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49"/>
  </p:notesMasterIdLst>
  <p:handoutMasterIdLst>
    <p:handoutMasterId r:id="rId50"/>
  </p:handoutMasterIdLst>
  <p:sldIdLst>
    <p:sldId id="259" r:id="rId2"/>
    <p:sldId id="299" r:id="rId3"/>
    <p:sldId id="307" r:id="rId4"/>
    <p:sldId id="332" r:id="rId5"/>
    <p:sldId id="308" r:id="rId6"/>
    <p:sldId id="309" r:id="rId7"/>
    <p:sldId id="310" r:id="rId8"/>
    <p:sldId id="311" r:id="rId9"/>
    <p:sldId id="312" r:id="rId10"/>
    <p:sldId id="313" r:id="rId11"/>
    <p:sldId id="333" r:id="rId12"/>
    <p:sldId id="334" r:id="rId13"/>
    <p:sldId id="335" r:id="rId14"/>
    <p:sldId id="336" r:id="rId15"/>
    <p:sldId id="337" r:id="rId16"/>
    <p:sldId id="315" r:id="rId17"/>
    <p:sldId id="351" r:id="rId18"/>
    <p:sldId id="344" r:id="rId19"/>
    <p:sldId id="345" r:id="rId20"/>
    <p:sldId id="338" r:id="rId21"/>
    <p:sldId id="343" r:id="rId22"/>
    <p:sldId id="342" r:id="rId23"/>
    <p:sldId id="341" r:id="rId24"/>
    <p:sldId id="340" r:id="rId25"/>
    <p:sldId id="346" r:id="rId26"/>
    <p:sldId id="347" r:id="rId27"/>
    <p:sldId id="348" r:id="rId28"/>
    <p:sldId id="350" r:id="rId29"/>
    <p:sldId id="349" r:id="rId30"/>
    <p:sldId id="260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291" r:id="rId48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99FF"/>
    <a:srgbClr val="0000CC"/>
    <a:srgbClr val="FFCC99"/>
    <a:srgbClr val="0066FF"/>
    <a:srgbClr val="6699FF"/>
    <a:srgbClr val="DDC671"/>
    <a:srgbClr val="BA8F1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0330" autoAdjust="0"/>
  </p:normalViewPr>
  <p:slideViewPr>
    <p:cSldViewPr>
      <p:cViewPr varScale="1">
        <p:scale>
          <a:sx n="73" d="100"/>
          <a:sy n="73" d="100"/>
        </p:scale>
        <p:origin x="-90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78" y="133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7438" y="871538"/>
            <a:ext cx="4622800" cy="3468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4714796"/>
            <a:ext cx="5340350" cy="4467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72" tIns="47835" rIns="95672" bIns="47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09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6250" algn="l" defTabSz="9509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0913" algn="l" defTabSz="9509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27163" algn="l" defTabSz="9509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1825" algn="l" defTabSz="9509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get.gov.au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BUDGET PAPER NUMBER 1 IS DIVIDED INTO 9 STATEMENTS.</a:t>
            </a:r>
          </a:p>
          <a:p>
            <a:endParaRPr lang="en-AU" dirty="0" smtClean="0"/>
          </a:p>
          <a:p>
            <a:r>
              <a:rPr lang="en-AU" dirty="0" smtClean="0"/>
              <a:t>THE ISSUES THAT SCOTT AND GARTH DISCUSSED ARE CONTAINED IN THE FIRST FOUR OF THESE STATEMENTS AS SHOWN IN THIS SLIDE: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BUDGET OVERVIEW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ECONOMIC OUTLOOK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FISCAL STRATEGY AND OUTLOOK, AND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ASSESSING THE SUSTAINABILITY OF THE BUDGET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r>
              <a:rPr lang="en-AU" dirty="0" smtClean="0"/>
              <a:t>THESE STATEMENT PROVIDE…[NEED SHORT SUMMARY]</a:t>
            </a:r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 WILL DISCUSS THE STATEMENTS THAT YOU ARE MOST LIKELY TO USE AS THESE STATEMENTS CONTAIN DATA ON: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REVENUE – STATEMENT 5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EXPENSES – STATEMENT 6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FINANCIAL STATEMENTS – STATEMENT 9, AND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HISTORICAL DATA – STATEMENT 10</a:t>
            </a:r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cap="all" dirty="0" smtClean="0"/>
              <a:t>Statement 6: expenses and net capital investment</a:t>
            </a:r>
            <a:endParaRPr lang="en-AU" dirty="0" smtClean="0"/>
          </a:p>
          <a:p>
            <a:r>
              <a:rPr lang="en-AU" cap="all" dirty="0" smtClean="0"/>
              <a:t>Expenses is the term used to describe expenditure for </a:t>
            </a:r>
            <a:r>
              <a:rPr lang="en-AU" b="1" cap="all" dirty="0" smtClean="0"/>
              <a:t>current</a:t>
            </a:r>
            <a:r>
              <a:rPr lang="en-AU" cap="all" dirty="0" smtClean="0"/>
              <a:t> purposes</a:t>
            </a:r>
            <a:endParaRPr lang="en-AU" dirty="0" smtClean="0"/>
          </a:p>
          <a:p>
            <a:r>
              <a:rPr lang="en-AU" b="1" cap="all" dirty="0" smtClean="0"/>
              <a:t>Capital</a:t>
            </a:r>
            <a:r>
              <a:rPr lang="en-AU" cap="all" dirty="0" smtClean="0"/>
              <a:t> expenditure is ‘net capital investment’. That is gross investment less depreciation </a:t>
            </a:r>
            <a:endParaRPr lang="en-AU" dirty="0" smtClean="0"/>
          </a:p>
          <a:p>
            <a:r>
              <a:rPr lang="en-AU" cap="all" dirty="0" smtClean="0"/>
              <a:t>The Commonwealth spends relatively little by way of capital investment for its own purposes (in buying land, buildings, plant etc). </a:t>
            </a:r>
            <a:endParaRPr lang="en-AU" dirty="0" smtClean="0"/>
          </a:p>
          <a:p>
            <a:r>
              <a:rPr lang="en-AU" cap="all" dirty="0" smtClean="0"/>
              <a:t>But the Commonwealth </a:t>
            </a:r>
            <a:r>
              <a:rPr lang="en-AU" b="1" cap="all" dirty="0" smtClean="0"/>
              <a:t>FUNDS</a:t>
            </a:r>
            <a:r>
              <a:rPr lang="en-AU" cap="all" dirty="0" smtClean="0"/>
              <a:t> much capital investment by way of PAYMENTS to the states</a:t>
            </a:r>
            <a:endParaRPr lang="en-AU" dirty="0" smtClean="0"/>
          </a:p>
          <a:p>
            <a:r>
              <a:rPr lang="en-AU" cap="all" dirty="0" smtClean="0"/>
              <a:t>In the Commonwealth’s books, such funding is classified as ‘grants’ and is treated as an expense (under ‘other purposes’)</a:t>
            </a:r>
            <a:endParaRPr lang="en-AU" dirty="0" smtClean="0"/>
          </a:p>
          <a:p>
            <a:r>
              <a:rPr lang="en-AU" b="1" dirty="0" smtClean="0"/>
              <a:t>SUMMARY TABLE</a:t>
            </a:r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I THINK THERE SHOULD BE A DIRECT REFERENCE BACK TO THESE TWO TABLES e.g. IN TABLE 3 YOU WILL FIND…WHEREAS IN TABLE 8 THE EXPENSES RELATING TO HEALTH ARE BROKEN DOWN FURTHER TO ALLOW… – OTHERWISE THE SLIDES ARE SORT OF LIKE WALLPAPER</a:t>
            </a:r>
            <a:endParaRPr lang="en-A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7003" y="4392426"/>
            <a:ext cx="6286544" cy="5216642"/>
          </a:xfrm>
        </p:spPr>
        <p:txBody>
          <a:bodyPr>
            <a:normAutofit fontScale="92500" lnSpcReduction="10000"/>
          </a:bodyPr>
          <a:lstStyle/>
          <a:p>
            <a:r>
              <a:rPr lang="en-AU" sz="1400" b="1" cap="all" dirty="0" smtClean="0"/>
              <a:t>Statement 9: financial statements</a:t>
            </a:r>
            <a:endParaRPr lang="en-AU" sz="1400" dirty="0" smtClean="0"/>
          </a:p>
          <a:p>
            <a:r>
              <a:rPr lang="en-AU" sz="1400" cap="all" dirty="0" smtClean="0"/>
              <a:t>There are two: operating statement and the balance sheet</a:t>
            </a:r>
            <a:endParaRPr lang="en-AU" sz="1400" dirty="0" smtClean="0"/>
          </a:p>
          <a:p>
            <a:r>
              <a:rPr lang="en-AU" sz="1400" b="1" cap="all" dirty="0" smtClean="0"/>
              <a:t> </a:t>
            </a:r>
            <a:endParaRPr lang="en-AU" sz="1400" dirty="0" smtClean="0"/>
          </a:p>
          <a:p>
            <a:r>
              <a:rPr lang="en-AU" sz="1400" b="1" cap="all" dirty="0" smtClean="0"/>
              <a:t>Operating statement: FOUR COMPONENTS</a:t>
            </a:r>
            <a:endParaRPr lang="en-AU" sz="1400" dirty="0" smtClean="0"/>
          </a:p>
          <a:p>
            <a:r>
              <a:rPr lang="en-AU" sz="1400" b="1" cap="all" dirty="0" smtClean="0"/>
              <a:t> </a:t>
            </a:r>
            <a:endParaRPr lang="en-AU" sz="1400" dirty="0" smtClean="0"/>
          </a:p>
          <a:p>
            <a:r>
              <a:rPr lang="en-AU" sz="1400" b="1" cap="all" dirty="0" smtClean="0"/>
              <a:t>1. Net operating balance</a:t>
            </a:r>
            <a:r>
              <a:rPr lang="en-AU" sz="1400" cap="all" dirty="0" smtClean="0"/>
              <a:t>: this is the difference between </a:t>
            </a:r>
            <a:r>
              <a:rPr lang="en-AU" sz="1400" b="1" cap="all" dirty="0" smtClean="0"/>
              <a:t>current</a:t>
            </a:r>
            <a:r>
              <a:rPr lang="en-AU" sz="1400" cap="all" dirty="0" smtClean="0"/>
              <a:t> revenues and </a:t>
            </a:r>
            <a:r>
              <a:rPr lang="en-AU" sz="1400" b="1" cap="all" dirty="0" smtClean="0"/>
              <a:t>current</a:t>
            </a:r>
            <a:r>
              <a:rPr lang="en-AU" sz="1400" cap="all" dirty="0" smtClean="0"/>
              <a:t> expenditure, that is, day-to-day operations</a:t>
            </a:r>
            <a:endParaRPr lang="en-AU" sz="1400" dirty="0" smtClean="0"/>
          </a:p>
          <a:p>
            <a:r>
              <a:rPr lang="en-AU" sz="1400" cap="all" dirty="0" smtClean="0"/>
              <a:t>∙ For example, ‘interest expense’ is the interest paid on government borrowings</a:t>
            </a:r>
            <a:endParaRPr lang="en-AU" sz="1400" dirty="0" smtClean="0"/>
          </a:p>
          <a:p>
            <a:r>
              <a:rPr lang="en-AU" sz="1400" cap="all" dirty="0" smtClean="0"/>
              <a:t> </a:t>
            </a:r>
            <a:endParaRPr lang="en-AU" sz="1400" dirty="0" smtClean="0"/>
          </a:p>
          <a:p>
            <a:r>
              <a:rPr lang="en-AU" sz="1400" b="1" cap="all" dirty="0" smtClean="0"/>
              <a:t>2. Other economic flows</a:t>
            </a:r>
            <a:r>
              <a:rPr lang="en-AU" sz="1400" cap="all" dirty="0" smtClean="0"/>
              <a:t>: these are </a:t>
            </a:r>
            <a:r>
              <a:rPr lang="en-AU" sz="1400" b="1" cap="all" dirty="0" smtClean="0"/>
              <a:t>NON-OPERATING</a:t>
            </a:r>
            <a:r>
              <a:rPr lang="en-AU" sz="1400" cap="all" dirty="0" smtClean="0"/>
              <a:t> EXPENSES AND REVNEUES. </a:t>
            </a:r>
            <a:r>
              <a:rPr lang="en-AU" sz="1400" cap="all" dirty="0" err="1" smtClean="0"/>
              <a:t>fOR</a:t>
            </a:r>
            <a:r>
              <a:rPr lang="en-AU" sz="1400" cap="all" dirty="0" smtClean="0"/>
              <a:t> THE MOST PART, THEY ARE book entries (for example, writing off as bad debts student loans that have not be repaid) </a:t>
            </a:r>
            <a:endParaRPr lang="en-AU" sz="1400" dirty="0" smtClean="0"/>
          </a:p>
          <a:p>
            <a:r>
              <a:rPr lang="en-AU" sz="1400" cap="all" dirty="0" smtClean="0"/>
              <a:t> </a:t>
            </a:r>
            <a:endParaRPr lang="en-AU" sz="1400" dirty="0" smtClean="0"/>
          </a:p>
          <a:p>
            <a:r>
              <a:rPr lang="en-AU" sz="1400" b="1" cap="all" dirty="0" smtClean="0"/>
              <a:t>3. Net acquisition of non-financial assets</a:t>
            </a:r>
            <a:r>
              <a:rPr lang="en-AU" sz="1400" cap="all" dirty="0" smtClean="0"/>
              <a:t>: non-financial assets are ‘physical’ assets such as land and buildings (as distinct from ‘</a:t>
            </a:r>
            <a:r>
              <a:rPr lang="en-AU" sz="1400" b="1" cap="all" dirty="0" smtClean="0"/>
              <a:t>financial’</a:t>
            </a:r>
            <a:r>
              <a:rPr lang="en-AU" sz="1400" cap="all" dirty="0" smtClean="0"/>
              <a:t> assets such as cash, equity in Australia Post etc)</a:t>
            </a:r>
            <a:endParaRPr lang="en-AU" sz="1400" dirty="0" smtClean="0"/>
          </a:p>
          <a:p>
            <a:r>
              <a:rPr lang="en-AU" sz="1400" cap="all" dirty="0" smtClean="0"/>
              <a:t> </a:t>
            </a:r>
            <a:endParaRPr lang="en-AU" sz="1400" dirty="0" smtClean="0"/>
          </a:p>
          <a:p>
            <a:r>
              <a:rPr lang="en-AU" sz="1400" b="1" cap="all" dirty="0" smtClean="0"/>
              <a:t>4. Fiscal balance</a:t>
            </a:r>
            <a:r>
              <a:rPr lang="en-AU" sz="1400" cap="all" dirty="0" smtClean="0"/>
              <a:t>: this is the accrual measure of the budget deficit/SURPLUS</a:t>
            </a:r>
            <a:endParaRPr lang="en-AU" sz="1400" dirty="0" smtClean="0"/>
          </a:p>
          <a:p>
            <a:r>
              <a:rPr lang="en-AU" sz="1400" cap="all" dirty="0" smtClean="0"/>
              <a:t>Obtained by adding the net operating balance to the net acquisition of non-financial assets </a:t>
            </a:r>
            <a:endParaRPr lang="en-AU" sz="1400" dirty="0" smtClean="0"/>
          </a:p>
          <a:p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BALANCE SHEET</a:t>
            </a:r>
            <a:endParaRPr lang="en-AU" dirty="0" smtClean="0"/>
          </a:p>
          <a:p>
            <a:r>
              <a:rPr lang="en-AU" cap="all" dirty="0" smtClean="0"/>
              <a:t>Liabilities:</a:t>
            </a:r>
            <a:endParaRPr lang="en-AU" dirty="0" smtClean="0"/>
          </a:p>
          <a:p>
            <a:r>
              <a:rPr lang="en-AU" cap="all" dirty="0" smtClean="0"/>
              <a:t>∙ Government securities: they are bonds and Treasury notes that the government has issued to help fund its activities</a:t>
            </a:r>
          </a:p>
          <a:p>
            <a:endParaRPr lang="en-AU" dirty="0" smtClean="0"/>
          </a:p>
          <a:p>
            <a:r>
              <a:rPr lang="en-AU" cap="all" dirty="0" smtClean="0"/>
              <a:t>∙ Superannuation liability: amount owed to public servants</a:t>
            </a:r>
            <a:endParaRPr lang="en-AU" dirty="0" smtClean="0"/>
          </a:p>
          <a:p>
            <a:r>
              <a:rPr lang="en-AU" cap="all" dirty="0" smtClean="0"/>
              <a:t>Note the memorandum item ‘net debt’</a:t>
            </a:r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BUDGET PAPER NUMBER 2</a:t>
            </a:r>
            <a:endParaRPr lang="en-AU" dirty="0" smtClean="0"/>
          </a:p>
          <a:p>
            <a:r>
              <a:rPr lang="en-AU" b="1" dirty="0" smtClean="0"/>
              <a:t> </a:t>
            </a:r>
            <a:endParaRPr lang="en-AU" dirty="0" smtClean="0"/>
          </a:p>
          <a:p>
            <a:pPr lvl="0"/>
            <a:r>
              <a:rPr lang="en-AU" dirty="0" smtClean="0"/>
              <a:t>THIS BUDGET PAPER DESCRIBES </a:t>
            </a:r>
            <a:r>
              <a:rPr lang="en-AU" b="1" dirty="0" smtClean="0"/>
              <a:t>ALL</a:t>
            </a:r>
            <a:r>
              <a:rPr lang="en-AU" dirty="0" smtClean="0"/>
              <a:t> THE MEASURES THAT THE GOVERNMENT HAS INTRODUCED BOTH IN THE BUDGET AND SINCE THE LAST MID-YEAR ECONOMIC AND FISCAL OUTLOOK (MYEFO) 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BUDGET PAPER NO. 2 IS THUS A VERY QUICK AND CONVENIENT WAY OF FINDING INFORMATION ON MEASURES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BP #2 CONTAINS</a:t>
            </a:r>
            <a:r>
              <a:rPr lang="en-AU" b="1" dirty="0" smtClean="0"/>
              <a:t> CHANGES </a:t>
            </a:r>
            <a:r>
              <a:rPr lang="en-AU" dirty="0" smtClean="0"/>
              <a:t>IN EXPENDITURE AND REVENUE.</a:t>
            </a:r>
          </a:p>
          <a:p>
            <a:endParaRPr lang="en-AU" dirty="0" smtClean="0"/>
          </a:p>
          <a:p>
            <a:r>
              <a:rPr lang="en-AU" dirty="0" smtClean="0"/>
              <a:t>TO FIND </a:t>
            </a:r>
            <a:r>
              <a:rPr lang="en-AU" b="1" dirty="0" smtClean="0"/>
              <a:t>LEVELS</a:t>
            </a:r>
            <a:r>
              <a:rPr lang="en-AU" dirty="0" smtClean="0"/>
              <a:t>, GO TO THE PORTFOLIO BUDGET STATEMENTS</a:t>
            </a:r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BUDGET PAPER NUMBER 3</a:t>
            </a:r>
            <a:endParaRPr lang="en-AU" dirty="0" smtClean="0"/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THIS DEALS WITH GRANTS THE COMMONWEALTH GIVES TO THE STATES AND TO LOCAL GOVERNMENTS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SO THIS IS WHERE YOU CAN FIND THE BREAK DOWN OF PAYMENTS OF THE GST  TO THE STATES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IT IS ALSO WHERE THE SPECIFIC PURPOSE PAYMENTS THE COMMONWEALTH MAKES TO THE STATES FOR HEALTH, EDUCATION, ROADS ETC </a:t>
            </a:r>
          </a:p>
          <a:p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BUDGET PAPER NUMBER FOUR</a:t>
            </a:r>
            <a:endParaRPr lang="en-AU" dirty="0" smtClean="0"/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THE INTRODUCTION (ONLY 14 PAGES) IS HIGHLY RECOMMENDED AS AN OVERVIEW OF HOW THE BUDGET WORKS. IT DESCRIBES THE SYSTEM OF APPROPRIATIONS, AND EXPLAINS THE JARGON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LISTS ALL SPECIAL APPROPRIATIONS,  ALL SPECIAL ACCOUNTS AND SHOWS HOW AGENCIES ARE RESOURCED</a:t>
            </a:r>
          </a:p>
          <a:p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PORTFOLIO BUDGET STATEMENTS (PBS)</a:t>
            </a:r>
            <a:endParaRPr lang="en-AU" dirty="0" smtClean="0"/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THEY ARE THE MAIN SOURCE OF INFORMATION AT THE AGENCY LEVEL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HOWEVER, DON’T BE SURPISED IF YOU CANNOT FIND SOME OF THE INFORMATION YOU ARE LOOKING FOR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STARTING POINT IN THE PBS IS THE </a:t>
            </a:r>
            <a:r>
              <a:rPr lang="en-AU" b="1" dirty="0" smtClean="0"/>
              <a:t>AGENCY RESOURCE STATEMENT</a:t>
            </a:r>
            <a:r>
              <a:rPr lang="en-AU" dirty="0" smtClean="0"/>
              <a:t>. THIS  SUMMARISES THE ENTIRE BUDGET FOR AN AGENCY 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WILL GO THROUGH THE AGENCY RESOURCE STATEMENT  FOR</a:t>
            </a:r>
          </a:p>
          <a:p>
            <a:r>
              <a:rPr lang="en-AU" dirty="0" smtClean="0"/>
              <a:t> DEPARTMENT OF RESOURCES</a:t>
            </a:r>
          </a:p>
          <a:p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5775" y="871538"/>
            <a:ext cx="3954463" cy="296703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AU" sz="1600" smtClean="0"/>
              <a:t>WILL TALK ABOUT TWO THINGS</a:t>
            </a:r>
            <a:endParaRPr lang="en-US" sz="1600" smtClean="0"/>
          </a:p>
          <a:p>
            <a:pPr eaLnBrk="1" hangingPunct="1"/>
            <a:endParaRPr lang="en-AU" b="1" smtClean="0"/>
          </a:p>
          <a:p>
            <a:pPr eaLnBrk="1" hangingPunct="1"/>
            <a:r>
              <a:rPr lang="en-AU" sz="1600" smtClean="0"/>
              <a:t>KEY BUDGET CONCEPTS</a:t>
            </a:r>
          </a:p>
          <a:p>
            <a:pPr eaLnBrk="1" hangingPunct="1"/>
            <a:endParaRPr lang="en-AU" sz="1600" smtClean="0"/>
          </a:p>
          <a:p>
            <a:pPr eaLnBrk="1" hangingPunct="1"/>
            <a:r>
              <a:rPr lang="en-AU" sz="1600" smtClean="0"/>
              <a:t>HOW TO FIND YOUR WAY THROUGH THE BUDGET PAPERS</a:t>
            </a:r>
            <a:endParaRPr lang="en-US" sz="16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MAIN GOVERNMENT BUDGET WEBSITE IS </a:t>
            </a:r>
            <a:r>
              <a:rPr lang="en-AU" dirty="0" smtClean="0">
                <a:hlinkClick r:id="rId3"/>
              </a:rPr>
              <a:t>WWW.BUDGET.GOV.AU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‘BUTTONS’ THAT WILL AUTOMATICALLY TAKE YOU TO THAT SITE CAN BE FOUND ON THE PARLIAMENTARY LIBRARY WEBSITE AT…</a:t>
            </a:r>
          </a:p>
          <a:p>
            <a:endParaRPr lang="en-AU" dirty="0" smtClean="0"/>
          </a:p>
          <a:p>
            <a:r>
              <a:rPr lang="en-AU" dirty="0" smtClean="0"/>
              <a:t>THE PARLIAMENTARY LIBRARY ALSO PROVIDES ANALYSIS IN THE BUDGET REVIEW AND MEDIA COVERAGE OF THE BUDGET WHICH CAN BE LOCATED BY…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2286000"/>
            <a:ext cx="139065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2286000"/>
            <a:ext cx="401955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0"/>
            <a:ext cx="533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95600" y="3048000"/>
            <a:ext cx="27051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3048000"/>
            <a:ext cx="27051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3048000"/>
            <a:ext cx="27051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3048000"/>
            <a:ext cx="27051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2286000"/>
            <a:ext cx="5334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3048000"/>
            <a:ext cx="55626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0" y="1373188"/>
            <a:ext cx="9144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Aft>
                <a:spcPct val="10000"/>
              </a:spcAft>
              <a:tabLst>
                <a:tab pos="8793163" algn="r"/>
              </a:tabLst>
              <a:defRPr/>
            </a:pPr>
            <a:r>
              <a:rPr lang="en-AU" sz="180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Parliamentary Library</a:t>
            </a:r>
            <a:r>
              <a:rPr lang="en-AU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br>
              <a:rPr lang="en-AU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AU" sz="1400">
                <a:latin typeface="Century Gothic" pitchFamily="34" charset="0"/>
              </a:rPr>
              <a:t>Information, analysis and advice for the Parliament</a:t>
            </a:r>
            <a:r>
              <a:rPr lang="en-AU" sz="2000" b="1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</a:p>
        </p:txBody>
      </p:sp>
      <p:pic>
        <p:nvPicPr>
          <p:cNvPr id="1029" name="Picture 5" descr="My cres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22238" y="260350"/>
            <a:ext cx="1223962" cy="939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2163763" y="733425"/>
            <a:ext cx="4464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AU">
              <a:latin typeface="Geneva" charset="0"/>
            </a:endParaRPr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0" y="2062163"/>
            <a:ext cx="9144000" cy="0"/>
          </a:xfrm>
          <a:prstGeom prst="line">
            <a:avLst/>
          </a:prstGeom>
          <a:noFill/>
          <a:ln w="9525">
            <a:solidFill>
              <a:srgbClr val="FFCC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AU">
              <a:latin typeface="Geneva" charset="0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692275" y="404813"/>
            <a:ext cx="66976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AU" sz="2000">
                <a:solidFill>
                  <a:srgbClr val="FFFFFF"/>
                </a:solidFill>
                <a:latin typeface="Century Gothic" pitchFamily="34" charset="0"/>
              </a:rPr>
              <a:t>Parliament of Australia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en-AU" sz="2000">
                <a:solidFill>
                  <a:srgbClr val="FFFFFF"/>
                </a:solidFill>
                <a:latin typeface="Century Gothic" pitchFamily="34" charset="0"/>
              </a:rPr>
              <a:t>Department of Parliamentary Services</a:t>
            </a:r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1792288" y="808038"/>
            <a:ext cx="44640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AU">
              <a:latin typeface="Geneva" charset="0"/>
            </a:endParaRP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6400800"/>
            <a:ext cx="784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600">
              <a:solidFill>
                <a:schemeClr val="bg1"/>
              </a:solidFill>
              <a:latin typeface="Futura Lt BT" pitchFamily="34" charset="0"/>
            </a:endParaRPr>
          </a:p>
        </p:txBody>
      </p:sp>
      <p:pic>
        <p:nvPicPr>
          <p:cNvPr id="1035" name="Picture 12" descr="_01"/>
          <p:cNvPicPr>
            <a:picLocks noChangeAspect="1" noChangeArrowheads="1"/>
          </p:cNvPicPr>
          <p:nvPr/>
        </p:nvPicPr>
        <p:blipFill>
          <a:blip r:embed="rId15" cstate="print"/>
          <a:srcRect t="67410"/>
          <a:stretch>
            <a:fillRect/>
          </a:stretch>
        </p:blipFill>
        <p:spPr bwMode="auto">
          <a:xfrm>
            <a:off x="0" y="6300788"/>
            <a:ext cx="91440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CC00"/>
          </a:solidFill>
          <a:latin typeface="Futura Boo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CC00"/>
          </a:solidFill>
          <a:latin typeface="Futura Boo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CC00"/>
          </a:solidFill>
          <a:latin typeface="Futura Boo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CC00"/>
          </a:solidFill>
          <a:latin typeface="Futura Book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CC00"/>
          </a:solidFill>
          <a:latin typeface="Futura Boo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CC00"/>
          </a:solidFill>
          <a:latin typeface="Futura Boo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CC00"/>
          </a:solidFill>
          <a:latin typeface="Futura Boo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CC00"/>
          </a:solidFill>
          <a:latin typeface="Futura Book" charset="0"/>
        </a:defRPr>
      </a:lvl9pPr>
    </p:titleStyle>
    <p:bodyStyle>
      <a:lvl1pPr marL="477838" indent="-477838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140000"/>
        <a:buFont typeface="Monotype Sorts"/>
        <a:buChar char="+"/>
        <a:tabLst>
          <a:tab pos="1236663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50913" indent="-282575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100000"/>
        <a:buFont typeface="Wingdings" pitchFamily="2" charset="2"/>
        <a:buChar char="§"/>
        <a:tabLst>
          <a:tab pos="1236663" algn="l"/>
        </a:tabLst>
        <a:defRPr sz="2000">
          <a:solidFill>
            <a:schemeClr val="tx1"/>
          </a:solidFill>
          <a:latin typeface="+mn-lt"/>
        </a:defRPr>
      </a:lvl2pPr>
      <a:lvl3pPr marL="1325563" indent="-1841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tabLst>
          <a:tab pos="1236663" algn="l"/>
        </a:tabLst>
        <a:defRPr sz="2000">
          <a:solidFill>
            <a:schemeClr val="tx1"/>
          </a:solidFill>
          <a:latin typeface="+mn-lt"/>
        </a:defRPr>
      </a:lvl3pPr>
      <a:lvl4pPr marL="1700213" indent="-184150" algn="l" rtl="0" eaLnBrk="0" fontAlgn="base" hangingPunct="0">
        <a:spcBef>
          <a:spcPct val="20000"/>
        </a:spcBef>
        <a:spcAft>
          <a:spcPct val="0"/>
        </a:spcAft>
        <a:tabLst>
          <a:tab pos="1236663" algn="l"/>
        </a:tabLst>
        <a:defRPr sz="2000">
          <a:solidFill>
            <a:schemeClr val="tx1"/>
          </a:solidFill>
          <a:latin typeface="+mn-lt"/>
        </a:defRPr>
      </a:lvl4pPr>
      <a:lvl5pPr marL="2074863" indent="-18415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1236663" algn="l"/>
        </a:tabLst>
        <a:defRPr sz="2000">
          <a:solidFill>
            <a:schemeClr val="bg1"/>
          </a:solidFill>
          <a:latin typeface="+mn-lt"/>
        </a:defRPr>
      </a:lvl5pPr>
      <a:lvl6pPr marL="2532063" indent="-18415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1236663" algn="l"/>
        </a:tabLst>
        <a:defRPr sz="2000">
          <a:solidFill>
            <a:schemeClr val="bg1"/>
          </a:solidFill>
          <a:latin typeface="+mn-lt"/>
        </a:defRPr>
      </a:lvl6pPr>
      <a:lvl7pPr marL="2989263" indent="-18415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1236663" algn="l"/>
        </a:tabLst>
        <a:defRPr sz="2000">
          <a:solidFill>
            <a:schemeClr val="bg1"/>
          </a:solidFill>
          <a:latin typeface="+mn-lt"/>
        </a:defRPr>
      </a:lvl7pPr>
      <a:lvl8pPr marL="3446463" indent="-18415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1236663" algn="l"/>
        </a:tabLst>
        <a:defRPr sz="2000">
          <a:solidFill>
            <a:schemeClr val="bg1"/>
          </a:solidFill>
          <a:latin typeface="+mn-lt"/>
        </a:defRPr>
      </a:lvl8pPr>
      <a:lvl9pPr marL="3903663" indent="-18415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123666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get.gov.a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dget.gov.au/2009-10/content/bp3/html/bp3_appendix_a.htm" TargetMode="External"/><Relationship Id="rId3" Type="http://schemas.openxmlformats.org/officeDocument/2006/relationships/hyperlink" Target="http://www.budget.gov.au/2009-10/content/bp3/html/bp3_payments.htm" TargetMode="External"/><Relationship Id="rId7" Type="http://schemas.openxmlformats.org/officeDocument/2006/relationships/hyperlink" Target="http://www.budget.gov.au/2009-10/content/bp3/html/bp3_accountabilities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dget.gov.au/2009-10/content/bp3/html/bp3_developments.htm" TargetMode="External"/><Relationship Id="rId5" Type="http://schemas.openxmlformats.org/officeDocument/2006/relationships/hyperlink" Target="http://www.budget.gov.au/2009-10/content/bp3/html/bp3_debt_transactions.htm" TargetMode="External"/><Relationship Id="rId10" Type="http://schemas.openxmlformats.org/officeDocument/2006/relationships/hyperlink" Target="http://www.budget.gov.au/2009-10/content/bp3/html/bp3_appendix_c.htm" TargetMode="External"/><Relationship Id="rId4" Type="http://schemas.openxmlformats.org/officeDocument/2006/relationships/hyperlink" Target="http://www.budget.gov.au/2009-10/content/bp3/html/bp3_general_revenue.htm" TargetMode="External"/><Relationship Id="rId9" Type="http://schemas.openxmlformats.org/officeDocument/2006/relationships/hyperlink" Target="http://www.budget.gov.au/2009-10/content/bp3/html/bp3_appendix_b.ht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kompo-harms@aph.gov.a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ichard.webb@aph.gov.au" TargetMode="External"/><Relationship Id="rId4" Type="http://schemas.openxmlformats.org/officeDocument/2006/relationships/hyperlink" Target="mailto:Garth.day@aph.gov.a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/>
        </p:nvSpPr>
        <p:spPr bwMode="auto">
          <a:xfrm>
            <a:off x="323850" y="2205038"/>
            <a:ext cx="8208963" cy="433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CC00"/>
              </a:buClr>
              <a:buSzPct val="140000"/>
              <a:buFont typeface="Monotype Sorts"/>
              <a:buNone/>
            </a:pPr>
            <a:r>
              <a:rPr lang="en-US" sz="3600" b="1" dirty="0"/>
              <a:t>Budget Seminar</a:t>
            </a:r>
          </a:p>
          <a:p>
            <a:pPr eaLnBrk="0" hangingPunct="0">
              <a:spcBef>
                <a:spcPct val="20000"/>
              </a:spcBef>
              <a:buClr>
                <a:srgbClr val="FFCC00"/>
              </a:buClr>
              <a:buSzPct val="140000"/>
              <a:buFont typeface="Monotype Sorts"/>
              <a:buNone/>
            </a:pPr>
            <a:endParaRPr lang="en-US" sz="2800" b="1" dirty="0"/>
          </a:p>
          <a:p>
            <a:pPr algn="ctr" eaLnBrk="0" hangingPunct="0">
              <a:spcBef>
                <a:spcPct val="20000"/>
              </a:spcBef>
              <a:buClr>
                <a:srgbClr val="FFCC00"/>
              </a:buClr>
              <a:buSzPct val="140000"/>
              <a:buFont typeface="Monotype Sorts"/>
              <a:buNone/>
            </a:pPr>
            <a:r>
              <a:rPr lang="en-US" sz="4000" b="1" dirty="0"/>
              <a:t>UNDERSTANDING THE BUDGET</a:t>
            </a:r>
          </a:p>
          <a:p>
            <a:pPr eaLnBrk="0" hangingPunct="0">
              <a:spcBef>
                <a:spcPct val="20000"/>
              </a:spcBef>
              <a:buClr>
                <a:srgbClr val="FFCC00"/>
              </a:buClr>
              <a:buSzPct val="140000"/>
              <a:buFont typeface="Monotype Sorts"/>
              <a:buNone/>
            </a:pPr>
            <a:endParaRPr lang="en-US" sz="2800" b="1" dirty="0"/>
          </a:p>
          <a:p>
            <a:pPr eaLnBrk="0" hangingPunct="0">
              <a:spcBef>
                <a:spcPct val="20000"/>
              </a:spcBef>
              <a:buClr>
                <a:srgbClr val="FFCC00"/>
              </a:buClr>
              <a:buSzPct val="140000"/>
              <a:buFont typeface="Monotype Sorts"/>
              <a:buNone/>
            </a:pPr>
            <a:r>
              <a:rPr lang="en-US" sz="3200" b="1" dirty="0"/>
              <a:t>Scott </a:t>
            </a:r>
            <a:r>
              <a:rPr lang="en-US" sz="3200" b="1" dirty="0" smtClean="0"/>
              <a:t>Kompo-Harms</a:t>
            </a:r>
          </a:p>
          <a:p>
            <a:pPr eaLnBrk="0" hangingPunct="0">
              <a:spcBef>
                <a:spcPct val="20000"/>
              </a:spcBef>
              <a:buClr>
                <a:srgbClr val="FFCC00"/>
              </a:buClr>
              <a:buSzPct val="140000"/>
              <a:buFont typeface="Monotype Sorts"/>
              <a:buNone/>
            </a:pPr>
            <a:r>
              <a:rPr lang="en-US" sz="3200" b="1" dirty="0" smtClean="0"/>
              <a:t>Garth Day</a:t>
            </a:r>
            <a:endParaRPr lang="en-US" sz="3200" b="1" dirty="0"/>
          </a:p>
          <a:p>
            <a:pPr eaLnBrk="0" hangingPunct="0">
              <a:spcBef>
                <a:spcPct val="20000"/>
              </a:spcBef>
              <a:buClr>
                <a:srgbClr val="FFCC00"/>
              </a:buClr>
              <a:buSzPct val="140000"/>
              <a:buFont typeface="Monotype Sorts"/>
              <a:buNone/>
            </a:pPr>
            <a:r>
              <a:rPr lang="en-US" sz="3200" b="1" dirty="0"/>
              <a:t>Richard Webb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072438" cy="428625"/>
          </a:xfrm>
        </p:spPr>
        <p:txBody>
          <a:bodyPr/>
          <a:lstStyle/>
          <a:p>
            <a:pPr algn="ctr"/>
            <a:r>
              <a:rPr lang="en-AU" dirty="0" smtClean="0"/>
              <a:t>BUDGET PAPER 1 – Statement 7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2571744"/>
            <a:ext cx="8029604" cy="3524256"/>
          </a:xfrm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Asset and liability management – changes to the General Government Sector (GGS) balance sheet.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Measures such as net debt, net worth and net financial worth – measures of ‘solvency’ of the public sector.</a:t>
            </a:r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072438" cy="428625"/>
          </a:xfrm>
        </p:spPr>
        <p:txBody>
          <a:bodyPr/>
          <a:lstStyle/>
          <a:p>
            <a:pPr algn="ctr"/>
            <a:r>
              <a:rPr lang="en-AU" dirty="0" smtClean="0"/>
              <a:t>Brief Digression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8"/>
            <a:ext cx="8286807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072438" cy="428625"/>
          </a:xfrm>
        </p:spPr>
        <p:txBody>
          <a:bodyPr/>
          <a:lstStyle/>
          <a:p>
            <a:pPr algn="ctr"/>
            <a:r>
              <a:rPr lang="en-AU" dirty="0" smtClean="0"/>
              <a:t>BUDGET PAPER 1 – Statement 8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2571744"/>
            <a:ext cx="8029604" cy="3524256"/>
          </a:xfrm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Contingent liabilities and assets – only become actual liabilities or assets on the GGS balance sheet if a certain event occurs.  Said to be ‘contingent’ upon that event.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Separated into ‘quantifiable’ and ‘unquantifiable’.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Commonwealth’s financial claims scheme, other financial guarantees to the banks, states, etc. are shown here.  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For the unquantifiable ones, it is nigh on impossible to estimate accurately just what the government would be ‘on the hook’ for.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072438" cy="428625"/>
          </a:xfrm>
        </p:spPr>
        <p:txBody>
          <a:bodyPr/>
          <a:lstStyle/>
          <a:p>
            <a:pPr algn="ctr"/>
            <a:r>
              <a:rPr lang="en-AU" dirty="0" smtClean="0"/>
              <a:t>BUDGET PAPER 1 – Statement 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2571744"/>
            <a:ext cx="8029604" cy="3524256"/>
          </a:xfrm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9 Budget Financial Statements – Cash flow statements, operating statements and balance sheets for the two main sectors of government (GGS and PNFCs) and their sum (NFPS).  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These financial statements produced on a comparable basis to states and territories – Uniform Presentation Framework.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Used as inputs into ABS Government Finance Statistics (GFS) publication.  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Can find forecasts and projections for net and gross debt in balance sheets.  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Parliamentary Library Background Note is available on this topic.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072438" cy="428625"/>
          </a:xfrm>
        </p:spPr>
        <p:txBody>
          <a:bodyPr/>
          <a:lstStyle/>
          <a:p>
            <a:pPr algn="ctr"/>
            <a:r>
              <a:rPr lang="en-AU" dirty="0" smtClean="0"/>
              <a:t>BUDGET PAPER 1 – Statement 10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2571744"/>
            <a:ext cx="8029604" cy="3524256"/>
          </a:xfrm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Contains historical Budget data.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Receipts, Expenses, Net Interest payments, etc.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072438" cy="428625"/>
          </a:xfrm>
        </p:spPr>
        <p:txBody>
          <a:bodyPr/>
          <a:lstStyle/>
          <a:p>
            <a:pPr algn="ctr"/>
            <a:r>
              <a:rPr lang="en-AU" dirty="0" smtClean="0"/>
              <a:t>Some additional comments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2571744"/>
            <a:ext cx="8029604" cy="3524256"/>
          </a:xfrm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Overlap between fiscal and monetary policy.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‘Solvency’ of the public sector.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The Budget is a statement of the government’s expectations – not a statement of fact.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143932" cy="2071702"/>
          </a:xfrm>
        </p:spPr>
        <p:txBody>
          <a:bodyPr/>
          <a:lstStyle/>
          <a:p>
            <a:pPr algn="ctr"/>
            <a:r>
              <a:rPr lang="en-AU" sz="3200" dirty="0" smtClean="0"/>
              <a:t>The Budget in context of the Fiscal Strategy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PART TWO</a:t>
            </a:r>
            <a:br>
              <a:rPr lang="en-AU" dirty="0" smtClean="0"/>
            </a:br>
            <a:r>
              <a:rPr lang="en-AU" dirty="0" smtClean="0"/>
              <a:t>Garth Day</a:t>
            </a:r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7298"/>
            <a:ext cx="9144000" cy="6096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AU" dirty="0" smtClean="0"/>
              <a:t>2009-10 Budget Papers</a:t>
            </a:r>
            <a:endParaRPr lang="en-A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28446"/>
            <a:ext cx="6572296" cy="40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36"/>
            <a:ext cx="9144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The structural and cyclical components of the budget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643182"/>
            <a:ext cx="7529538" cy="3452818"/>
          </a:xfrm>
        </p:spPr>
        <p:txBody>
          <a:bodyPr/>
          <a:lstStyle/>
          <a:p>
            <a:pPr eaLnBrk="1" hangingPunct="1"/>
            <a:r>
              <a:rPr lang="en-AU" sz="2400" dirty="0" smtClean="0"/>
              <a:t>The </a:t>
            </a:r>
            <a:r>
              <a:rPr lang="en-AU" sz="2400" dirty="0" smtClean="0"/>
              <a:t>primary budget </a:t>
            </a:r>
            <a:r>
              <a:rPr lang="en-AU" sz="2400" dirty="0" smtClean="0"/>
              <a:t>balance comprises a structural and cyclical component:</a:t>
            </a:r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 smtClean="0"/>
          </a:p>
          <a:p>
            <a:pPr eaLnBrk="1" hangingPunct="1"/>
            <a:endParaRPr lang="en-AU" sz="2400" dirty="0" smtClean="0"/>
          </a:p>
          <a:p>
            <a:endParaRPr lang="en-AU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465403" y="3800483"/>
          <a:ext cx="4321175" cy="771525"/>
        </p:xfrm>
        <a:graphic>
          <a:graphicData uri="http://schemas.openxmlformats.org/presentationml/2006/ole">
            <p:oleObj spid="_x0000_s1028" name="Equation" r:id="rId3" imgW="1066800" imgH="190500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0640"/>
            <a:ext cx="9144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What is structural and what is cyclical?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071678"/>
            <a:ext cx="7743852" cy="4786322"/>
          </a:xfrm>
        </p:spPr>
        <p:txBody>
          <a:bodyPr/>
          <a:lstStyle/>
          <a:p>
            <a:pPr eaLnBrk="1" hangingPunct="1"/>
            <a:r>
              <a:rPr lang="en-AU" sz="2400" dirty="0" smtClean="0"/>
              <a:t>The structural component of the budget is driven by fiscal policy measures (decisions), termed </a:t>
            </a:r>
            <a:r>
              <a:rPr lang="en-AU" sz="2400" u="sng" dirty="0" smtClean="0"/>
              <a:t>discretionary fiscal policy</a:t>
            </a:r>
            <a:r>
              <a:rPr lang="en-AU" sz="2400" dirty="0" smtClean="0"/>
              <a:t>.</a:t>
            </a:r>
          </a:p>
          <a:p>
            <a:pPr eaLnBrk="1" hangingPunct="1"/>
            <a:r>
              <a:rPr lang="en-AU" sz="2400" dirty="0" smtClean="0"/>
              <a:t>The cyclical component of the budget is driven by fluctuations in economic activity impacting the cyclically-sensitive components of the budget:</a:t>
            </a:r>
          </a:p>
          <a:p>
            <a:pPr lvl="1" eaLnBrk="1" hangingPunct="1"/>
            <a:r>
              <a:rPr lang="en-AU" dirty="0" smtClean="0"/>
              <a:t>Individuals income tax</a:t>
            </a:r>
          </a:p>
          <a:p>
            <a:pPr lvl="1" eaLnBrk="1" hangingPunct="1"/>
            <a:r>
              <a:rPr lang="en-AU" dirty="0" smtClean="0"/>
              <a:t>Company tax</a:t>
            </a:r>
          </a:p>
          <a:p>
            <a:pPr lvl="1" eaLnBrk="1" hangingPunct="1"/>
            <a:r>
              <a:rPr lang="en-AU" dirty="0" smtClean="0"/>
              <a:t>Indirect tax</a:t>
            </a:r>
          </a:p>
          <a:p>
            <a:pPr lvl="1" eaLnBrk="1" hangingPunct="1"/>
            <a:r>
              <a:rPr lang="en-AU" dirty="0" smtClean="0"/>
              <a:t>Social security &amp; welfare payments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7188" y="2071688"/>
            <a:ext cx="7872412" cy="1428750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en-AU" smtClean="0"/>
              <a:t>PART ONE</a:t>
            </a:r>
            <a:br>
              <a:rPr lang="en-AU" smtClean="0"/>
            </a:br>
            <a:r>
              <a:rPr lang="en-AU" smtClean="0"/>
              <a:t/>
            </a:r>
            <a:br>
              <a:rPr lang="en-AU" smtClean="0"/>
            </a:br>
            <a:r>
              <a:rPr lang="en-AU" smtClean="0"/>
              <a:t>SCOTT KOMPO-HARMS</a:t>
            </a:r>
            <a:br>
              <a:rPr lang="en-AU" smtClean="0"/>
            </a:br>
            <a:endParaRPr lang="en-AU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7188" y="3500438"/>
            <a:ext cx="8101012" cy="2595562"/>
          </a:xfrm>
        </p:spPr>
        <p:txBody>
          <a:bodyPr/>
          <a:lstStyle/>
          <a:p>
            <a:pPr>
              <a:buFont typeface="Monotype Sorts"/>
              <a:buNone/>
            </a:pPr>
            <a:endParaRPr lang="en-AU" dirty="0" smtClean="0"/>
          </a:p>
          <a:p>
            <a:pPr>
              <a:buFont typeface="Monotype Sorts"/>
              <a:buNone/>
            </a:pPr>
            <a:r>
              <a:rPr lang="en-AU" dirty="0" smtClean="0"/>
              <a:t>THE MACROECONOMICS OF THE BUDGET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Where to find budget aggregates.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Fiscal policy and the Budget.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What data are available in Budget paper # 1?</a:t>
            </a:r>
          </a:p>
          <a:p>
            <a:pPr>
              <a:buFont typeface="Monotype Sorts"/>
              <a:buNone/>
            </a:pPr>
            <a:endParaRPr lang="en-A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143116"/>
            <a:ext cx="7672414" cy="3952884"/>
          </a:xfrm>
        </p:spPr>
        <p:txBody>
          <a:bodyPr/>
          <a:lstStyle/>
          <a:p>
            <a:pPr marL="609600" indent="-609600" eaLnBrk="1" hangingPunct="1"/>
            <a:r>
              <a:rPr lang="en-AU" sz="2400" dirty="0" smtClean="0"/>
              <a:t>The 2008-09 budget formally introduced the Government’s fiscal strategy: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AU" dirty="0" smtClean="0"/>
              <a:t>Achieving budget surpluses, on average, over the economic cycle;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AU" dirty="0" smtClean="0"/>
              <a:t>Keeping taxation as a share of GDP, on average, below the level for 2007-08;</a:t>
            </a:r>
          </a:p>
          <a:p>
            <a:pPr marL="1473200" lvl="2" indent="-533400" eaLnBrk="1" hangingPunct="1"/>
            <a:r>
              <a:rPr lang="en-AU" dirty="0" smtClean="0"/>
              <a:t>expenditure &lt; revenue, as % of GDP, on average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AU" dirty="0" smtClean="0"/>
              <a:t>Improving the Government’s net financial worth over the medium term.</a:t>
            </a:r>
          </a:p>
          <a:p>
            <a:pPr marL="1473200" lvl="2" indent="-533400" eaLnBrk="1" hangingPunct="1"/>
            <a:r>
              <a:rPr lang="en-AU" dirty="0" smtClean="0"/>
              <a:t>‘structural’ or cyclically-adjusted budget surpluses</a:t>
            </a:r>
          </a:p>
          <a:p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28736"/>
            <a:ext cx="9144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The Government’s Fiscal Strategy</a:t>
            </a:r>
            <a:endParaRPr lang="en-A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214554"/>
            <a:ext cx="7672414" cy="3881446"/>
          </a:xfrm>
        </p:spPr>
        <p:txBody>
          <a:bodyPr/>
          <a:lstStyle/>
          <a:p>
            <a:pPr eaLnBrk="1" hangingPunct="1"/>
            <a:r>
              <a:rPr lang="en-AU" sz="2400" dirty="0" smtClean="0"/>
              <a:t>The 2009-10 Budget introduced the 2</a:t>
            </a:r>
            <a:r>
              <a:rPr lang="en-AU" sz="2400" baseline="30000" dirty="0" smtClean="0"/>
              <a:t>nd</a:t>
            </a:r>
            <a:r>
              <a:rPr lang="en-AU" sz="2400" dirty="0" smtClean="0"/>
              <a:t> stage of the Government’s fiscal strategy:</a:t>
            </a:r>
          </a:p>
          <a:p>
            <a:pPr lvl="1" eaLnBrk="1" hangingPunct="1"/>
            <a:r>
              <a:rPr lang="en-AU" dirty="0" smtClean="0"/>
              <a:t>Holding real growth in spending to 2 per cent a year </a:t>
            </a:r>
            <a:r>
              <a:rPr lang="en-AU" u="sng" dirty="0" smtClean="0"/>
              <a:t>until</a:t>
            </a:r>
            <a:r>
              <a:rPr lang="en-AU" dirty="0" smtClean="0"/>
              <a:t> the budget returns to surplus.</a:t>
            </a:r>
          </a:p>
          <a:p>
            <a:pPr lvl="1" eaLnBrk="1" hangingPunct="1"/>
            <a:r>
              <a:rPr lang="en-AU" dirty="0" smtClean="0"/>
              <a:t>The 2009-10 Budget holds real growth in spending below 2 per cent in the years the economy is projected to grow above trend.</a:t>
            </a:r>
          </a:p>
          <a:p>
            <a:pPr lvl="2" eaLnBrk="1" hangingPunct="1"/>
            <a:r>
              <a:rPr lang="en-AU" dirty="0" smtClean="0"/>
              <a:t>Over the forecast period GDP growth reverts to trend growth, so expenditure may exceed 2 per cent growth.</a:t>
            </a:r>
          </a:p>
          <a:p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28736"/>
            <a:ext cx="9144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The 2</a:t>
            </a:r>
            <a:r>
              <a:rPr lang="en-AU" baseline="30000" dirty="0" smtClean="0"/>
              <a:t>nd</a:t>
            </a:r>
            <a:r>
              <a:rPr lang="en-AU" dirty="0" smtClean="0"/>
              <a:t> Stage of the Fiscal Strategy</a:t>
            </a:r>
            <a:endParaRPr lang="en-A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500306"/>
            <a:ext cx="7600976" cy="3595694"/>
          </a:xfrm>
        </p:spPr>
        <p:txBody>
          <a:bodyPr/>
          <a:lstStyle/>
          <a:p>
            <a:pPr eaLnBrk="1" hangingPunct="1"/>
            <a:r>
              <a:rPr lang="en-AU" sz="2400" dirty="0" smtClean="0"/>
              <a:t>The previous government’s fiscal strategy sought to maintain budget balance, on average, over the course of the economic cycle.</a:t>
            </a:r>
          </a:p>
          <a:p>
            <a:pPr lvl="1" eaLnBrk="1" hangingPunct="1"/>
            <a:r>
              <a:rPr lang="en-AU" dirty="0" smtClean="0"/>
              <a:t>This meant that an underlying ‘structural’ (cyclically-adjusted) budget balance of zero was the implicit medium-term target.</a:t>
            </a:r>
          </a:p>
          <a:p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390640"/>
            <a:ext cx="9144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A comparison of fiscal strategies</a:t>
            </a:r>
            <a:endParaRPr lang="en-A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357430"/>
            <a:ext cx="7600976" cy="37385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Traditionally, the Australian Government has not published estimates of the underlying ‘structural’ budget balance.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But the 2009-10 BP1 notes that:</a:t>
            </a:r>
          </a:p>
          <a:p>
            <a:pPr lvl="1" eaLnBrk="1" hangingPunct="1">
              <a:lnSpc>
                <a:spcPct val="90000"/>
              </a:lnSpc>
            </a:pPr>
            <a:r>
              <a:rPr lang="en-AU" dirty="0" smtClean="0"/>
              <a:t>“It is worthwhile to access whether the budget is driven by cyclical or structural factors”</a:t>
            </a:r>
          </a:p>
          <a:p>
            <a:pPr lvl="1" eaLnBrk="1" hangingPunct="1">
              <a:lnSpc>
                <a:spcPct val="90000"/>
              </a:lnSpc>
            </a:pPr>
            <a:r>
              <a:rPr lang="en-AU" dirty="0" smtClean="0"/>
              <a:t>The Government needs to know, implicitly or explicitly, whether the budget will be an underlying ‘structural’ surplus or deficit when framing each budget.</a:t>
            </a:r>
          </a:p>
          <a:p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390640"/>
            <a:ext cx="9144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Why should we care about the Structural Budget Balance?</a:t>
            </a:r>
            <a:endParaRPr lang="en-A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0640"/>
            <a:ext cx="9144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A short-run &amp; medium-term target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571744"/>
            <a:ext cx="7743852" cy="3524256"/>
          </a:xfrm>
        </p:spPr>
        <p:txBody>
          <a:bodyPr/>
          <a:lstStyle/>
          <a:p>
            <a:pPr eaLnBrk="1" hangingPunct="1"/>
            <a:r>
              <a:rPr lang="en-AU" sz="2400" dirty="0" smtClean="0"/>
              <a:t>The Government’s fiscal strategy and the GFC brings to the fore the concept of the structural budget position.</a:t>
            </a:r>
          </a:p>
          <a:p>
            <a:pPr lvl="1" eaLnBrk="1" hangingPunct="1"/>
            <a:r>
              <a:rPr lang="en-AU" dirty="0" smtClean="0"/>
              <a:t>Running a structural deficit in the short-run provided stimulus during the GFC. </a:t>
            </a:r>
          </a:p>
          <a:p>
            <a:pPr lvl="1" eaLnBrk="1" hangingPunct="1"/>
            <a:r>
              <a:rPr lang="en-AU" dirty="0" smtClean="0"/>
              <a:t>To meet the explicit medium-term target of budget surpluses, on average, requires structural surplus, on average.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7298"/>
            <a:ext cx="9144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Case Study: the </a:t>
            </a:r>
            <a:r>
              <a:rPr lang="en-AU" dirty="0" smtClean="0"/>
              <a:t>GFC impact in 2008-09</a:t>
            </a:r>
            <a:endParaRPr lang="en-A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706315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36"/>
            <a:ext cx="9144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The Long-run Structural Budget Balance</a:t>
            </a:r>
            <a:endParaRPr lang="en-A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58648"/>
            <a:ext cx="5572164" cy="431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36"/>
            <a:ext cx="9144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The Structural and Cyclical Components of the Budget</a:t>
            </a:r>
            <a:endParaRPr lang="en-A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56732"/>
            <a:ext cx="5572164" cy="43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75247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The cyclical component of the Budget:</a:t>
            </a:r>
            <a:br>
              <a:rPr lang="en-AU" dirty="0" smtClean="0"/>
            </a:br>
            <a:r>
              <a:rPr lang="en-AU" dirty="0" smtClean="0"/>
              <a:t>Does history tells as anything about the future?</a:t>
            </a:r>
            <a:endParaRPr lang="en-A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53190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7298"/>
            <a:ext cx="9144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143116"/>
            <a:ext cx="7600976" cy="3952884"/>
          </a:xfrm>
        </p:spPr>
        <p:txBody>
          <a:bodyPr/>
          <a:lstStyle/>
          <a:p>
            <a:pPr eaLnBrk="1" hangingPunct="1"/>
            <a:r>
              <a:rPr lang="en-AU" sz="2400" dirty="0" smtClean="0"/>
              <a:t>The Government’s fiscal strategy aims to achieve budget surpluses, on average, over the cycle and improve net financial wealth.</a:t>
            </a:r>
          </a:p>
          <a:p>
            <a:pPr lvl="1" eaLnBrk="1" hangingPunct="1"/>
            <a:r>
              <a:rPr lang="en-AU" dirty="0" smtClean="0"/>
              <a:t>What is the implicit target of these surpluses?</a:t>
            </a:r>
          </a:p>
          <a:p>
            <a:pPr lvl="2" eaLnBrk="1" hangingPunct="1"/>
            <a:r>
              <a:rPr lang="en-AU" dirty="0" smtClean="0"/>
              <a:t>Over the last 30 years, a structural surplus of around 1 per cent of GDP has been achieved by successive governments.</a:t>
            </a:r>
          </a:p>
          <a:p>
            <a:pPr eaLnBrk="1" hangingPunct="1"/>
            <a:r>
              <a:rPr lang="en-AU" sz="2400" dirty="0" smtClean="0"/>
              <a:t>How will this Budget improve the structural budget position over the medium term?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501062" cy="357188"/>
          </a:xfrm>
        </p:spPr>
        <p:txBody>
          <a:bodyPr/>
          <a:lstStyle/>
          <a:p>
            <a:pPr algn="ctr"/>
            <a:r>
              <a:rPr lang="en-AU" dirty="0" smtClean="0"/>
              <a:t>BUDGET PAPER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72" y="2857496"/>
            <a:ext cx="7886728" cy="3238504"/>
          </a:xfrm>
        </p:spPr>
        <p:txBody>
          <a:bodyPr anchor="ctr"/>
          <a:lstStyle/>
          <a:p>
            <a:pPr>
              <a:buNone/>
            </a:pPr>
            <a:r>
              <a:rPr lang="en-AU" dirty="0" smtClean="0"/>
              <a:t>Divided into a series of statements: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Most statements are produced each year.  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Statement 4 usually differs from year to year and has been used in the past to discuss a topic of interest to the government.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71688"/>
            <a:ext cx="7689850" cy="1000125"/>
          </a:xfrm>
        </p:spPr>
        <p:txBody>
          <a:bodyPr/>
          <a:lstStyle/>
          <a:p>
            <a:pPr algn="ctr"/>
            <a:r>
              <a:rPr lang="en-AU" sz="3200" b="1" dirty="0" smtClean="0"/>
              <a:t>PART THREE</a:t>
            </a:r>
            <a:br>
              <a:rPr lang="en-AU" sz="3200" b="1" dirty="0" smtClean="0"/>
            </a:br>
            <a:r>
              <a:rPr lang="en-AU" sz="3200" b="1" dirty="0" smtClean="0"/>
              <a:t>Richard Webb</a:t>
            </a:r>
            <a:endParaRPr lang="en-US" sz="2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84538"/>
            <a:ext cx="7989887" cy="281146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/>
              <a:buNone/>
            </a:pPr>
            <a:r>
              <a:rPr lang="en-AU" sz="2800" b="1" dirty="0" smtClean="0"/>
              <a:t>THE FINAL PART OF SEMINAR WILL COVER TWO ISSUES:</a:t>
            </a:r>
            <a:endParaRPr lang="en-US" sz="2400" b="1" dirty="0" smtClean="0"/>
          </a:p>
          <a:p>
            <a:pPr marL="742950" lvl="1" indent="-285750">
              <a:lnSpc>
                <a:spcPct val="90000"/>
              </a:lnSpc>
              <a:spcBef>
                <a:spcPct val="100000"/>
              </a:spcBef>
            </a:pPr>
            <a:r>
              <a:rPr lang="en-AU" sz="2400" dirty="0" smtClean="0"/>
              <a:t>HOW TO FIND YOUR WAY THROUGH THE BUDGET PAPERS</a:t>
            </a:r>
            <a:r>
              <a:rPr lang="en-US" sz="2400" dirty="0" smtClean="0"/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100000"/>
              </a:spcBef>
            </a:pPr>
            <a:r>
              <a:rPr lang="en-US" sz="2400" dirty="0" smtClean="0"/>
              <a:t>UNDERSTANDING PORTFOLIO BUDGET STATEMENTS (PBS)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86000"/>
            <a:ext cx="7729566" cy="609600"/>
          </a:xfrm>
        </p:spPr>
        <p:txBody>
          <a:bodyPr/>
          <a:lstStyle/>
          <a:p>
            <a:r>
              <a:rPr lang="en-AU" sz="3200" dirty="0" smtClean="0"/>
              <a:t>SOURCES OF BUDGET INFORMATION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048000"/>
            <a:ext cx="8101042" cy="3048000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GOVERNMENT BUDGET WEBSITE: </a:t>
            </a:r>
            <a:r>
              <a:rPr lang="en-AU" dirty="0" err="1" smtClean="0">
                <a:hlinkClick r:id="rId3"/>
              </a:rPr>
              <a:t>www.budget.gov.au</a:t>
            </a:r>
            <a:r>
              <a:rPr lang="en-AU" dirty="0" smtClean="0">
                <a:hlinkClick r:id="rId3"/>
              </a:rPr>
              <a:t>/</a:t>
            </a: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PARLIAMENTARY LIBRARY</a:t>
            </a:r>
          </a:p>
          <a:p>
            <a:pPr>
              <a:buFont typeface="Wingdings" pitchFamily="2" charset="2"/>
              <a:buChar char="Ø"/>
            </a:pPr>
            <a:r>
              <a:rPr lang="en-A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Budget Review 2010/11: </a:t>
            </a:r>
          </a:p>
          <a:p>
            <a:pPr>
              <a:buFont typeface="Wingdings" pitchFamily="2" charset="2"/>
              <a:buChar char="Ø"/>
            </a:pPr>
            <a:r>
              <a:rPr lang="en-A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Opinion and analysis of the Budget in the media:</a:t>
            </a:r>
          </a:p>
          <a:p>
            <a:pPr>
              <a:buFont typeface="Wingdings" pitchFamily="2" charset="2"/>
              <a:buChar char="Ø"/>
            </a:pPr>
            <a:r>
              <a:rPr lang="en-AU" b="1" i="1" dirty="0" smtClean="0"/>
              <a:t>The Commonwealth Budget: process and presentation:</a:t>
            </a:r>
            <a:endParaRPr lang="en-A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A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AU" dirty="0" smtClean="0">
                <a:solidFill>
                  <a:srgbClr val="FFC000"/>
                </a:solidFill>
              </a:rPr>
              <a:t>See small flyer on your chair for internet addresses for these services</a:t>
            </a:r>
            <a:endParaRPr lang="en-AU" dirty="0" smtClean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"/>
            <a:ext cx="8286808" cy="428604"/>
          </a:xfrm>
        </p:spPr>
        <p:txBody>
          <a:bodyPr/>
          <a:lstStyle/>
          <a:p>
            <a:pPr algn="ctr"/>
            <a:r>
              <a:rPr lang="en-AU" dirty="0" smtClean="0"/>
              <a:t>BUDGET PAPER NUMBER ONE – Statements 1 to 4</a:t>
            </a:r>
            <a:endParaRPr lang="en-AU" dirty="0"/>
          </a:p>
        </p:txBody>
      </p:sp>
      <p:pic>
        <p:nvPicPr>
          <p:cNvPr id="942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62" y="357166"/>
            <a:ext cx="890259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500042"/>
          </a:xfrm>
        </p:spPr>
        <p:txBody>
          <a:bodyPr/>
          <a:lstStyle/>
          <a:p>
            <a:pPr algn="ctr"/>
            <a:r>
              <a:rPr lang="en-AU" sz="2000" dirty="0" smtClean="0"/>
              <a:t>BUDGET PAPER NUMBER ONE – Statements 5 to 10</a:t>
            </a:r>
            <a:endParaRPr lang="en-AU" sz="2000" dirty="0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428604"/>
          </a:xfrm>
        </p:spPr>
        <p:txBody>
          <a:bodyPr/>
          <a:lstStyle/>
          <a:p>
            <a:pPr algn="ctr"/>
            <a:r>
              <a:rPr lang="en-AU" dirty="0" smtClean="0"/>
              <a:t>STATEMENT FIVE: Revenue</a:t>
            </a:r>
            <a:endParaRPr lang="en-AU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5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428604"/>
          </a:xfrm>
        </p:spPr>
        <p:txBody>
          <a:bodyPr/>
          <a:lstStyle/>
          <a:p>
            <a:pPr algn="ctr"/>
            <a:r>
              <a:rPr lang="en-AU" dirty="0" smtClean="0"/>
              <a:t>STATEMENT SIX: Expenses and Net Capital Investment</a:t>
            </a:r>
            <a:endParaRPr lang="en-AU" dirty="0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85011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842968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/>
          <a:lstStyle/>
          <a:p>
            <a:pPr algn="ctr"/>
            <a:r>
              <a:rPr lang="en-AU" dirty="0" smtClean="0"/>
              <a:t>STATEMENT NINE: Financial Statements (Operating Statement)</a:t>
            </a:r>
            <a:endParaRPr lang="en-AU" dirty="0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501122" cy="6500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357166"/>
          </a:xfrm>
        </p:spPr>
        <p:txBody>
          <a:bodyPr/>
          <a:lstStyle/>
          <a:p>
            <a:pPr algn="ctr"/>
            <a:r>
              <a:rPr lang="en-AU" dirty="0" smtClean="0"/>
              <a:t>STATEMENT NINE: Financial Statements (Balance Sheet)</a:t>
            </a:r>
            <a:endParaRPr lang="en-AU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429684" cy="6500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7586690" cy="428604"/>
          </a:xfrm>
        </p:spPr>
        <p:txBody>
          <a:bodyPr/>
          <a:lstStyle/>
          <a:p>
            <a:pPr algn="ctr"/>
            <a:r>
              <a:rPr lang="en-AU" dirty="0" smtClean="0"/>
              <a:t>Statement 10: Historical Data</a:t>
            </a:r>
            <a:endParaRPr lang="en-AU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25"/>
            <a:ext cx="8715436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658128" cy="500042"/>
          </a:xfrm>
        </p:spPr>
        <p:txBody>
          <a:bodyPr/>
          <a:lstStyle/>
          <a:p>
            <a:pPr algn="ctr"/>
            <a:r>
              <a:rPr lang="en-AU" dirty="0" smtClean="0"/>
              <a:t>BUDGET PAPER NUMBER 2</a:t>
            </a:r>
            <a:endParaRPr lang="en-AU" dirty="0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63"/>
            <a:ext cx="8786874" cy="6215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501062" cy="357188"/>
          </a:xfrm>
        </p:spPr>
        <p:txBody>
          <a:bodyPr/>
          <a:lstStyle/>
          <a:p>
            <a:pPr algn="ctr"/>
            <a:r>
              <a:rPr lang="en-AU" dirty="0" smtClean="0"/>
              <a:t>BUDGET PAPER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72" y="2857496"/>
            <a:ext cx="7886728" cy="3238504"/>
          </a:xfrm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2010-11 Budget could look completely different – in which case, the material presented here will not be of much assistance...let’s assume that won’t happen!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000240"/>
            <a:ext cx="8643998" cy="642942"/>
          </a:xfrm>
        </p:spPr>
        <p:txBody>
          <a:bodyPr/>
          <a:lstStyle/>
          <a:p>
            <a:pPr algn="ctr"/>
            <a:r>
              <a:rPr lang="en-AU" dirty="0" smtClean="0"/>
              <a:t>EXAMPLE OF AN EXPENSE MEASURE</a:t>
            </a:r>
            <a:endParaRPr lang="en-AU" dirty="0"/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8501122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15370" cy="500066"/>
          </a:xfrm>
        </p:spPr>
        <p:txBody>
          <a:bodyPr/>
          <a:lstStyle/>
          <a:p>
            <a:pPr algn="ctr"/>
            <a:r>
              <a:rPr lang="en-AU" dirty="0" smtClean="0"/>
              <a:t>BUDGET PAPER NUMBER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643182"/>
            <a:ext cx="8715436" cy="4000528"/>
          </a:xfrm>
        </p:spPr>
        <p:txBody>
          <a:bodyPr/>
          <a:lstStyle/>
          <a:p>
            <a:pPr>
              <a:buNone/>
            </a:pPr>
            <a:r>
              <a:rPr lang="en-AU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1: Australia's Federal Relations</a:t>
            </a: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None/>
            </a:pP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Part 2: Payments for Specific Purposes</a:t>
            </a:r>
            <a:endParaRPr lang="en-A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Part 3: General Revenue Assistance</a:t>
            </a: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None/>
            </a:pP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Part 4: Debt Transactions</a:t>
            </a: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None/>
            </a:pP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Part 5: Developments in the Consolidated Non-Financial Public Sector</a:t>
            </a:r>
            <a:endParaRPr lang="en-A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Part 6: Accountabilities Under the Federal Financial Relations Framework</a:t>
            </a:r>
            <a:endParaRPr lang="en-A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Appendix A: Parameters and Further Information</a:t>
            </a: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pPr lvl="0">
              <a:buNone/>
            </a:pP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Appendix B: Guaranteed Minimum Amount and Budget Balancing Assistance</a:t>
            </a:r>
            <a:endParaRPr lang="en-AU" dirty="0" smtClean="0"/>
          </a:p>
          <a:p>
            <a:pPr lvl="0">
              <a:buNone/>
            </a:pP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Appendix C: Supplementary Tables</a:t>
            </a:r>
            <a:endParaRPr lang="en-A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358246" cy="571504"/>
          </a:xfrm>
        </p:spPr>
        <p:txBody>
          <a:bodyPr/>
          <a:lstStyle/>
          <a:p>
            <a:pPr algn="ctr"/>
            <a:r>
              <a:rPr lang="en-AU" dirty="0" smtClean="0"/>
              <a:t>BUDGET PAPER NUMBER FOUR</a:t>
            </a:r>
            <a:endParaRPr lang="en-AU" dirty="0"/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3"/>
            <a:ext cx="792961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86808" cy="500042"/>
          </a:xfrm>
        </p:spPr>
        <p:txBody>
          <a:bodyPr/>
          <a:lstStyle/>
          <a:p>
            <a:pPr algn="ctr"/>
            <a:r>
              <a:rPr lang="en-AU" dirty="0" smtClean="0"/>
              <a:t>PORTFOLIO BUDGET STATEMENTS (PBS)</a:t>
            </a:r>
            <a:endParaRPr lang="en-AU" dirty="0"/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0523"/>
            <a:ext cx="7929618" cy="6178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500042"/>
          </a:xfrm>
        </p:spPr>
        <p:txBody>
          <a:bodyPr/>
          <a:lstStyle/>
          <a:p>
            <a:pPr algn="ctr"/>
            <a:r>
              <a:rPr lang="en-AU" dirty="0" smtClean="0"/>
              <a:t>PORTFOLIO BUDGET STATEMENTS (PBS)</a:t>
            </a:r>
            <a:endParaRPr lang="en-AU" dirty="0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858180" cy="500042"/>
          </a:xfrm>
        </p:spPr>
        <p:txBody>
          <a:bodyPr/>
          <a:lstStyle/>
          <a:p>
            <a:pPr algn="ctr"/>
            <a:r>
              <a:rPr lang="en-AU" dirty="0" smtClean="0"/>
              <a:t>PORTFOLIO BUDGET STATEMENTS (PBS)</a:t>
            </a:r>
            <a:endParaRPr lang="en-AU" dirty="0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858179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428604"/>
          </a:xfrm>
        </p:spPr>
        <p:txBody>
          <a:bodyPr/>
          <a:lstStyle/>
          <a:p>
            <a:pPr algn="ctr"/>
            <a:r>
              <a:rPr lang="en-AU" dirty="0" smtClean="0"/>
              <a:t>PORTFOLIO BUDGET STATEMENTS (PBS)</a:t>
            </a:r>
            <a:endParaRPr lang="en-AU" dirty="0"/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545387" cy="142852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501123" cy="4357718"/>
          </a:xfrm>
        </p:spPr>
        <p:txBody>
          <a:bodyPr/>
          <a:lstStyle/>
          <a:p>
            <a:pPr marL="0" indent="0">
              <a:buFont typeface="Monotype Sorts"/>
              <a:buNone/>
            </a:pPr>
            <a:r>
              <a:rPr lang="en-US" sz="1800" dirty="0" smtClean="0"/>
              <a:t>THANK YOU FOR YOUR ATTENDANCE FEEL FREE TO ASK QUESTIONS OF SCOTT, GARTH OR MYSELF</a:t>
            </a:r>
          </a:p>
          <a:p>
            <a:pPr>
              <a:buNone/>
            </a:pPr>
            <a:r>
              <a:rPr lang="en-AU" dirty="0" smtClean="0">
                <a:solidFill>
                  <a:srgbClr val="FF0000"/>
                </a:solidFill>
              </a:rPr>
              <a:t>Contact Details:</a:t>
            </a:r>
          </a:p>
          <a:p>
            <a:pPr>
              <a:buNone/>
            </a:pPr>
            <a:r>
              <a:rPr lang="en-AU" sz="1800" dirty="0" smtClean="0"/>
              <a:t>Scott</a:t>
            </a:r>
          </a:p>
          <a:p>
            <a:pPr>
              <a:buNone/>
            </a:pPr>
            <a:r>
              <a:rPr lang="en-AU" sz="1800" dirty="0" smtClean="0"/>
              <a:t>6277 2455</a:t>
            </a:r>
          </a:p>
          <a:p>
            <a:pPr>
              <a:buNone/>
            </a:pPr>
            <a:r>
              <a:rPr lang="en-AU" dirty="0" smtClean="0">
                <a:hlinkClick r:id="rId3"/>
              </a:rPr>
              <a:t>scott.kompo-harms@aph.gov.au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Garth (until 30 June 2010)</a:t>
            </a:r>
          </a:p>
          <a:p>
            <a:pPr>
              <a:buNone/>
            </a:pPr>
            <a:r>
              <a:rPr lang="en-AU" dirty="0" smtClean="0"/>
              <a:t>6277 2437</a:t>
            </a:r>
          </a:p>
          <a:p>
            <a:pPr>
              <a:buNone/>
            </a:pPr>
            <a:r>
              <a:rPr lang="en-AU" dirty="0" smtClean="0">
                <a:solidFill>
                  <a:srgbClr val="FFC000"/>
                </a:solidFill>
                <a:hlinkClick r:id="rId4"/>
              </a:rPr>
              <a:t>garth.day@aph.gov.au</a:t>
            </a:r>
            <a:r>
              <a:rPr lang="en-AU" dirty="0" smtClean="0">
                <a:solidFill>
                  <a:srgbClr val="FFC000"/>
                </a:solidFill>
              </a:rPr>
              <a:t> </a:t>
            </a:r>
          </a:p>
          <a:p>
            <a:pPr marL="0" indent="0">
              <a:buFont typeface="Monotype Sorts"/>
              <a:buNone/>
            </a:pPr>
            <a:r>
              <a:rPr lang="en-US" dirty="0" smtClean="0"/>
              <a:t>Richard</a:t>
            </a:r>
          </a:p>
          <a:p>
            <a:pPr marL="0" indent="0">
              <a:buFont typeface="Monotype Sorts"/>
              <a:buNone/>
            </a:pPr>
            <a:r>
              <a:rPr lang="en-US" dirty="0" smtClean="0"/>
              <a:t>6277 2464</a:t>
            </a:r>
          </a:p>
          <a:p>
            <a:pPr marL="0" indent="0">
              <a:buFont typeface="Monotype Sorts"/>
              <a:buNone/>
            </a:pPr>
            <a:r>
              <a:rPr lang="en-US" dirty="0" smtClean="0">
                <a:solidFill>
                  <a:srgbClr val="FFC000"/>
                </a:solidFill>
                <a:hlinkClick r:id="rId5"/>
              </a:rPr>
              <a:t>richard.webb@aph.gov.au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7872412" cy="428625"/>
          </a:xfrm>
        </p:spPr>
        <p:txBody>
          <a:bodyPr/>
          <a:lstStyle/>
          <a:p>
            <a:pPr algn="ctr"/>
            <a:r>
              <a:rPr lang="en-AU" dirty="0" smtClean="0"/>
              <a:t>BUDGET PAPER 1 – 2009-10 Contents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2571744"/>
            <a:ext cx="8101042" cy="35242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1800" b="1" dirty="0" smtClean="0"/>
              <a:t>STATEMENT 1: BUDGET OVERVIEW</a:t>
            </a:r>
            <a:endParaRPr lang="en-AU" sz="1800" dirty="0" smtClean="0"/>
          </a:p>
          <a:p>
            <a:pPr>
              <a:buFont typeface="Arial" pitchFamily="34" charset="0"/>
              <a:buChar char="•"/>
            </a:pPr>
            <a:r>
              <a:rPr lang="en-AU" sz="1800" b="1" dirty="0" smtClean="0"/>
              <a:t>STATEMENT 2: ECONOMIC OUTLOOK</a:t>
            </a:r>
            <a:endParaRPr lang="en-AU" sz="1800" dirty="0" smtClean="0"/>
          </a:p>
          <a:p>
            <a:pPr>
              <a:buFont typeface="Arial" pitchFamily="34" charset="0"/>
              <a:buChar char="•"/>
            </a:pPr>
            <a:r>
              <a:rPr lang="en-AU" sz="1800" b="1" dirty="0" smtClean="0"/>
              <a:t>STATEMENT 3: FISCAL STRATEGY AND OUTLOOK</a:t>
            </a:r>
            <a:endParaRPr lang="en-AU" sz="1800" dirty="0" smtClean="0"/>
          </a:p>
          <a:p>
            <a:pPr>
              <a:buFont typeface="Arial" pitchFamily="34" charset="0"/>
              <a:buChar char="•"/>
            </a:pPr>
            <a:r>
              <a:rPr lang="en-AU" sz="1800" b="1" dirty="0" smtClean="0"/>
              <a:t>STATEMENT 4: ASSESSING THE SUSTAINABILITY OF THE BUDGET</a:t>
            </a:r>
            <a:endParaRPr lang="en-AU" sz="1800" dirty="0" smtClean="0"/>
          </a:p>
          <a:p>
            <a:pPr>
              <a:buFont typeface="Arial" pitchFamily="34" charset="0"/>
              <a:buChar char="•"/>
            </a:pPr>
            <a:r>
              <a:rPr lang="en-AU" sz="1800" b="1" dirty="0" smtClean="0"/>
              <a:t>STATEMENT 5: REVENUE</a:t>
            </a:r>
            <a:endParaRPr lang="en-AU" sz="1800" dirty="0" smtClean="0"/>
          </a:p>
          <a:p>
            <a:pPr>
              <a:buFont typeface="Arial" pitchFamily="34" charset="0"/>
              <a:buChar char="•"/>
            </a:pPr>
            <a:r>
              <a:rPr lang="en-AU" sz="1800" b="1" dirty="0" smtClean="0"/>
              <a:t>STATEMENT 6: EXPENSES AND NET CAPITAL INVESTMENT</a:t>
            </a:r>
            <a:endParaRPr lang="en-AU" sz="1800" dirty="0" smtClean="0"/>
          </a:p>
          <a:p>
            <a:pPr>
              <a:buFont typeface="Arial" pitchFamily="34" charset="0"/>
              <a:buChar char="•"/>
            </a:pPr>
            <a:r>
              <a:rPr lang="en-AU" sz="1800" b="1" dirty="0" smtClean="0"/>
              <a:t>STATEMENT 7: ASSET AND LIABILITY MANAGEMENT</a:t>
            </a:r>
            <a:endParaRPr lang="en-AU" sz="1800" dirty="0" smtClean="0"/>
          </a:p>
          <a:p>
            <a:pPr>
              <a:buFont typeface="Arial" pitchFamily="34" charset="0"/>
              <a:buChar char="•"/>
            </a:pPr>
            <a:r>
              <a:rPr lang="en-AU" sz="1800" b="1" dirty="0" smtClean="0"/>
              <a:t>STATEMENT 8: STATEMENT OF RISKS</a:t>
            </a:r>
            <a:endParaRPr lang="en-AU" sz="1800" dirty="0" smtClean="0"/>
          </a:p>
          <a:p>
            <a:pPr>
              <a:buFont typeface="Arial" pitchFamily="34" charset="0"/>
              <a:buChar char="•"/>
            </a:pPr>
            <a:r>
              <a:rPr lang="en-AU" sz="1800" b="1" dirty="0" smtClean="0"/>
              <a:t>STATEMENT 9: BUDGET FINANCIAL STATEMENTS</a:t>
            </a:r>
            <a:endParaRPr lang="en-AU" sz="1800" dirty="0" smtClean="0"/>
          </a:p>
          <a:p>
            <a:pPr>
              <a:buFont typeface="Arial" pitchFamily="34" charset="0"/>
              <a:buChar char="•"/>
            </a:pPr>
            <a:r>
              <a:rPr lang="en-AU" sz="1800" b="1" dirty="0" smtClean="0"/>
              <a:t>STATEMENT 10: HISTORICAL AUSTRALIAN GOVERNMENT DATA</a:t>
            </a:r>
            <a:endParaRPr lang="en-AU" sz="1800" dirty="0" smtClean="0"/>
          </a:p>
          <a:p>
            <a:pPr>
              <a:buFont typeface="Arial" pitchFamily="34" charset="0"/>
              <a:buChar char="•"/>
            </a:pP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429625" cy="428625"/>
          </a:xfrm>
        </p:spPr>
        <p:txBody>
          <a:bodyPr/>
          <a:lstStyle/>
          <a:p>
            <a:pPr algn="ctr"/>
            <a:r>
              <a:rPr lang="en-AU" dirty="0" smtClean="0"/>
              <a:t>BUDGET PAPER 1 – Statement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72" y="2643182"/>
            <a:ext cx="8143932" cy="3452818"/>
          </a:xfrm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Presents a brief summary of ‘headline’ Budget figures – cash and fiscal balances; key economic parameter forecasts – real GDP, employment growth, CPI, etc.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Place to go to obtain commonly cited figures contained in the Budget.  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429625" cy="500063"/>
          </a:xfrm>
        </p:spPr>
        <p:txBody>
          <a:bodyPr/>
          <a:lstStyle/>
          <a:p>
            <a:pPr algn="ctr"/>
            <a:r>
              <a:rPr lang="en-AU" dirty="0" smtClean="0"/>
              <a:t>BUDGET PAPER 1 – Statement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2571744"/>
            <a:ext cx="7958166" cy="3524256"/>
          </a:xfrm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Detailed forecasts and projections for key economic aggregates that underpin the Budget.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Assumptions made by Treasury in order to produce forecasts and projections.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Forecasts are made using information about behavioural relationships in the economy.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Projections are essentially made by assuming that variables return to their long-run average values.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Can be compared with actual data from ABS and other government agencies</a:t>
            </a:r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429625" cy="714380"/>
          </a:xfrm>
        </p:spPr>
        <p:txBody>
          <a:bodyPr/>
          <a:lstStyle/>
          <a:p>
            <a:pPr algn="ctr"/>
            <a:r>
              <a:rPr lang="en-AU" dirty="0" smtClean="0"/>
              <a:t>BUDGET PAPER 1 – Statement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2910" y="2786058"/>
            <a:ext cx="7815290" cy="3500462"/>
          </a:xfrm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Contains information on Budget aggregates.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Cash and accrual accounting standards both used.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Two types of cash balance - Headline and Underlying.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Underlying cash balance adjusts for unusual items, such as proceeds of privatisations.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Accrual accounting results in the fiscal balance.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Difference between the two standards - timing of transactions.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Cash accounting records transactions as they </a:t>
            </a:r>
            <a:r>
              <a:rPr lang="en-AU" i="1" dirty="0" smtClean="0"/>
              <a:t>take place</a:t>
            </a:r>
            <a:r>
              <a:rPr lang="en-AU" dirty="0" smtClean="0"/>
              <a:t>, whereas accrual accounting records transactions as the are </a:t>
            </a:r>
            <a:r>
              <a:rPr lang="en-AU" i="1" dirty="0" smtClean="0"/>
              <a:t>accrued</a:t>
            </a:r>
            <a:r>
              <a:rPr lang="en-AU" dirty="0" smtClean="0"/>
              <a:t>.  E.G. Public sector superannuation</a:t>
            </a:r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429625" cy="428625"/>
          </a:xfrm>
        </p:spPr>
        <p:txBody>
          <a:bodyPr/>
          <a:lstStyle/>
          <a:p>
            <a:pPr algn="ctr"/>
            <a:r>
              <a:rPr lang="en-AU" dirty="0" smtClean="0"/>
              <a:t>BUDGET PAPER 1 – Statements 5 &amp; 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2571744"/>
            <a:ext cx="8501122" cy="3524256"/>
          </a:xfrm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Present detailed data on revenue (statement #5), expenses and net capital investment (statement #6).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Reconciliation tables (also available for budget totals in statement #3) which show the source of any variations since the previous Budget – Policy changes </a:t>
            </a:r>
            <a:r>
              <a:rPr lang="en-AU" dirty="0" err="1" smtClean="0"/>
              <a:t>vs</a:t>
            </a:r>
            <a:r>
              <a:rPr lang="en-AU" dirty="0" smtClean="0"/>
              <a:t> Parameter and other variations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Policy changes  - self-explanatory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Parameter and other variations – ‘Manna from heaven’ – unforeseen variations in revenue, expenditure or net capital investment </a:t>
            </a:r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 Template">
  <a:themeElements>
    <a:clrScheme name="">
      <a:dk1>
        <a:srgbClr val="5C1F00"/>
      </a:dk1>
      <a:lt1>
        <a:srgbClr val="FFFFFF"/>
      </a:lt1>
      <a:dk2>
        <a:srgbClr val="003366"/>
      </a:dk2>
      <a:lt2>
        <a:srgbClr val="DFD293"/>
      </a:lt2>
      <a:accent1>
        <a:srgbClr val="713E39"/>
      </a:accent1>
      <a:accent2>
        <a:srgbClr val="BE7960"/>
      </a:accent2>
      <a:accent3>
        <a:srgbClr val="AAADB8"/>
      </a:accent3>
      <a:accent4>
        <a:srgbClr val="DADADA"/>
      </a:accent4>
      <a:accent5>
        <a:srgbClr val="BBAFAE"/>
      </a:accent5>
      <a:accent6>
        <a:srgbClr val="AC6D56"/>
      </a:accent6>
      <a:hlink>
        <a:srgbClr val="FFCC00"/>
      </a:hlink>
      <a:folHlink>
        <a:srgbClr val="D3A219"/>
      </a:folHlink>
    </a:clrScheme>
    <a:fontScheme name="PP Template">
      <a:majorFont>
        <a:latin typeface="Futura Book"/>
        <a:ea typeface=""/>
        <a:cs typeface=""/>
      </a:majorFont>
      <a:minorFont>
        <a:latin typeface="Futura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 charset="0"/>
          </a:defRPr>
        </a:defPPr>
      </a:lstStyle>
    </a:lnDef>
  </a:objectDefaults>
  <a:extraClrSchemeLst>
    <a:extraClrScheme>
      <a:clrScheme name="P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Template</Template>
  <TotalTime>3874</TotalTime>
  <Words>2088</Words>
  <Application>Microsoft Office PowerPoint</Application>
  <PresentationFormat>On-screen Show (4:3)</PresentationFormat>
  <Paragraphs>251</Paragraphs>
  <Slides>47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PP Template</vt:lpstr>
      <vt:lpstr>Equation</vt:lpstr>
      <vt:lpstr>Slide 1</vt:lpstr>
      <vt:lpstr>PART ONE  SCOTT KOMPO-HARMS </vt:lpstr>
      <vt:lpstr>BUDGET PAPER 1</vt:lpstr>
      <vt:lpstr>BUDGET PAPER 1</vt:lpstr>
      <vt:lpstr>BUDGET PAPER 1 – 2009-10 Contents</vt:lpstr>
      <vt:lpstr>BUDGET PAPER 1 – Statement 1</vt:lpstr>
      <vt:lpstr>BUDGET PAPER 1 – Statement 2</vt:lpstr>
      <vt:lpstr>BUDGET PAPER 1 – Statement 3</vt:lpstr>
      <vt:lpstr>BUDGET PAPER 1 – Statements 5 &amp; 6</vt:lpstr>
      <vt:lpstr>BUDGET PAPER 1 – Statement 7</vt:lpstr>
      <vt:lpstr>Brief Digression</vt:lpstr>
      <vt:lpstr>BUDGET PAPER 1 – Statement 8</vt:lpstr>
      <vt:lpstr>BUDGET PAPER 1 – Statement 9</vt:lpstr>
      <vt:lpstr>BUDGET PAPER 1 – Statement 10</vt:lpstr>
      <vt:lpstr>Some additional comments</vt:lpstr>
      <vt:lpstr>The Budget in context of the Fiscal Strategy  PART TWO Garth Day</vt:lpstr>
      <vt:lpstr>2009-10 Budget Papers</vt:lpstr>
      <vt:lpstr>The structural and cyclical components of the budget</vt:lpstr>
      <vt:lpstr>What is structural and what is cyclical?</vt:lpstr>
      <vt:lpstr>The Government’s Fiscal Strategy</vt:lpstr>
      <vt:lpstr>The 2nd Stage of the Fiscal Strategy</vt:lpstr>
      <vt:lpstr>A comparison of fiscal strategies</vt:lpstr>
      <vt:lpstr>Why should we care about the Structural Budget Balance?</vt:lpstr>
      <vt:lpstr>A short-run &amp; medium-term target</vt:lpstr>
      <vt:lpstr>Case Study: the GFC impact in 2008-09</vt:lpstr>
      <vt:lpstr>The Long-run Structural Budget Balance</vt:lpstr>
      <vt:lpstr>The Structural and Cyclical Components of the Budget</vt:lpstr>
      <vt:lpstr>The cyclical component of the Budget: Does history tells as anything about the future?</vt:lpstr>
      <vt:lpstr>Summary</vt:lpstr>
      <vt:lpstr>PART THREE Richard Webb</vt:lpstr>
      <vt:lpstr>SOURCES OF BUDGET INFORMATION</vt:lpstr>
      <vt:lpstr>BUDGET PAPER NUMBER ONE – Statements 1 to 4</vt:lpstr>
      <vt:lpstr>BUDGET PAPER NUMBER ONE – Statements 5 to 10</vt:lpstr>
      <vt:lpstr>STATEMENT FIVE: Revenue</vt:lpstr>
      <vt:lpstr>STATEMENT SIX: Expenses and Net Capital Investment</vt:lpstr>
      <vt:lpstr>STATEMENT NINE: Financial Statements (Operating Statement)</vt:lpstr>
      <vt:lpstr>STATEMENT NINE: Financial Statements (Balance Sheet)</vt:lpstr>
      <vt:lpstr>Statement 10: Historical Data</vt:lpstr>
      <vt:lpstr>BUDGET PAPER NUMBER 2</vt:lpstr>
      <vt:lpstr>EXAMPLE OF AN EXPENSE MEASURE</vt:lpstr>
      <vt:lpstr>BUDGET PAPER NUMBER 3</vt:lpstr>
      <vt:lpstr>BUDGET PAPER NUMBER FOUR</vt:lpstr>
      <vt:lpstr>PORTFOLIO BUDGET STATEMENTS (PBS)</vt:lpstr>
      <vt:lpstr>PORTFOLIO BUDGET STATEMENTS (PBS)</vt:lpstr>
      <vt:lpstr>PORTFOLIO BUDGET STATEMENTS (PBS)</vt:lpstr>
      <vt:lpstr>PORTFOLIO BUDGET STATEMENTS (PBS)</vt:lpstr>
      <vt:lpstr>Slide 47</vt:lpstr>
    </vt:vector>
  </TitlesOfParts>
  <Company>Parliament of Australia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miles goodwin</dc:creator>
  <cp:lastModifiedBy>DAYG</cp:lastModifiedBy>
  <cp:revision>154</cp:revision>
  <dcterms:created xsi:type="dcterms:W3CDTF">2008-05-09T06:50:55Z</dcterms:created>
  <dcterms:modified xsi:type="dcterms:W3CDTF">2010-05-10T23:36:39Z</dcterms:modified>
</cp:coreProperties>
</file>