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4" r:id="rId6"/>
  </p:sldMasterIdLst>
  <p:notesMasterIdLst>
    <p:notesMasterId r:id="rId14"/>
  </p:notesMasterIdLst>
  <p:handoutMasterIdLst>
    <p:handoutMasterId r:id="rId15"/>
  </p:handoutMasterIdLst>
  <p:sldIdLst>
    <p:sldId id="256" r:id="rId7"/>
    <p:sldId id="311" r:id="rId8"/>
    <p:sldId id="341" r:id="rId9"/>
    <p:sldId id="342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>
          <p15:clr>
            <a:srgbClr val="A4A3A4"/>
          </p15:clr>
        </p15:guide>
        <p15:guide id="5" pos="2919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3453" userDrawn="1">
          <p15:clr>
            <a:srgbClr val="A4A3A4"/>
          </p15:clr>
        </p15:guide>
        <p15:guide id="9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tley, Lauren (PBO)" initials="PL(" lastIdx="0" clrIdx="0"/>
  <p:cmAuthor id="1" name="Lynette Yap (PBO)" initials="LY(" lastIdx="2" clrIdx="1">
    <p:extLst>
      <p:ext uri="{19B8F6BF-5375-455C-9EA6-DF929625EA0E}">
        <p15:presenceInfo xmlns:p15="http://schemas.microsoft.com/office/powerpoint/2012/main" userId="S::Lynette.Yap@pbo.gov.au::99bfc404-95cc-4127-a623-6f22e5f4547d" providerId="AD"/>
      </p:ext>
    </p:extLst>
  </p:cmAuthor>
  <p:cmAuthor id="2" name="Kathryn Smith (PBO)" initials="KS(" lastIdx="3" clrIdx="2">
    <p:extLst>
      <p:ext uri="{19B8F6BF-5375-455C-9EA6-DF929625EA0E}">
        <p15:presenceInfo xmlns:p15="http://schemas.microsoft.com/office/powerpoint/2012/main" userId="S::Kathryn.Smith@pbo.gov.au::595477a9-4908-4ab3-9118-34b3c652b8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657FB9"/>
    <a:srgbClr val="2E3A5E"/>
    <a:srgbClr val="FFFFFF"/>
    <a:srgbClr val="3D4D7D"/>
    <a:srgbClr val="7C8DBF"/>
    <a:srgbClr val="92A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B09D3-2158-4C1D-A41D-695EE12D961C}" v="2" dt="2022-10-04T20:28:29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4292"/>
        <p:guide orient="horz" pos="1026"/>
        <p:guide pos="408"/>
        <p:guide/>
        <p:guide pos="2919"/>
        <p:guide pos="5420"/>
        <p:guide orient="horz" pos="3838"/>
        <p:guide orient="horz" pos="3453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SRRHub/Regular%20publications/SRR-2022-110-National%20Fiscal%20Outlook%202022-23/2022-23_NFO_master_framewor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SRRHub/Regular%20publications/SRR-2022-110-National%20Fiscal%20Outlook%202022-23/2022-23_NFO_master_framewor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pboprotected.sharepoint.com/sites/SRRHub/Regular%20publications/SRR-2022-110-National%20Fiscal%20Outlook%202022-23/2022-23_NFO_master_frame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39316239316236E-2"/>
          <c:y val="7.3272106797482237E-2"/>
          <c:w val="0.90544482151835093"/>
          <c:h val="0.79650516865209531"/>
        </c:manualLayout>
      </c:layout>
      <c:lineChart>
        <c:grouping val="standard"/>
        <c:varyColors val="0"/>
        <c:ser>
          <c:idx val="0"/>
          <c:order val="0"/>
          <c:tx>
            <c:strRef>
              <c:f>NOB!$A$10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25400">
              <a:solidFill>
                <a:srgbClr val="FF9D1C"/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NOB!$C$10:$Y$10</c:f>
              <c:numCache>
                <c:formatCode>0.0</c:formatCode>
                <c:ptCount val="23"/>
                <c:pt idx="0">
                  <c:v>1.7505008474094561</c:v>
                </c:pt>
                <c:pt idx="1">
                  <c:v>2.25602879944483</c:v>
                </c:pt>
                <c:pt idx="2">
                  <c:v>2.8997322815560724</c:v>
                </c:pt>
                <c:pt idx="3">
                  <c:v>2.6136582108128348</c:v>
                </c:pt>
                <c:pt idx="4">
                  <c:v>2.7257832029375364</c:v>
                </c:pt>
                <c:pt idx="5">
                  <c:v>-1.6932971999254052</c:v>
                </c:pt>
                <c:pt idx="6">
                  <c:v>-3.2193856338441655</c:v>
                </c:pt>
                <c:pt idx="7">
                  <c:v>-2.783664237884206</c:v>
                </c:pt>
                <c:pt idx="8">
                  <c:v>-2.6153450113307612</c:v>
                </c:pt>
                <c:pt idx="9">
                  <c:v>-1.5569153821469277</c:v>
                </c:pt>
                <c:pt idx="10">
                  <c:v>-1.6821704941414926</c:v>
                </c:pt>
                <c:pt idx="11">
                  <c:v>-1.750953003229716</c:v>
                </c:pt>
                <c:pt idx="12">
                  <c:v>-1.4419701405540026</c:v>
                </c:pt>
                <c:pt idx="13">
                  <c:v>-0.81980468357684066</c:v>
                </c:pt>
                <c:pt idx="14">
                  <c:v>0.48919158696498888</c:v>
                </c:pt>
                <c:pt idx="15">
                  <c:v>0.8206669807648973</c:v>
                </c:pt>
                <c:pt idx="16">
                  <c:v>-5.3199048254503802</c:v>
                </c:pt>
                <c:pt idx="17">
                  <c:v>-8.2948686743337827</c:v>
                </c:pt>
                <c:pt idx="18">
                  <c:v>-4.9499474553075746</c:v>
                </c:pt>
                <c:pt idx="19">
                  <c:v>-3.9170807027320134</c:v>
                </c:pt>
                <c:pt idx="20">
                  <c:v>-2.5599021414493444</c:v>
                </c:pt>
                <c:pt idx="21">
                  <c:v>-1.7842184606195362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F-4774-B24A-5208E9FCE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5168"/>
        <c:axId val="403045560"/>
      </c:lineChart>
      <c:lineChart>
        <c:grouping val="standard"/>
        <c:varyColors val="0"/>
        <c:ser>
          <c:idx val="2"/>
          <c:order val="1"/>
          <c:tx>
            <c:strRef>
              <c:f>NOB!$A$9</c:f>
              <c:strCache>
                <c:ptCount val="1"/>
                <c:pt idx="0">
                  <c:v>Budget 2022-23</c:v>
                </c:pt>
              </c:strCache>
            </c:strRef>
          </c:tx>
          <c:spPr>
            <a:ln w="31750">
              <a:solidFill>
                <a:srgbClr val="FF6825"/>
              </a:solidFill>
            </a:ln>
          </c:spPr>
          <c:marker>
            <c:symbol val="none"/>
          </c:marker>
          <c:cat>
            <c:strRef>
              <c:f>NOB!$B$1:$Y$1</c:f>
              <c:strCache>
                <c:ptCount val="2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  <c:pt idx="19">
                  <c:v>2021-22</c:v>
                </c:pt>
                <c:pt idx="20">
                  <c:v>2022-23</c:v>
                </c:pt>
                <c:pt idx="21">
                  <c:v>2023-24</c:v>
                </c:pt>
                <c:pt idx="22">
                  <c:v>2024-25</c:v>
                </c:pt>
                <c:pt idx="23">
                  <c:v>2025-26</c:v>
                </c:pt>
              </c:strCache>
            </c:strRef>
          </c:cat>
          <c:val>
            <c:numRef>
              <c:f>NOB!$C$9:$Y$9</c:f>
              <c:numCache>
                <c:formatCode>0.0</c:formatCode>
                <c:ptCount val="23"/>
                <c:pt idx="0">
                  <c:v>1.7477516084758424</c:v>
                </c:pt>
                <c:pt idx="1">
                  <c:v>2.2502971590620264</c:v>
                </c:pt>
                <c:pt idx="2">
                  <c:v>2.8997351858306391</c:v>
                </c:pt>
                <c:pt idx="3">
                  <c:v>2.6122500765388446</c:v>
                </c:pt>
                <c:pt idx="4">
                  <c:v>2.7229447036553402</c:v>
                </c:pt>
                <c:pt idx="5">
                  <c:v>-1.6928632857002319</c:v>
                </c:pt>
                <c:pt idx="6">
                  <c:v>-3.2153158671167539</c:v>
                </c:pt>
                <c:pt idx="7">
                  <c:v>-2.7811591524919281</c:v>
                </c:pt>
                <c:pt idx="8">
                  <c:v>-2.6147416595768513</c:v>
                </c:pt>
                <c:pt idx="9">
                  <c:v>-1.5568315094366638</c:v>
                </c:pt>
                <c:pt idx="10">
                  <c:v>-1.68214629105197</c:v>
                </c:pt>
                <c:pt idx="11">
                  <c:v>-1.7524567106967874</c:v>
                </c:pt>
                <c:pt idx="12">
                  <c:v>-1.4445535619492516</c:v>
                </c:pt>
                <c:pt idx="13">
                  <c:v>-0.82117234331108602</c:v>
                </c:pt>
                <c:pt idx="14">
                  <c:v>0.49068176712719747</c:v>
                </c:pt>
                <c:pt idx="15">
                  <c:v>0.82143510421183952</c:v>
                </c:pt>
                <c:pt idx="16">
                  <c:v>-5.3806264532785155</c:v>
                </c:pt>
                <c:pt idx="17">
                  <c:v>-7.1086362772671299</c:v>
                </c:pt>
                <c:pt idx="18">
                  <c:v>-4.0159772747069038</c:v>
                </c:pt>
                <c:pt idx="19">
                  <c:v>-3.2845903374515024</c:v>
                </c:pt>
                <c:pt idx="20">
                  <c:v>-1.6742542046704316</c:v>
                </c:pt>
                <c:pt idx="21">
                  <c:v>-1.1338226061055823</c:v>
                </c:pt>
                <c:pt idx="22">
                  <c:v>-0.48260019715751762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F-4774-B24A-5208E9FCE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6344"/>
        <c:axId val="403045952"/>
      </c:lineChart>
      <c:scatterChart>
        <c:scatterStyle val="lineMarker"/>
        <c:varyColors val="0"/>
        <c:ser>
          <c:idx val="3"/>
          <c:order val="2"/>
          <c:tx>
            <c:v>Forecast line (1)</c:v>
          </c:tx>
          <c:spPr>
            <a:ln w="6350">
              <a:solidFill>
                <a:schemeClr val="tx1"/>
              </a:solidFill>
              <a:prstDash val="sysDot"/>
            </a:ln>
          </c:spPr>
          <c:marker>
            <c:symbol val="none"/>
          </c:marke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 cmpd="sng">
                <a:prstDash val="sysDot"/>
              </a:ln>
            </c:spPr>
          </c:errBars>
          <c:xVal>
            <c:numRef>
              <c:f>Charts!$B$3</c:f>
              <c:numCache>
                <c:formatCode>0.00</c:formatCode>
                <c:ptCount val="1"/>
                <c:pt idx="0">
                  <c:v>19</c:v>
                </c:pt>
              </c:numCache>
            </c:numRef>
          </c:xVal>
          <c:yVal>
            <c:numRef>
              <c:f>Charts!$C$3</c:f>
              <c:numCache>
                <c:formatCode>0.00</c:formatCode>
                <c:ptCount val="1"/>
                <c:pt idx="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FF-4774-B24A-5208E9FCE4FA}"/>
            </c:ext>
          </c:extLst>
        </c:ser>
        <c:ser>
          <c:idx val="4"/>
          <c:order val="3"/>
          <c:tx>
            <c:v>Forecast line (2)</c:v>
          </c:tx>
          <c:spPr>
            <a:ln w="19050">
              <a:noFill/>
            </a:ln>
          </c:spPr>
          <c:marker>
            <c:symbol val="none"/>
          </c:marke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solidFill>
                  <a:schemeClr val="tx1"/>
                </a:solidFill>
                <a:prstDash val="sysDot"/>
              </a:ln>
            </c:spPr>
          </c:errBars>
          <c:xVal>
            <c:numRef>
              <c:f>Charts!$B$3</c:f>
              <c:numCache>
                <c:formatCode>0.00</c:formatCode>
                <c:ptCount val="1"/>
                <c:pt idx="0">
                  <c:v>19</c:v>
                </c:pt>
              </c:numCache>
            </c:numRef>
          </c:xVal>
          <c:yVal>
            <c:numRef>
              <c:f>Charts!$D$3</c:f>
              <c:numCache>
                <c:formatCode>0.00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FF-4774-B24A-5208E9FCE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46344"/>
        <c:axId val="403045952"/>
      </c:scatterChart>
      <c:catAx>
        <c:axId val="4030451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030455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3045560"/>
        <c:scaling>
          <c:orientation val="minMax"/>
          <c:max val="4"/>
          <c:min val="-1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crossAx val="403045168"/>
        <c:crosses val="autoZero"/>
        <c:crossBetween val="midCat"/>
        <c:majorUnit val="2"/>
      </c:valAx>
      <c:valAx>
        <c:axId val="403045952"/>
        <c:scaling>
          <c:orientation val="minMax"/>
          <c:max val="4"/>
          <c:min val="-10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03046344"/>
        <c:crosses val="max"/>
        <c:crossBetween val="between"/>
        <c:majorUnit val="2"/>
      </c:valAx>
      <c:catAx>
        <c:axId val="403046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045952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50" b="1" baseline="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62942613374414E-2"/>
          <c:y val="6.8718563800974991E-2"/>
          <c:w val="0.94533195561022432"/>
          <c:h val="0.60207301587301587"/>
        </c:manualLayout>
      </c:layout>
      <c:lineChart>
        <c:grouping val="standard"/>
        <c:varyColors val="0"/>
        <c:ser>
          <c:idx val="3"/>
          <c:order val="0"/>
          <c:tx>
            <c:strRef>
              <c:f>'Interest - Cash'!$A$68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('Interest - Cash'!$C$65:$T$65,'Interest - Cash'!$U$72:$X$72)</c:f>
              <c:numCache>
                <c:formatCode>0.0</c:formatCode>
                <c:ptCount val="22"/>
                <c:pt idx="0">
                  <c:v>0.73164658122875392</c:v>
                </c:pt>
                <c:pt idx="1">
                  <c:v>0.63703980903947588</c:v>
                </c:pt>
                <c:pt idx="2">
                  <c:v>0.68477098181555951</c:v>
                </c:pt>
                <c:pt idx="3">
                  <c:v>0.54703438409904359</c:v>
                </c:pt>
                <c:pt idx="4">
                  <c:v>0.5114642488356721</c:v>
                </c:pt>
                <c:pt idx="5">
                  <c:v>0.53353198970541094</c:v>
                </c:pt>
                <c:pt idx="6">
                  <c:v>0.73745565518268308</c:v>
                </c:pt>
                <c:pt idx="7">
                  <c:v>0.96685375111608873</c:v>
                </c:pt>
                <c:pt idx="8">
                  <c:v>1.0784742539691854</c:v>
                </c:pt>
                <c:pt idx="9">
                  <c:v>1.1884617582189574</c:v>
                </c:pt>
                <c:pt idx="10">
                  <c:v>1.314617377936746</c:v>
                </c:pt>
                <c:pt idx="11">
                  <c:v>1.3054408475172918</c:v>
                </c:pt>
                <c:pt idx="12">
                  <c:v>1.3386726669621347</c:v>
                </c:pt>
                <c:pt idx="13">
                  <c:v>1.2437802461641299</c:v>
                </c:pt>
                <c:pt idx="14">
                  <c:v>1.2650433056638666</c:v>
                </c:pt>
                <c:pt idx="15">
                  <c:v>1.3214435307682346</c:v>
                </c:pt>
                <c:pt idx="16">
                  <c:v>1.2002746778429232</c:v>
                </c:pt>
                <c:pt idx="17">
                  <c:v>1.2000447713494309</c:v>
                </c:pt>
                <c:pt idx="18">
                  <c:v>1.2492044099387392</c:v>
                </c:pt>
                <c:pt idx="19">
                  <c:v>1.2929505581517402</c:v>
                </c:pt>
                <c:pt idx="20">
                  <c:v>1.3877849888845233</c:v>
                </c:pt>
                <c:pt idx="21">
                  <c:v>1.4186333018705251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F-43F7-9394-C5FEB57C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9088"/>
        <c:axId val="403049480"/>
      </c:lineChart>
      <c:lineChart>
        <c:grouping val="standard"/>
        <c:varyColors val="0"/>
        <c:ser>
          <c:idx val="1"/>
          <c:order val="1"/>
          <c:tx>
            <c:strRef>
              <c:f>'Interest - Cash'!$A$61</c:f>
              <c:strCache>
                <c:ptCount val="1"/>
                <c:pt idx="0">
                  <c:v>Budget 2022-23</c:v>
                </c:pt>
              </c:strCache>
            </c:strRef>
          </c:tx>
          <c:spPr>
            <a:ln w="31750">
              <a:solidFill>
                <a:srgbClr val="00B1BA"/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'Interest - Cash'!$C$65:$Y$65</c:f>
              <c:numCache>
                <c:formatCode>0.0</c:formatCode>
                <c:ptCount val="23"/>
                <c:pt idx="0">
                  <c:v>0.73164658122875392</c:v>
                </c:pt>
                <c:pt idx="1">
                  <c:v>0.63703980903947588</c:v>
                </c:pt>
                <c:pt idx="2">
                  <c:v>0.68477098181555951</c:v>
                </c:pt>
                <c:pt idx="3">
                  <c:v>0.54703438409904359</c:v>
                </c:pt>
                <c:pt idx="4">
                  <c:v>0.5114642488356721</c:v>
                </c:pt>
                <c:pt idx="5">
                  <c:v>0.53353198970541094</c:v>
                </c:pt>
                <c:pt idx="6">
                  <c:v>0.73745565518268308</c:v>
                </c:pt>
                <c:pt idx="7">
                  <c:v>0.96685375111608873</c:v>
                </c:pt>
                <c:pt idx="8">
                  <c:v>1.0784742539691854</c:v>
                </c:pt>
                <c:pt idx="9">
                  <c:v>1.1884617582189574</c:v>
                </c:pt>
                <c:pt idx="10">
                  <c:v>1.314617377936746</c:v>
                </c:pt>
                <c:pt idx="11">
                  <c:v>1.3054408475172918</c:v>
                </c:pt>
                <c:pt idx="12">
                  <c:v>1.3386726669621347</c:v>
                </c:pt>
                <c:pt idx="13">
                  <c:v>1.2437802461641299</c:v>
                </c:pt>
                <c:pt idx="14">
                  <c:v>1.2650433056638666</c:v>
                </c:pt>
                <c:pt idx="15">
                  <c:v>1.3214435307682346</c:v>
                </c:pt>
                <c:pt idx="16">
                  <c:v>1.2002746778429232</c:v>
                </c:pt>
                <c:pt idx="17">
                  <c:v>1.2000447713494309</c:v>
                </c:pt>
                <c:pt idx="18">
                  <c:v>1.1409191934860956</c:v>
                </c:pt>
                <c:pt idx="19">
                  <c:v>1.2386089999210352</c:v>
                </c:pt>
                <c:pt idx="20">
                  <c:v>1.4003059518720573</c:v>
                </c:pt>
                <c:pt idx="21">
                  <c:v>1.4615123440194226</c:v>
                </c:pt>
                <c:pt idx="22" formatCode="0.00">
                  <c:v>1.6353623810826021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1F-43F7-9394-C5FEB57C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224320"/>
        <c:axId val="1927237216"/>
      </c:lineChart>
      <c:scatterChart>
        <c:scatterStyle val="lineMarker"/>
        <c:varyColors val="0"/>
        <c:ser>
          <c:idx val="2"/>
          <c:order val="2"/>
          <c:tx>
            <c:v>Forecast line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991F-43F7-9394-C5FEB57C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224320"/>
        <c:axId val="1927237216"/>
      </c:scatterChart>
      <c:catAx>
        <c:axId val="4030490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480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403049480"/>
        <c:scaling>
          <c:orientation val="minMax"/>
          <c:max val="2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088"/>
        <c:crosses val="autoZero"/>
        <c:crossBetween val="midCat"/>
        <c:majorUnit val="1"/>
      </c:valAx>
      <c:valAx>
        <c:axId val="1927237216"/>
        <c:scaling>
          <c:orientation val="minMax"/>
          <c:max val="2"/>
        </c:scaling>
        <c:delete val="0"/>
        <c:axPos val="r"/>
        <c:numFmt formatCode="0" sourceLinked="0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1927224320"/>
        <c:crosses val="max"/>
        <c:crossBetween val="between"/>
        <c:majorUnit val="1"/>
      </c:valAx>
      <c:catAx>
        <c:axId val="192722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37216"/>
        <c:crosses val="autoZero"/>
        <c:auto val="0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 baseline="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29376833266964E-2"/>
          <c:y val="5.3460715720980191E-2"/>
          <c:w val="0.9187412463334661"/>
          <c:h val="0.88889458585118719"/>
        </c:manualLayout>
      </c:layout>
      <c:lineChart>
        <c:grouping val="standard"/>
        <c:varyColors val="0"/>
        <c:ser>
          <c:idx val="3"/>
          <c:order val="0"/>
          <c:tx>
            <c:strRef>
              <c:f>'[21]Net debt'!$A$11</c:f>
              <c:strCache>
                <c:ptCount val="1"/>
                <c:pt idx="0">
                  <c:v>Budget 2021-22</c:v>
                </c:pt>
              </c:strCache>
            </c:strRef>
          </c:tx>
          <c:spPr>
            <a:ln w="25400">
              <a:solidFill>
                <a:srgbClr val="861C3D"/>
              </a:solidFill>
            </a:ln>
          </c:spPr>
          <c:marker>
            <c:symbol val="none"/>
          </c:marker>
          <c:cat>
            <c:strRef>
              <c:f>[21]Charts!$C$1:$Y$1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'[21]Net debt'!$C$11:$Y$11</c:f>
              <c:numCache>
                <c:formatCode>General</c:formatCode>
                <c:ptCount val="23"/>
                <c:pt idx="0">
                  <c:v>0.42190666547569194</c:v>
                </c:pt>
                <c:pt idx="1">
                  <c:v>-1.628209576682859</c:v>
                </c:pt>
                <c:pt idx="2">
                  <c:v>-4.5685406290031318</c:v>
                </c:pt>
                <c:pt idx="3">
                  <c:v>-6.4894852989199672</c:v>
                </c:pt>
                <c:pt idx="4">
                  <c:v>-6.5911953745520515</c:v>
                </c:pt>
                <c:pt idx="5">
                  <c:v>-3.1195616377480371</c:v>
                </c:pt>
                <c:pt idx="6">
                  <c:v>2.8700187748182273</c:v>
                </c:pt>
                <c:pt idx="7">
                  <c:v>6.0364020889129213</c:v>
                </c:pt>
                <c:pt idx="8">
                  <c:v>11.081737534495797</c:v>
                </c:pt>
                <c:pt idx="9">
                  <c:v>12.324229467157281</c:v>
                </c:pt>
                <c:pt idx="10">
                  <c:v>15.106378985693105</c:v>
                </c:pt>
                <c:pt idx="11">
                  <c:v>17.057480575230471</c:v>
                </c:pt>
                <c:pt idx="12">
                  <c:v>19.712304466633025</c:v>
                </c:pt>
                <c:pt idx="13">
                  <c:v>19.185517691791343</c:v>
                </c:pt>
                <c:pt idx="14">
                  <c:v>19.604557060630977</c:v>
                </c:pt>
                <c:pt idx="15">
                  <c:v>20.1439559989348</c:v>
                </c:pt>
                <c:pt idx="16">
                  <c:v>27.711757078292397</c:v>
                </c:pt>
                <c:pt idx="17">
                  <c:v>37.571256879407336</c:v>
                </c:pt>
                <c:pt idx="18">
                  <c:v>44.327422578418371</c:v>
                </c:pt>
                <c:pt idx="19">
                  <c:v>50.632071343776076</c:v>
                </c:pt>
                <c:pt idx="20">
                  <c:v>53.928848603731453</c:v>
                </c:pt>
                <c:pt idx="21">
                  <c:v>55.28349818465108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5-4C0F-8A55-314A2917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49088"/>
        <c:axId val="403049480"/>
      </c:lineChart>
      <c:lineChart>
        <c:grouping val="standard"/>
        <c:varyColors val="0"/>
        <c:ser>
          <c:idx val="1"/>
          <c:order val="2"/>
          <c:tx>
            <c:strRef>
              <c:f>'[21]Net debt'!$A$12</c:f>
              <c:strCache>
                <c:ptCount val="1"/>
                <c:pt idx="0">
                  <c:v>Budget 2022-23</c:v>
                </c:pt>
              </c:strCache>
            </c:strRef>
          </c:tx>
          <c:spPr>
            <a:ln w="31750">
              <a:solidFill>
                <a:srgbClr val="E5237B"/>
              </a:solidFill>
            </a:ln>
          </c:spPr>
          <c:marker>
            <c:symbol val="none"/>
          </c:marker>
          <c:cat>
            <c:strRef>
              <c:f>[21]Charts!$C$1:$Y$1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'[21]Net debt'!$C$12:$Y$12</c:f>
              <c:numCache>
                <c:formatCode>General</c:formatCode>
                <c:ptCount val="23"/>
                <c:pt idx="0">
                  <c:v>0.42124404241395885</c:v>
                </c:pt>
                <c:pt idx="1">
                  <c:v>-1.6240729664748335</c:v>
                </c:pt>
                <c:pt idx="2">
                  <c:v>-4.5685452047001505</c:v>
                </c:pt>
                <c:pt idx="3">
                  <c:v>-6.4859890243756686</c:v>
                </c:pt>
                <c:pt idx="4">
                  <c:v>-6.5841264507961723</c:v>
                </c:pt>
                <c:pt idx="5">
                  <c:v>-3.1187622375181285</c:v>
                </c:pt>
                <c:pt idx="6">
                  <c:v>2.8663906580763214</c:v>
                </c:pt>
                <c:pt idx="7">
                  <c:v>6.0309697876716095</c:v>
                </c:pt>
                <c:pt idx="8">
                  <c:v>11.079181012985696</c:v>
                </c:pt>
                <c:pt idx="9">
                  <c:v>12.323050348399626</c:v>
                </c:pt>
                <c:pt idx="10">
                  <c:v>15.106161634928588</c:v>
                </c:pt>
                <c:pt idx="11">
                  <c:v>17.072129432660159</c:v>
                </c:pt>
                <c:pt idx="12">
                  <c:v>19.747620863052436</c:v>
                </c:pt>
                <c:pt idx="13">
                  <c:v>19.218854621744612</c:v>
                </c:pt>
                <c:pt idx="14">
                  <c:v>19.664276652707134</c:v>
                </c:pt>
                <c:pt idx="15">
                  <c:v>20.210735843899069</c:v>
                </c:pt>
                <c:pt idx="16">
                  <c:v>27.58162339098152</c:v>
                </c:pt>
                <c:pt idx="17">
                  <c:v>33.357894721573942</c:v>
                </c:pt>
                <c:pt idx="18">
                  <c:v>35.786335719339867</c:v>
                </c:pt>
                <c:pt idx="19">
                  <c:v>41.645255825438625</c:v>
                </c:pt>
                <c:pt idx="20">
                  <c:v>44.879814654493231</c:v>
                </c:pt>
                <c:pt idx="21">
                  <c:v>46.283133626976223</c:v>
                </c:pt>
                <c:pt idx="22">
                  <c:v>46.753944181935125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85-4C0F-8A55-314A2917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224320"/>
        <c:axId val="1927237216"/>
      </c:lineChart>
      <c:scatterChart>
        <c:scatterStyle val="lineMarker"/>
        <c:varyColors val="0"/>
        <c:ser>
          <c:idx val="2"/>
          <c:order val="1"/>
          <c:tx>
            <c:v>Forecast line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12700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2185-4C0F-8A55-314A2917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224320"/>
        <c:axId val="1927237216"/>
      </c:scatterChart>
      <c:catAx>
        <c:axId val="40304908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one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480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403049480"/>
        <c:scaling>
          <c:orientation val="minMax"/>
          <c:max val="60"/>
          <c:min val="-2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403049088"/>
        <c:crosses val="autoZero"/>
        <c:crossBetween val="midCat"/>
        <c:majorUnit val="20"/>
      </c:valAx>
      <c:valAx>
        <c:axId val="1927237216"/>
        <c:scaling>
          <c:orientation val="minMax"/>
          <c:max val="60"/>
          <c:min val="-20"/>
        </c:scaling>
        <c:delete val="0"/>
        <c:axPos val="r"/>
        <c:numFmt formatCode="0" sourceLinked="0"/>
        <c:majorTickMark val="in"/>
        <c:minorTickMark val="none"/>
        <c:tickLblPos val="nextTo"/>
        <c:spPr>
          <a:ln w="12700"/>
        </c:spPr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1927224320"/>
        <c:crosses val="max"/>
        <c:crossBetween val="between"/>
        <c:majorUnit val="20"/>
      </c:valAx>
      <c:catAx>
        <c:axId val="192722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37216"/>
        <c:crosses val="autoZero"/>
        <c:auto val="0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 baseline="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353821015585715E-2"/>
          <c:y val="7.4537858422939057E-2"/>
          <c:w val="0.92975515334338865"/>
          <c:h val="0.80309341397849465"/>
        </c:manualLayout>
      </c:layout>
      <c:lineChart>
        <c:grouping val="standard"/>
        <c:varyColors val="0"/>
        <c:ser>
          <c:idx val="2"/>
          <c:order val="2"/>
          <c:tx>
            <c:v>2021-22 Budget - GG</c:v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(NCI!$C$56:$U$56,NCI!$V$64:$X$64)</c:f>
              <c:numCache>
                <c:formatCode>#,##0.00</c:formatCode>
                <c:ptCount val="22"/>
                <c:pt idx="0">
                  <c:v>0.60273687014634092</c:v>
                </c:pt>
                <c:pt idx="1">
                  <c:v>0.74692647219467245</c:v>
                </c:pt>
                <c:pt idx="2">
                  <c:v>1.0218982488612189</c:v>
                </c:pt>
                <c:pt idx="3">
                  <c:v>1.2029240137061994</c:v>
                </c:pt>
                <c:pt idx="4">
                  <c:v>1.3368664075406189</c:v>
                </c:pt>
                <c:pt idx="5">
                  <c:v>1.6575589384260447</c:v>
                </c:pt>
                <c:pt idx="6">
                  <c:v>2.336248462994432</c:v>
                </c:pt>
                <c:pt idx="7">
                  <c:v>1.9873079727878873</c:v>
                </c:pt>
                <c:pt idx="8">
                  <c:v>1.6500822774175825</c:v>
                </c:pt>
                <c:pt idx="9">
                  <c:v>1.0387554720154328</c:v>
                </c:pt>
                <c:pt idx="10">
                  <c:v>1.2419356755765996</c:v>
                </c:pt>
                <c:pt idx="11">
                  <c:v>1.1442779633158309</c:v>
                </c:pt>
                <c:pt idx="12">
                  <c:v>1.2196093003503556</c:v>
                </c:pt>
                <c:pt idx="13">
                  <c:v>1.3671806169904861</c:v>
                </c:pt>
                <c:pt idx="14">
                  <c:v>1.7568067648211072</c:v>
                </c:pt>
                <c:pt idx="15">
                  <c:v>1.9850706083768193</c:v>
                </c:pt>
                <c:pt idx="16">
                  <c:v>2.0978703254031319</c:v>
                </c:pt>
                <c:pt idx="17">
                  <c:v>2.2803411712204351</c:v>
                </c:pt>
                <c:pt idx="18">
                  <c:v>2.1748156790159934</c:v>
                </c:pt>
                <c:pt idx="19">
                  <c:v>2.3595314312820213</c:v>
                </c:pt>
                <c:pt idx="20">
                  <c:v>2.1989498366656446</c:v>
                </c:pt>
                <c:pt idx="21">
                  <c:v>1.8527900400766892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58-4FD3-84A5-F01D97BE21AB}"/>
            </c:ext>
          </c:extLst>
        </c:ser>
        <c:ser>
          <c:idx val="3"/>
          <c:order val="3"/>
          <c:tx>
            <c:v>2021-22 Budget - Total</c:v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(NCI!$C$60:$U$60,NCI!$U$68)</c:f>
              <c:numCache>
                <c:formatCode>#,##0.00</c:formatCode>
                <c:ptCount val="20"/>
                <c:pt idx="0">
                  <c:v>1.0373004244870541</c:v>
                </c:pt>
                <c:pt idx="1">
                  <c:v>1.3907801195990868</c:v>
                </c:pt>
                <c:pt idx="2">
                  <c:v>1.9338245015203779</c:v>
                </c:pt>
                <c:pt idx="3">
                  <c:v>2.2694112163194604</c:v>
                </c:pt>
                <c:pt idx="4">
                  <c:v>2.6278300017733249</c:v>
                </c:pt>
                <c:pt idx="5">
                  <c:v>3.2509353668637364</c:v>
                </c:pt>
                <c:pt idx="6">
                  <c:v>3.7553593714740976</c:v>
                </c:pt>
                <c:pt idx="7">
                  <c:v>2.9993694892016207</c:v>
                </c:pt>
                <c:pt idx="8">
                  <c:v>2.5108614192254453</c:v>
                </c:pt>
                <c:pt idx="9">
                  <c:v>1.933347825577596</c:v>
                </c:pt>
                <c:pt idx="10">
                  <c:v>1.9203617271369793</c:v>
                </c:pt>
                <c:pt idx="11">
                  <c:v>1.6085440735531573</c:v>
                </c:pt>
                <c:pt idx="12">
                  <c:v>1.8545686185563028</c:v>
                </c:pt>
                <c:pt idx="13">
                  <c:v>2.0053270763490767</c:v>
                </c:pt>
                <c:pt idx="14">
                  <c:v>2.30229209103251</c:v>
                </c:pt>
                <c:pt idx="15">
                  <c:v>2.5416343819942986</c:v>
                </c:pt>
                <c:pt idx="16">
                  <c:v>2.5617583420584733</c:v>
                </c:pt>
                <c:pt idx="17">
                  <c:v>2.6155944508668285</c:v>
                </c:pt>
                <c:pt idx="18">
                  <c:v>2.7286170711601168</c:v>
                </c:pt>
                <c:pt idx="19">
                  <c:v>3.6492917373501204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58-4FD3-84A5-F01D97BE2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647776"/>
        <c:axId val="1963649024"/>
      </c:lineChart>
      <c:lineChart>
        <c:grouping val="standard"/>
        <c:varyColors val="0"/>
        <c:ser>
          <c:idx val="0"/>
          <c:order val="0"/>
          <c:tx>
            <c:v>2022-23 Budget - GG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NCI!$C$56:$Y$56</c:f>
              <c:numCache>
                <c:formatCode>#,##0.00</c:formatCode>
                <c:ptCount val="23"/>
                <c:pt idx="0">
                  <c:v>0.60273687014634092</c:v>
                </c:pt>
                <c:pt idx="1">
                  <c:v>0.74692647219467245</c:v>
                </c:pt>
                <c:pt idx="2">
                  <c:v>1.0218982488612189</c:v>
                </c:pt>
                <c:pt idx="3">
                  <c:v>1.2029240137061994</c:v>
                </c:pt>
                <c:pt idx="4">
                  <c:v>1.3368664075406189</c:v>
                </c:pt>
                <c:pt idx="5">
                  <c:v>1.6575589384260447</c:v>
                </c:pt>
                <c:pt idx="6">
                  <c:v>2.336248462994432</c:v>
                </c:pt>
                <c:pt idx="7">
                  <c:v>1.9873079727878873</c:v>
                </c:pt>
                <c:pt idx="8">
                  <c:v>1.6500822774175825</c:v>
                </c:pt>
                <c:pt idx="9">
                  <c:v>1.0387554720154328</c:v>
                </c:pt>
                <c:pt idx="10">
                  <c:v>1.2419356755765996</c:v>
                </c:pt>
                <c:pt idx="11">
                  <c:v>1.1442779633158309</c:v>
                </c:pt>
                <c:pt idx="12">
                  <c:v>1.2196093003503556</c:v>
                </c:pt>
                <c:pt idx="13">
                  <c:v>1.3671806169904861</c:v>
                </c:pt>
                <c:pt idx="14">
                  <c:v>1.7568067648211072</c:v>
                </c:pt>
                <c:pt idx="15">
                  <c:v>1.9850706083768193</c:v>
                </c:pt>
                <c:pt idx="16">
                  <c:v>2.0978703254031319</c:v>
                </c:pt>
                <c:pt idx="17">
                  <c:v>2.2803411712204351</c:v>
                </c:pt>
                <c:pt idx="18">
                  <c:v>2.1748156790159934</c:v>
                </c:pt>
                <c:pt idx="19">
                  <c:v>2.2332322331953991</c:v>
                </c:pt>
                <c:pt idx="20">
                  <c:v>2.2440107171703616</c:v>
                </c:pt>
                <c:pt idx="21">
                  <c:v>1.9158221842933667</c:v>
                </c:pt>
                <c:pt idx="22">
                  <c:v>1.2776933908843531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58-4FD3-84A5-F01D97BE21AB}"/>
            </c:ext>
          </c:extLst>
        </c:ser>
        <c:ser>
          <c:idx val="1"/>
          <c:order val="1"/>
          <c:tx>
            <c:v>2022-23 Budget - Total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NCI!$C$60:$Y$60</c:f>
              <c:numCache>
                <c:formatCode>#,##0.00</c:formatCode>
                <c:ptCount val="23"/>
                <c:pt idx="0">
                  <c:v>1.0373004244870541</c:v>
                </c:pt>
                <c:pt idx="1">
                  <c:v>1.3907801195990868</c:v>
                </c:pt>
                <c:pt idx="2">
                  <c:v>1.9338245015203779</c:v>
                </c:pt>
                <c:pt idx="3">
                  <c:v>2.2694112163194604</c:v>
                </c:pt>
                <c:pt idx="4">
                  <c:v>2.6278300017733249</c:v>
                </c:pt>
                <c:pt idx="5">
                  <c:v>3.2509353668637364</c:v>
                </c:pt>
                <c:pt idx="6">
                  <c:v>3.7553593714740976</c:v>
                </c:pt>
                <c:pt idx="7">
                  <c:v>2.9993694892016207</c:v>
                </c:pt>
                <c:pt idx="8">
                  <c:v>2.5108614192254453</c:v>
                </c:pt>
                <c:pt idx="9">
                  <c:v>1.933347825577596</c:v>
                </c:pt>
                <c:pt idx="10">
                  <c:v>1.9203617271369793</c:v>
                </c:pt>
                <c:pt idx="11">
                  <c:v>1.6085440735531573</c:v>
                </c:pt>
                <c:pt idx="12">
                  <c:v>1.8545686185563028</c:v>
                </c:pt>
                <c:pt idx="13">
                  <c:v>2.0053270763490767</c:v>
                </c:pt>
                <c:pt idx="14">
                  <c:v>2.30229209103251</c:v>
                </c:pt>
                <c:pt idx="15">
                  <c:v>2.5416343819942986</c:v>
                </c:pt>
                <c:pt idx="16">
                  <c:v>2.5617583420584733</c:v>
                </c:pt>
                <c:pt idx="17">
                  <c:v>2.6155944508668285</c:v>
                </c:pt>
                <c:pt idx="18">
                  <c:v>2.7286170711601168</c:v>
                </c:pt>
                <c:pt idx="19">
                  <c:v>3.2327939820789942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58-4FD3-84A5-F01D97BE2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84864"/>
        <c:axId val="344396928"/>
      </c:lineChart>
      <c:scatterChart>
        <c:scatterStyle val="lineMarker"/>
        <c:varyColors val="0"/>
        <c:ser>
          <c:idx val="6"/>
          <c:order val="4"/>
          <c:tx>
            <c:v>Forecast line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1"/>
            <c:val val="100"/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7C58-4FD3-84A5-F01D97BE2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84864"/>
        <c:axId val="344396928"/>
      </c:scatterChart>
      <c:catAx>
        <c:axId val="1963647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649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963649024"/>
        <c:scaling>
          <c:orientation val="minMax"/>
          <c:max val="5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647776"/>
        <c:crosses val="autoZero"/>
        <c:crossBetween val="midCat"/>
        <c:majorUnit val="1"/>
      </c:valAx>
      <c:valAx>
        <c:axId val="344396928"/>
        <c:scaling>
          <c:orientation val="minMax"/>
          <c:max val="5"/>
        </c:scaling>
        <c:delete val="0"/>
        <c:axPos val="r"/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84864"/>
        <c:crosses val="max"/>
        <c:crossBetween val="between"/>
        <c:majorUnit val="1"/>
      </c:valAx>
      <c:catAx>
        <c:axId val="34438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396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92609351432871E-2"/>
          <c:y val="7.0652105734767032E-2"/>
          <c:w val="0.91880857214680745"/>
          <c:h val="0.78117965949820789"/>
        </c:manualLayout>
      </c:layout>
      <c:lineChart>
        <c:grouping val="standard"/>
        <c:varyColors val="0"/>
        <c:ser>
          <c:idx val="2"/>
          <c:order val="2"/>
          <c:tx>
            <c:v>Revenue - 2021-22</c:v>
          </c:tx>
          <c:spPr>
            <a:ln w="25400" cap="rnd">
              <a:solidFill>
                <a:srgbClr val="B2F0C7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('Rev &amp; Exp'!$C$61:$U$61,'Rev &amp; Exp'!$V$64:$X$64)</c:f>
              <c:numCache>
                <c:formatCode>0</c:formatCode>
                <c:ptCount val="22"/>
                <c:pt idx="0">
                  <c:v>13.906497026274184</c:v>
                </c:pt>
                <c:pt idx="1">
                  <c:v>13.779419828702267</c:v>
                </c:pt>
                <c:pt idx="2">
                  <c:v>13.798380667363757</c:v>
                </c:pt>
                <c:pt idx="3">
                  <c:v>13.504302264538474</c:v>
                </c:pt>
                <c:pt idx="4">
                  <c:v>13.358736849607618</c:v>
                </c:pt>
                <c:pt idx="5">
                  <c:v>13.317989826001137</c:v>
                </c:pt>
                <c:pt idx="6">
                  <c:v>14.446394004565347</c:v>
                </c:pt>
                <c:pt idx="7">
                  <c:v>13.639345002249808</c:v>
                </c:pt>
                <c:pt idx="8">
                  <c:v>13.506031454776757</c:v>
                </c:pt>
                <c:pt idx="9">
                  <c:v>12.9988922545029</c:v>
                </c:pt>
                <c:pt idx="10">
                  <c:v>13.524356089538475</c:v>
                </c:pt>
                <c:pt idx="11">
                  <c:v>13.979732714311854</c:v>
                </c:pt>
                <c:pt idx="12">
                  <c:v>14.104590334816475</c:v>
                </c:pt>
                <c:pt idx="13">
                  <c:v>14.171205367546669</c:v>
                </c:pt>
                <c:pt idx="14">
                  <c:v>14.122009000806319</c:v>
                </c:pt>
                <c:pt idx="15" formatCode="0.00">
                  <c:v>13.925089968903951</c:v>
                </c:pt>
                <c:pt idx="16" formatCode="0.00">
                  <c:v>13.16732176734822</c:v>
                </c:pt>
                <c:pt idx="17" formatCode="0.00">
                  <c:v>13.917555929133627</c:v>
                </c:pt>
                <c:pt idx="18" formatCode="0.00">
                  <c:v>15.397756072847594</c:v>
                </c:pt>
                <c:pt idx="19" formatCode="0.00">
                  <c:v>15.058352882680573</c:v>
                </c:pt>
                <c:pt idx="20" formatCode="0.00">
                  <c:v>14.826832400012128</c:v>
                </c:pt>
                <c:pt idx="21" formatCode="0.00">
                  <c:v>14.409795574141086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F1-44D8-8353-747C37DCD2E2}"/>
            </c:ext>
          </c:extLst>
        </c:ser>
        <c:ser>
          <c:idx val="3"/>
          <c:order val="3"/>
          <c:tx>
            <c:v>Expenses - 2021-22</c:v>
          </c:tx>
          <c:spPr>
            <a:ln w="25400" cap="rnd">
              <a:solidFill>
                <a:srgbClr val="B7E2E7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('Rev &amp; Exp'!$C$62:$U$62,'Rev &amp; Exp'!$V$65:$X$65)</c:f>
              <c:numCache>
                <c:formatCode>0</c:formatCode>
                <c:ptCount val="22"/>
                <c:pt idx="0">
                  <c:v>13.141262110621444</c:v>
                </c:pt>
                <c:pt idx="1">
                  <c:v>13.071213263406767</c:v>
                </c:pt>
                <c:pt idx="2">
                  <c:v>13.042899094183301</c:v>
                </c:pt>
                <c:pt idx="3">
                  <c:v>12.979608948563136</c:v>
                </c:pt>
                <c:pt idx="4">
                  <c:v>12.872642177812734</c:v>
                </c:pt>
                <c:pt idx="5">
                  <c:v>13.321163250475221</c:v>
                </c:pt>
                <c:pt idx="6">
                  <c:v>14.201624428755858</c:v>
                </c:pt>
                <c:pt idx="7">
                  <c:v>13.492225815961373</c:v>
                </c:pt>
                <c:pt idx="8">
                  <c:v>13.456758349757703</c:v>
                </c:pt>
                <c:pt idx="9">
                  <c:v>13.463858989595522</c:v>
                </c:pt>
                <c:pt idx="10">
                  <c:v>13.288330133564545</c:v>
                </c:pt>
                <c:pt idx="11">
                  <c:v>13.672686231638972</c:v>
                </c:pt>
                <c:pt idx="12">
                  <c:v>13.692825912806802</c:v>
                </c:pt>
                <c:pt idx="13">
                  <c:v>13.60223359786826</c:v>
                </c:pt>
                <c:pt idx="14">
                  <c:v>13.690363146831213</c:v>
                </c:pt>
                <c:pt idx="15">
                  <c:v>13.656262267319141</c:v>
                </c:pt>
                <c:pt idx="16">
                  <c:v>14.499668326883292</c:v>
                </c:pt>
                <c:pt idx="17">
                  <c:v>14.984960984621573</c:v>
                </c:pt>
                <c:pt idx="18" formatCode="0.0">
                  <c:v>16.707232632181597</c:v>
                </c:pt>
                <c:pt idx="19" formatCode="0.0">
                  <c:v>15.398959912552074</c:v>
                </c:pt>
                <c:pt idx="20" formatCode="0.0">
                  <c:v>14.880792392252697</c:v>
                </c:pt>
                <c:pt idx="21" formatCode="0.0">
                  <c:v>14.438753153804948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F1-44D8-8353-747C37DCD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954543"/>
        <c:axId val="1099937903"/>
      </c:lineChart>
      <c:lineChart>
        <c:grouping val="standard"/>
        <c:varyColors val="0"/>
        <c:ser>
          <c:idx val="0"/>
          <c:order val="0"/>
          <c:tx>
            <c:v>Revenue - 2022-23</c:v>
          </c:tx>
          <c:spPr>
            <a:ln w="31750" cap="rnd">
              <a:solidFill>
                <a:srgbClr val="27CF8B"/>
              </a:solidFill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'Rev &amp; Exp'!$C$61:$Y$61</c:f>
              <c:numCache>
                <c:formatCode>0</c:formatCode>
                <c:ptCount val="23"/>
                <c:pt idx="0">
                  <c:v>13.906497026274184</c:v>
                </c:pt>
                <c:pt idx="1">
                  <c:v>13.779419828702267</c:v>
                </c:pt>
                <c:pt idx="2">
                  <c:v>13.798380667363757</c:v>
                </c:pt>
                <c:pt idx="3">
                  <c:v>13.504302264538474</c:v>
                </c:pt>
                <c:pt idx="4">
                  <c:v>13.358736849607618</c:v>
                </c:pt>
                <c:pt idx="5">
                  <c:v>13.317989826001137</c:v>
                </c:pt>
                <c:pt idx="6">
                  <c:v>14.446394004565347</c:v>
                </c:pt>
                <c:pt idx="7">
                  <c:v>13.639345002249808</c:v>
                </c:pt>
                <c:pt idx="8">
                  <c:v>13.506031454776757</c:v>
                </c:pt>
                <c:pt idx="9">
                  <c:v>12.9988922545029</c:v>
                </c:pt>
                <c:pt idx="10">
                  <c:v>13.524356089538475</c:v>
                </c:pt>
                <c:pt idx="11">
                  <c:v>13.979732714311854</c:v>
                </c:pt>
                <c:pt idx="12">
                  <c:v>14.104590334816475</c:v>
                </c:pt>
                <c:pt idx="13">
                  <c:v>14.171205367546669</c:v>
                </c:pt>
                <c:pt idx="14">
                  <c:v>14.122009000806319</c:v>
                </c:pt>
                <c:pt idx="15" formatCode="0.00">
                  <c:v>13.925089968903951</c:v>
                </c:pt>
                <c:pt idx="16" formatCode="0.00">
                  <c:v>13.16732176734822</c:v>
                </c:pt>
                <c:pt idx="17" formatCode="0.00">
                  <c:v>13.917555929133627</c:v>
                </c:pt>
                <c:pt idx="18" formatCode="0.00">
                  <c:v>15.397756072847594</c:v>
                </c:pt>
                <c:pt idx="19" formatCode="0.0">
                  <c:v>15.275885903179063</c:v>
                </c:pt>
                <c:pt idx="20" formatCode="0.00">
                  <c:v>15.219311791176256</c:v>
                </c:pt>
                <c:pt idx="21" formatCode="0.0">
                  <c:v>14.845627251554417</c:v>
                </c:pt>
                <c:pt idx="22" formatCode="0.0">
                  <c:v>14.523580431621347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F1-44D8-8353-747C37DCD2E2}"/>
            </c:ext>
          </c:extLst>
        </c:ser>
        <c:ser>
          <c:idx val="1"/>
          <c:order val="1"/>
          <c:tx>
            <c:v>Expenses - 2022-23</c:v>
          </c:tx>
          <c:spPr>
            <a:ln w="31750" cap="rnd">
              <a:solidFill>
                <a:srgbClr val="0089A4"/>
              </a:solidFill>
              <a:round/>
            </a:ln>
            <a:effectLst/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'Rev &amp; Exp'!$C$62:$Y$62</c:f>
              <c:numCache>
                <c:formatCode>0</c:formatCode>
                <c:ptCount val="23"/>
                <c:pt idx="0">
                  <c:v>13.141262110621444</c:v>
                </c:pt>
                <c:pt idx="1">
                  <c:v>13.071213263406767</c:v>
                </c:pt>
                <c:pt idx="2">
                  <c:v>13.042899094183301</c:v>
                </c:pt>
                <c:pt idx="3">
                  <c:v>12.979608948563136</c:v>
                </c:pt>
                <c:pt idx="4">
                  <c:v>12.872642177812734</c:v>
                </c:pt>
                <c:pt idx="5">
                  <c:v>13.321163250475221</c:v>
                </c:pt>
                <c:pt idx="6">
                  <c:v>14.201624428755858</c:v>
                </c:pt>
                <c:pt idx="7">
                  <c:v>13.492225815961373</c:v>
                </c:pt>
                <c:pt idx="8">
                  <c:v>13.456758349757703</c:v>
                </c:pt>
                <c:pt idx="9">
                  <c:v>13.463858989595522</c:v>
                </c:pt>
                <c:pt idx="10">
                  <c:v>13.288330133564545</c:v>
                </c:pt>
                <c:pt idx="11">
                  <c:v>13.672686231638972</c:v>
                </c:pt>
                <c:pt idx="12">
                  <c:v>13.692825912806802</c:v>
                </c:pt>
                <c:pt idx="13">
                  <c:v>13.60223359786826</c:v>
                </c:pt>
                <c:pt idx="14">
                  <c:v>13.690363146831213</c:v>
                </c:pt>
                <c:pt idx="15">
                  <c:v>13.656262267319141</c:v>
                </c:pt>
                <c:pt idx="16">
                  <c:v>14.499668326883292</c:v>
                </c:pt>
                <c:pt idx="17">
                  <c:v>14.984960984621573</c:v>
                </c:pt>
                <c:pt idx="18" formatCode="0.0">
                  <c:v>16.707232632181597</c:v>
                </c:pt>
                <c:pt idx="19" formatCode="0.0">
                  <c:v>16.13477099978785</c:v>
                </c:pt>
                <c:pt idx="20" formatCode="0.0">
                  <c:v>15.37785317223887</c:v>
                </c:pt>
                <c:pt idx="21" formatCode="0.0">
                  <c:v>14.744437264536165</c:v>
                </c:pt>
                <c:pt idx="22" formatCode="0.0">
                  <c:v>14.31188124488377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F1-44D8-8353-747C37DCD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501663"/>
        <c:axId val="1311505823"/>
      </c:lineChart>
      <c:catAx>
        <c:axId val="10999545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937903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099937903"/>
        <c:scaling>
          <c:orientation val="minMax"/>
          <c:max val="17"/>
          <c:min val="12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954543"/>
        <c:crosses val="autoZero"/>
        <c:crossBetween val="midCat"/>
        <c:majorUnit val="1"/>
      </c:valAx>
      <c:valAx>
        <c:axId val="1311505823"/>
        <c:scaling>
          <c:orientation val="minMax"/>
          <c:max val="17"/>
          <c:min val="12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501663"/>
        <c:crosses val="max"/>
        <c:crossBetween val="between"/>
        <c:majorUnit val="1"/>
      </c:valAx>
      <c:catAx>
        <c:axId val="13115016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505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23516291370069E-2"/>
          <c:y val="0.10373871527777778"/>
          <c:w val="0.91569507702603714"/>
          <c:h val="0.58070645696861101"/>
        </c:manualLayout>
      </c:layout>
      <c:lineChart>
        <c:grouping val="standard"/>
        <c:varyColors val="0"/>
        <c:ser>
          <c:idx val="0"/>
          <c:order val="1"/>
          <c:tx>
            <c:v>States - 2021-22</c:v>
          </c:tx>
          <c:spPr>
            <a:ln w="25400">
              <a:solidFill>
                <a:srgbClr val="0089A4"/>
              </a:solidFill>
              <a:prstDash val="sysDash"/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('Net debt'!$C$91:$U$91,'Net debt'!$V$95:$X$95)</c:f>
              <c:numCache>
                <c:formatCode>0</c:formatCode>
                <c:ptCount val="22"/>
                <c:pt idx="0">
                  <c:v>0.25724031295061933</c:v>
                </c:pt>
                <c:pt idx="1">
                  <c:v>0.21501445507138847</c:v>
                </c:pt>
                <c:pt idx="2">
                  <c:v>0.22124602878902605</c:v>
                </c:pt>
                <c:pt idx="3">
                  <c:v>0.18304965693129341</c:v>
                </c:pt>
                <c:pt idx="4">
                  <c:v>0.19294454244398118</c:v>
                </c:pt>
                <c:pt idx="5">
                  <c:v>0.21856961065255129</c:v>
                </c:pt>
                <c:pt idx="6">
                  <c:v>0.2453836104932387</c:v>
                </c:pt>
                <c:pt idx="7">
                  <c:v>0.29325099548768668</c:v>
                </c:pt>
                <c:pt idx="8">
                  <c:v>0.35337950825574543</c:v>
                </c:pt>
                <c:pt idx="9">
                  <c:v>0.41745473668590144</c:v>
                </c:pt>
                <c:pt idx="10">
                  <c:v>0.44058595492298352</c:v>
                </c:pt>
                <c:pt idx="11">
                  <c:v>0.44763237221130758</c:v>
                </c:pt>
                <c:pt idx="12">
                  <c:v>0.43523004758273898</c:v>
                </c:pt>
                <c:pt idx="13" formatCode="0.0">
                  <c:v>0.37469149907293409</c:v>
                </c:pt>
                <c:pt idx="14" formatCode="0.0">
                  <c:v>0.36604436592282141</c:v>
                </c:pt>
                <c:pt idx="15" formatCode="0.0">
                  <c:v>0.3476982141866215</c:v>
                </c:pt>
                <c:pt idx="16" formatCode="0.0">
                  <c:v>0.36610250264278354</c:v>
                </c:pt>
                <c:pt idx="17" formatCode="0.0">
                  <c:v>0.37315904417520396</c:v>
                </c:pt>
                <c:pt idx="18" formatCode="0.0">
                  <c:v>0.3789843691666081</c:v>
                </c:pt>
                <c:pt idx="19" formatCode="#,##0.0">
                  <c:v>0.46582926211560194</c:v>
                </c:pt>
                <c:pt idx="20" formatCode="#,##0.0">
                  <c:v>0.50811479937991622</c:v>
                </c:pt>
                <c:pt idx="21" formatCode="#,##0.0">
                  <c:v>0.54927325796145288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10-4840-AFFC-08A23E5614BF}"/>
            </c:ext>
          </c:extLst>
        </c:ser>
        <c:ser>
          <c:idx val="3"/>
          <c:order val="4"/>
          <c:tx>
            <c:v>Commonwealth - 2021-22</c:v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('Net debt'!$C$92:$U$92,'Net debt'!$V$94:$X$94)</c:f>
              <c:numCache>
                <c:formatCode>0</c:formatCode>
                <c:ptCount val="22"/>
                <c:pt idx="0">
                  <c:v>0.47440626827813459</c:v>
                </c:pt>
                <c:pt idx="1">
                  <c:v>0.42202535396808749</c:v>
                </c:pt>
                <c:pt idx="2">
                  <c:v>0.46352495302653351</c:v>
                </c:pt>
                <c:pt idx="3">
                  <c:v>0.36398472716775016</c:v>
                </c:pt>
                <c:pt idx="4">
                  <c:v>0.31851970639169097</c:v>
                </c:pt>
                <c:pt idx="5">
                  <c:v>0.31496237905285973</c:v>
                </c:pt>
                <c:pt idx="6">
                  <c:v>0.49207204468944427</c:v>
                </c:pt>
                <c:pt idx="7">
                  <c:v>0.67360275562840199</c:v>
                </c:pt>
                <c:pt idx="8">
                  <c:v>0.7250947457134399</c:v>
                </c:pt>
                <c:pt idx="9">
                  <c:v>0.771007021533056</c:v>
                </c:pt>
                <c:pt idx="10">
                  <c:v>0.87403142301376269</c:v>
                </c:pt>
                <c:pt idx="11">
                  <c:v>0.85780847530598414</c:v>
                </c:pt>
                <c:pt idx="12">
                  <c:v>0.90344261937939563</c:v>
                </c:pt>
                <c:pt idx="13" formatCode="0.0">
                  <c:v>0.86908874709119588</c:v>
                </c:pt>
                <c:pt idx="14" formatCode="0.0">
                  <c:v>0.89899893974104506</c:v>
                </c:pt>
                <c:pt idx="15" formatCode="0.0">
                  <c:v>0.97374531658161323</c:v>
                </c:pt>
                <c:pt idx="16" formatCode="0.0">
                  <c:v>0.83417217520013964</c:v>
                </c:pt>
                <c:pt idx="17" formatCode="0.0">
                  <c:v>0.8268857271742267</c:v>
                </c:pt>
                <c:pt idx="18" formatCode="0.0">
                  <c:v>0.76193482431948767</c:v>
                </c:pt>
                <c:pt idx="19" formatCode="#,##0.0">
                  <c:v>0.97214554087010885</c:v>
                </c:pt>
                <c:pt idx="20" formatCode="#,##0.0">
                  <c:v>1.0629479762467475</c:v>
                </c:pt>
                <c:pt idx="21" formatCode="#,##0.0">
                  <c:v>1.0867245076194614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10-4840-AFFC-08A23E561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21136"/>
        <c:axId val="404121528"/>
      </c:lineChart>
      <c:lineChart>
        <c:grouping val="standard"/>
        <c:varyColors val="0"/>
        <c:ser>
          <c:idx val="1"/>
          <c:order val="0"/>
          <c:tx>
            <c:v>States - 2022-23</c:v>
          </c:tx>
          <c:spPr>
            <a:ln w="31750">
              <a:solidFill>
                <a:srgbClr val="0089A4"/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'Net debt'!$C$91:$Y$91</c:f>
              <c:numCache>
                <c:formatCode>0</c:formatCode>
                <c:ptCount val="23"/>
                <c:pt idx="0">
                  <c:v>0.25724031295061933</c:v>
                </c:pt>
                <c:pt idx="1">
                  <c:v>0.21501445507138847</c:v>
                </c:pt>
                <c:pt idx="2">
                  <c:v>0.22124602878902605</c:v>
                </c:pt>
                <c:pt idx="3">
                  <c:v>0.18304965693129341</c:v>
                </c:pt>
                <c:pt idx="4">
                  <c:v>0.19294454244398118</c:v>
                </c:pt>
                <c:pt idx="5">
                  <c:v>0.21856961065255129</c:v>
                </c:pt>
                <c:pt idx="6">
                  <c:v>0.2453836104932387</c:v>
                </c:pt>
                <c:pt idx="7">
                  <c:v>0.29325099548768668</c:v>
                </c:pt>
                <c:pt idx="8">
                  <c:v>0.35337950825574543</c:v>
                </c:pt>
                <c:pt idx="9">
                  <c:v>0.41745473668590144</c:v>
                </c:pt>
                <c:pt idx="10">
                  <c:v>0.44058595492298352</c:v>
                </c:pt>
                <c:pt idx="11">
                  <c:v>0.44763237221130758</c:v>
                </c:pt>
                <c:pt idx="12">
                  <c:v>0.43523004758273898</c:v>
                </c:pt>
                <c:pt idx="13" formatCode="0.0">
                  <c:v>0.37469149907293409</c:v>
                </c:pt>
                <c:pt idx="14" formatCode="0.0">
                  <c:v>0.36604436592282141</c:v>
                </c:pt>
                <c:pt idx="15" formatCode="0.0">
                  <c:v>0.3476982141866215</c:v>
                </c:pt>
                <c:pt idx="16" formatCode="0.0">
                  <c:v>0.36610250264278354</c:v>
                </c:pt>
                <c:pt idx="17" formatCode="0.0">
                  <c:v>0.37315904417520396</c:v>
                </c:pt>
                <c:pt idx="18" formatCode="0.0">
                  <c:v>0.3789843691666081</c:v>
                </c:pt>
                <c:pt idx="19" formatCode="0.0">
                  <c:v>0.46072800929780949</c:v>
                </c:pt>
                <c:pt idx="20" formatCode="0.0">
                  <c:v>0.54316324216866763</c:v>
                </c:pt>
                <c:pt idx="21" formatCode="0.0">
                  <c:v>0.59290771365778894</c:v>
                </c:pt>
                <c:pt idx="22" formatCode="0.0">
                  <c:v>0.62893378974823411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10-4840-AFFC-08A23E5614BF}"/>
            </c:ext>
          </c:extLst>
        </c:ser>
        <c:ser>
          <c:idx val="2"/>
          <c:order val="3"/>
          <c:tx>
            <c:v>Commonwealth - 2022-23</c:v>
          </c:tx>
          <c:spPr>
            <a:ln w="3175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'Net debt'!$C$92:$Y$92</c:f>
              <c:numCache>
                <c:formatCode>0</c:formatCode>
                <c:ptCount val="23"/>
                <c:pt idx="0">
                  <c:v>0.47440626827813459</c:v>
                </c:pt>
                <c:pt idx="1">
                  <c:v>0.42202535396808749</c:v>
                </c:pt>
                <c:pt idx="2">
                  <c:v>0.46352495302653351</c:v>
                </c:pt>
                <c:pt idx="3">
                  <c:v>0.36398472716775016</c:v>
                </c:pt>
                <c:pt idx="4">
                  <c:v>0.31851970639169097</c:v>
                </c:pt>
                <c:pt idx="5">
                  <c:v>0.31496237905285973</c:v>
                </c:pt>
                <c:pt idx="6">
                  <c:v>0.49207204468944427</c:v>
                </c:pt>
                <c:pt idx="7">
                  <c:v>0.67360275562840199</c:v>
                </c:pt>
                <c:pt idx="8">
                  <c:v>0.7250947457134399</c:v>
                </c:pt>
                <c:pt idx="9">
                  <c:v>0.771007021533056</c:v>
                </c:pt>
                <c:pt idx="10">
                  <c:v>0.87403142301376269</c:v>
                </c:pt>
                <c:pt idx="11">
                  <c:v>0.85780847530598414</c:v>
                </c:pt>
                <c:pt idx="12">
                  <c:v>0.90344261937939563</c:v>
                </c:pt>
                <c:pt idx="13" formatCode="0.0">
                  <c:v>0.86908874709119588</c:v>
                </c:pt>
                <c:pt idx="14" formatCode="0.0">
                  <c:v>0.89899893974104506</c:v>
                </c:pt>
                <c:pt idx="15" formatCode="0.0">
                  <c:v>0.97374531658161323</c:v>
                </c:pt>
                <c:pt idx="16" formatCode="0.0">
                  <c:v>0.83417217520013964</c:v>
                </c:pt>
                <c:pt idx="17" formatCode="0.0">
                  <c:v>0.8268857271742267</c:v>
                </c:pt>
                <c:pt idx="18" formatCode="0.0">
                  <c:v>0.76193482431948767</c:v>
                </c:pt>
                <c:pt idx="19" formatCode="0.0">
                  <c:v>0.77788099062322591</c:v>
                </c:pt>
                <c:pt idx="20" formatCode="0.0">
                  <c:v>0.85714270970338924</c:v>
                </c:pt>
                <c:pt idx="21" formatCode="0.0">
                  <c:v>0.8686046303616336</c:v>
                </c:pt>
                <c:pt idx="22" formatCode="0.0">
                  <c:v>1.0064285913343682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10-4840-AFFC-08A23E561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122312"/>
        <c:axId val="404121920"/>
      </c:lineChart>
      <c:scatterChart>
        <c:scatterStyle val="lineMarker"/>
        <c:varyColors val="0"/>
        <c:ser>
          <c:idx val="4"/>
          <c:order val="2"/>
          <c:tx>
            <c:v>Forecast line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7110-4840-AFFC-08A23E561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22312"/>
        <c:axId val="404121920"/>
      </c:scatterChart>
      <c:catAx>
        <c:axId val="4041211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50" b="1"/>
            </a:pPr>
            <a:endParaRPr lang="en-US"/>
          </a:p>
        </c:txPr>
        <c:crossAx val="40412152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4121528"/>
        <c:scaling>
          <c:orientation val="minMax"/>
          <c:max val="1.5"/>
          <c:min val="0"/>
        </c:scaling>
        <c:delete val="0"/>
        <c:axPos val="l"/>
        <c:numFmt formatCode="#,##0.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04121136"/>
        <c:crosses val="autoZero"/>
        <c:crossBetween val="midCat"/>
        <c:majorUnit val="0.5"/>
      </c:valAx>
      <c:valAx>
        <c:axId val="404121920"/>
        <c:scaling>
          <c:orientation val="minMax"/>
          <c:max val="1.5"/>
          <c:min val="0"/>
        </c:scaling>
        <c:delete val="0"/>
        <c:axPos val="r"/>
        <c:numFmt formatCode="#,##0.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404122312"/>
        <c:crosses val="max"/>
        <c:crossBetween val="between"/>
        <c:majorUnit val="0.5"/>
      </c:valAx>
      <c:catAx>
        <c:axId val="404122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121920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50" b="0" baseline="0"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90221216691813E-2"/>
          <c:y val="0.12459626906318083"/>
          <c:w val="0.90840095525389641"/>
          <c:h val="0.69676700260921265"/>
        </c:manualLayout>
      </c:layout>
      <c:lineChart>
        <c:grouping val="standard"/>
        <c:varyColors val="0"/>
        <c:ser>
          <c:idx val="0"/>
          <c:order val="1"/>
          <c:tx>
            <c:v>State - 2021-22</c:v>
          </c:tx>
          <c:spPr>
            <a:ln w="25400">
              <a:solidFill>
                <a:srgbClr val="E52381"/>
              </a:solidFill>
              <a:prstDash val="sysDash"/>
            </a:ln>
          </c:spPr>
          <c:marker>
            <c:symbol val="none"/>
          </c:marker>
          <c:val>
            <c:numRef>
              <c:f>('Net debt'!$C$67:$U$67,'Net debt'!$V$66:$X$66)</c:f>
              <c:numCache>
                <c:formatCode>0.0</c:formatCode>
                <c:ptCount val="22"/>
                <c:pt idx="0">
                  <c:v>-1.5966041035678917</c:v>
                </c:pt>
                <c:pt idx="1">
                  <c:v>-2.2720365481311156</c:v>
                </c:pt>
                <c:pt idx="2">
                  <c:v>-3.028736944581325</c:v>
                </c:pt>
                <c:pt idx="3">
                  <c:v>-2.3914136747563397</c:v>
                </c:pt>
                <c:pt idx="4" formatCode="0">
                  <c:v>-1.7123191781275213</c:v>
                </c:pt>
                <c:pt idx="5" formatCode="0">
                  <c:v>-0.8750717987287262</c:v>
                </c:pt>
                <c:pt idx="6" formatCode="0">
                  <c:v>9.1107396201274435E-2</c:v>
                </c:pt>
                <c:pt idx="7" formatCode="0">
                  <c:v>0.81507978712149953</c:v>
                </c:pt>
                <c:pt idx="8" formatCode="0">
                  <c:v>1.8725113414819539</c:v>
                </c:pt>
                <c:pt idx="9" formatCode="0">
                  <c:v>2.811018097515448</c:v>
                </c:pt>
                <c:pt idx="10" formatCode="0">
                  <c:v>2.8842959851815988</c:v>
                </c:pt>
                <c:pt idx="11" formatCode="0">
                  <c:v>2.772166458128877</c:v>
                </c:pt>
                <c:pt idx="12" formatCode="0">
                  <c:v>2.3823943865880377</c:v>
                </c:pt>
                <c:pt idx="13" formatCode="0">
                  <c:v>1.6733795104228126</c:v>
                </c:pt>
                <c:pt idx="14" formatCode="0">
                  <c:v>1.8555616930718535</c:v>
                </c:pt>
                <c:pt idx="15" formatCode="0">
                  <c:v>1.7989156460599682</c:v>
                </c:pt>
                <c:pt idx="16" formatCode="0">
                  <c:v>4.5928901803554609</c:v>
                </c:pt>
                <c:pt idx="17" formatCode="0">
                  <c:v>6.4944081744941577</c:v>
                </c:pt>
                <c:pt idx="18">
                  <c:v>9.2012999090104728</c:v>
                </c:pt>
                <c:pt idx="19">
                  <c:v>13.325428711599836</c:v>
                </c:pt>
                <c:pt idx="20">
                  <c:v>14.634882773555486</c:v>
                </c:pt>
                <c:pt idx="21">
                  <c:v>15.438682135094764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E-4D85-9634-38C16AD53AF7}"/>
            </c:ext>
          </c:extLst>
        </c:ser>
        <c:ser>
          <c:idx val="3"/>
          <c:order val="2"/>
          <c:tx>
            <c:v>Commonwealth - 2021-22</c:v>
          </c:tx>
          <c:spPr>
            <a:ln w="25400">
              <a:solidFill>
                <a:srgbClr val="D7B0CF"/>
              </a:solidFill>
              <a:prstDash val="sysDash"/>
            </a:ln>
          </c:spPr>
          <c:marker>
            <c:symbol val="none"/>
          </c:marker>
          <c:val>
            <c:numRef>
              <c:f>('Net debt'!$C$31:$U$31,'Net debt'!$V$30:$X$30)</c:f>
              <c:numCache>
                <c:formatCode>0</c:formatCode>
                <c:ptCount val="22"/>
                <c:pt idx="0">
                  <c:v>2.3860457843744753</c:v>
                </c:pt>
                <c:pt idx="1">
                  <c:v>1.0338647766737437</c:v>
                </c:pt>
                <c:pt idx="2">
                  <c:v>-1.0921080570011499</c:v>
                </c:pt>
                <c:pt idx="3">
                  <c:v>-3.6477539871451516</c:v>
                </c:pt>
                <c:pt idx="4">
                  <c:v>-4.4389971974677938</c:v>
                </c:pt>
                <c:pt idx="5">
                  <c:v>-1.7211860991314338</c:v>
                </c:pt>
                <c:pt idx="6">
                  <c:v>3.2206886705995585</c:v>
                </c:pt>
                <c:pt idx="7">
                  <c:v>5.9289878397458775</c:v>
                </c:pt>
                <c:pt idx="8">
                  <c:v>9.9093614899013467</c:v>
                </c:pt>
                <c:pt idx="9">
                  <c:v>10.023729965231631</c:v>
                </c:pt>
                <c:pt idx="10">
                  <c:v>12.689163262025094</c:v>
                </c:pt>
                <c:pt idx="11">
                  <c:v>14.929580762034664</c:v>
                </c:pt>
                <c:pt idx="12">
                  <c:v>18.104544489378334</c:v>
                </c:pt>
                <c:pt idx="13">
                  <c:v>18.429228665263846</c:v>
                </c:pt>
                <c:pt idx="14">
                  <c:v>18.781451002905129</c:v>
                </c:pt>
                <c:pt idx="15">
                  <c:v>19.412114099684107</c:v>
                </c:pt>
                <c:pt idx="16">
                  <c:v>23.955280165341826</c:v>
                </c:pt>
                <c:pt idx="17">
                  <c:v>27.939062615584781</c:v>
                </c:pt>
                <c:pt idx="18">
                  <c:v>27.563126789567143</c:v>
                </c:pt>
                <c:pt idx="19">
                  <c:v>38.36510826342878</c:v>
                </c:pt>
                <c:pt idx="20">
                  <c:v>40.362523792525657</c:v>
                </c:pt>
                <c:pt idx="21">
                  <c:v>40.917169264734554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0E-4D85-9634-38C16AD53AF7}"/>
            </c:ext>
          </c:extLst>
        </c:ser>
        <c:ser>
          <c:idx val="1"/>
          <c:order val="3"/>
          <c:tx>
            <c:v>State - 2022-23</c:v>
          </c:tx>
          <c:spPr>
            <a:ln w="31750">
              <a:solidFill>
                <a:srgbClr val="E52381"/>
              </a:solidFill>
            </a:ln>
          </c:spPr>
          <c:marker>
            <c:symbol val="none"/>
          </c:marker>
          <c:val>
            <c:numRef>
              <c:f>'Net debt'!$C$67:$Y$67</c:f>
              <c:numCache>
                <c:formatCode>0.0</c:formatCode>
                <c:ptCount val="23"/>
                <c:pt idx="0">
                  <c:v>-1.5966041035678917</c:v>
                </c:pt>
                <c:pt idx="1">
                  <c:v>-2.2720365481311156</c:v>
                </c:pt>
                <c:pt idx="2">
                  <c:v>-3.028736944581325</c:v>
                </c:pt>
                <c:pt idx="3">
                  <c:v>-2.3914136747563397</c:v>
                </c:pt>
                <c:pt idx="4" formatCode="0">
                  <c:v>-1.7123191781275213</c:v>
                </c:pt>
                <c:pt idx="5" formatCode="0">
                  <c:v>-0.8750717987287262</c:v>
                </c:pt>
                <c:pt idx="6" formatCode="0">
                  <c:v>9.1107396201274435E-2</c:v>
                </c:pt>
                <c:pt idx="7" formatCode="0">
                  <c:v>0.81507978712149953</c:v>
                </c:pt>
                <c:pt idx="8" formatCode="0">
                  <c:v>1.8725113414819539</c:v>
                </c:pt>
                <c:pt idx="9" formatCode="0">
                  <c:v>2.811018097515448</c:v>
                </c:pt>
                <c:pt idx="10" formatCode="0">
                  <c:v>2.8842959851815988</c:v>
                </c:pt>
                <c:pt idx="11" formatCode="0">
                  <c:v>2.772166458128877</c:v>
                </c:pt>
                <c:pt idx="12" formatCode="0">
                  <c:v>2.3823943865880377</c:v>
                </c:pt>
                <c:pt idx="13" formatCode="0">
                  <c:v>1.6733795104228126</c:v>
                </c:pt>
                <c:pt idx="14" formatCode="0">
                  <c:v>1.8555616930718535</c:v>
                </c:pt>
                <c:pt idx="15" formatCode="0">
                  <c:v>1.7989156460599682</c:v>
                </c:pt>
                <c:pt idx="16" formatCode="0">
                  <c:v>4.5928901803554609</c:v>
                </c:pt>
                <c:pt idx="17" formatCode="0">
                  <c:v>6.4944081744941577</c:v>
                </c:pt>
                <c:pt idx="18">
                  <c:v>9.2012999090104728</c:v>
                </c:pt>
                <c:pt idx="19">
                  <c:v>11.601456074307309</c:v>
                </c:pt>
                <c:pt idx="20">
                  <c:v>13.325701172940155</c:v>
                </c:pt>
                <c:pt idx="21">
                  <c:v>14.295307460960716</c:v>
                </c:pt>
                <c:pt idx="22">
                  <c:v>14.768203232516408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0E-4D85-9634-38C16AD53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99648"/>
        <c:axId val="407000040"/>
      </c:lineChart>
      <c:lineChart>
        <c:grouping val="standard"/>
        <c:varyColors val="0"/>
        <c:ser>
          <c:idx val="2"/>
          <c:order val="0"/>
          <c:tx>
            <c:v>Commonwealth - 2022-23</c:v>
          </c:tx>
          <c:spPr>
            <a:ln w="31750">
              <a:solidFill>
                <a:srgbClr val="D7B0CF"/>
              </a:solidFill>
              <a:prstDash val="solid"/>
            </a:ln>
          </c:spPr>
          <c:marker>
            <c:symbol val="none"/>
          </c:marker>
          <c:val>
            <c:numRef>
              <c:f>'Net debt'!$C$31:$Y$31</c:f>
              <c:numCache>
                <c:formatCode>0</c:formatCode>
                <c:ptCount val="23"/>
                <c:pt idx="0">
                  <c:v>2.3860457843744753</c:v>
                </c:pt>
                <c:pt idx="1">
                  <c:v>1.0338647766737437</c:v>
                </c:pt>
                <c:pt idx="2">
                  <c:v>-1.0921080570011499</c:v>
                </c:pt>
                <c:pt idx="3">
                  <c:v>-3.6477539871451516</c:v>
                </c:pt>
                <c:pt idx="4">
                  <c:v>-4.4389971974677938</c:v>
                </c:pt>
                <c:pt idx="5">
                  <c:v>-1.7211860991314338</c:v>
                </c:pt>
                <c:pt idx="6">
                  <c:v>3.2206886705995585</c:v>
                </c:pt>
                <c:pt idx="7">
                  <c:v>5.9289878397458775</c:v>
                </c:pt>
                <c:pt idx="8">
                  <c:v>9.9093614899013467</c:v>
                </c:pt>
                <c:pt idx="9">
                  <c:v>10.023729965231631</c:v>
                </c:pt>
                <c:pt idx="10">
                  <c:v>12.689163262025094</c:v>
                </c:pt>
                <c:pt idx="11">
                  <c:v>14.929580762034664</c:v>
                </c:pt>
                <c:pt idx="12">
                  <c:v>18.104544489378334</c:v>
                </c:pt>
                <c:pt idx="13">
                  <c:v>18.429228665263846</c:v>
                </c:pt>
                <c:pt idx="14">
                  <c:v>18.781451002905129</c:v>
                </c:pt>
                <c:pt idx="15">
                  <c:v>19.412114099684107</c:v>
                </c:pt>
                <c:pt idx="16">
                  <c:v>23.955280165341826</c:v>
                </c:pt>
                <c:pt idx="17">
                  <c:v>27.939062615584781</c:v>
                </c:pt>
                <c:pt idx="18">
                  <c:v>27.563126789567143</c:v>
                </c:pt>
                <c:pt idx="19">
                  <c:v>31.079628225697782</c:v>
                </c:pt>
                <c:pt idx="20">
                  <c:v>32.620777619325949</c:v>
                </c:pt>
                <c:pt idx="21">
                  <c:v>33.058647897037929</c:v>
                </c:pt>
                <c:pt idx="22">
                  <c:v>33.059632087955833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0E-4D85-9634-38C16AD53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962799"/>
        <c:axId val="1357976943"/>
      </c:lineChart>
      <c:scatterChart>
        <c:scatterStyle val="lineMarker"/>
        <c:varyColors val="0"/>
        <c:ser>
          <c:idx val="6"/>
          <c:order val="4"/>
          <c:tx>
            <c:v>Forecast line (1)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490E-4D85-9634-38C16AD53AF7}"/>
            </c:ext>
          </c:extLst>
        </c:ser>
        <c:ser>
          <c:idx val="7"/>
          <c:order val="5"/>
          <c:tx>
            <c:v>Forecast line (2)</c:v>
          </c:tx>
          <c:spPr>
            <a:ln w="19050">
              <a:noFill/>
            </a:ln>
          </c:spP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 w="9525">
                <a:solidFill>
                  <a:schemeClr val="tx1"/>
                </a:solidFill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-1000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490E-4D85-9634-38C16AD53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962799"/>
        <c:axId val="1357976943"/>
      </c:scatterChart>
      <c:catAx>
        <c:axId val="4069996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4070000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7000040"/>
        <c:scaling>
          <c:orientation val="minMax"/>
          <c:max val="60"/>
          <c:min val="-2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406999648"/>
        <c:crosses val="autoZero"/>
        <c:crossBetween val="midCat"/>
        <c:majorUnit val="20"/>
      </c:valAx>
      <c:valAx>
        <c:axId val="1357976943"/>
        <c:scaling>
          <c:orientation val="minMax"/>
          <c:max val="60"/>
          <c:min val="-20"/>
        </c:scaling>
        <c:delete val="0"/>
        <c:axPos val="r"/>
        <c:numFmt formatCode="0" sourceLinked="1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1357962799"/>
        <c:crosses val="max"/>
        <c:crossBetween val="between"/>
        <c:majorUnit val="20"/>
      </c:valAx>
      <c:catAx>
        <c:axId val="1357962799"/>
        <c:scaling>
          <c:orientation val="minMax"/>
        </c:scaling>
        <c:delete val="1"/>
        <c:axPos val="t"/>
        <c:majorTickMark val="out"/>
        <c:minorTickMark val="none"/>
        <c:tickLblPos val="nextTo"/>
        <c:crossAx val="1357976943"/>
        <c:crosses val="max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50" b="0" baseline="0"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86098541980894E-2"/>
          <c:y val="7.1578763745139287E-2"/>
          <c:w val="0.93525025138260431"/>
          <c:h val="0.77905757168458789"/>
        </c:manualLayout>
      </c:layout>
      <c:lineChart>
        <c:grouping val="standard"/>
        <c:varyColors val="0"/>
        <c:ser>
          <c:idx val="1"/>
          <c:order val="2"/>
          <c:tx>
            <c:v>2021-22 Budget - GG</c:v>
          </c:tx>
          <c:spPr>
            <a:ln w="25400"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(NCI!$C$285:$U$285,NCI!$V$291:$X$291)</c:f>
              <c:numCache>
                <c:formatCode>#,##0.00</c:formatCode>
                <c:ptCount val="22"/>
                <c:pt idx="0">
                  <c:v>0.2573561347934607</c:v>
                </c:pt>
                <c:pt idx="1">
                  <c:v>0.29678051545064887</c:v>
                </c:pt>
                <c:pt idx="2">
                  <c:v>0.46072056696673591</c:v>
                </c:pt>
                <c:pt idx="3">
                  <c:v>0.60210557671674558</c:v>
                </c:pt>
                <c:pt idx="4">
                  <c:v>0.70389970277716263</c:v>
                </c:pt>
                <c:pt idx="5">
                  <c:v>0.85190580006791128</c:v>
                </c:pt>
                <c:pt idx="6">
                  <c:v>1.3457337637716467</c:v>
                </c:pt>
                <c:pt idx="7">
                  <c:v>1.2245591713931467</c:v>
                </c:pt>
                <c:pt idx="8">
                  <c:v>0.94765716053564331</c:v>
                </c:pt>
                <c:pt idx="9">
                  <c:v>0.71534845820310922</c:v>
                </c:pt>
                <c:pt idx="10">
                  <c:v>0.64170534226891451</c:v>
                </c:pt>
                <c:pt idx="11">
                  <c:v>0.52618057955639663</c:v>
                </c:pt>
                <c:pt idx="12">
                  <c:v>0.66976565742358285</c:v>
                </c:pt>
                <c:pt idx="13">
                  <c:v>0.99112494983840294</c:v>
                </c:pt>
                <c:pt idx="14">
                  <c:v>1.1458284724565992</c:v>
                </c:pt>
                <c:pt idx="15">
                  <c:v>1.2684022632497323</c:v>
                </c:pt>
                <c:pt idx="16">
                  <c:v>1.3280050240652321</c:v>
                </c:pt>
                <c:pt idx="17">
                  <c:v>1.5374075261315281</c:v>
                </c:pt>
                <c:pt idx="18">
                  <c:v>1.3055617902778425</c:v>
                </c:pt>
                <c:pt idx="19">
                  <c:v>1.4112976500761039</c:v>
                </c:pt>
                <c:pt idx="20">
                  <c:v>1.3088692613757413</c:v>
                </c:pt>
                <c:pt idx="21">
                  <c:v>1.0248474467359159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E-43D2-BD71-0EB11D36978E}"/>
            </c:ext>
          </c:extLst>
        </c:ser>
        <c:ser>
          <c:idx val="2"/>
          <c:order val="3"/>
          <c:tx>
            <c:v>2021-22 Budget - Total</c:v>
          </c:tx>
          <c:spPr>
            <a:ln w="2540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(NCI!$C$287:$U$287,NCI!$V$293:$X$293)</c:f>
              <c:numCache>
                <c:formatCode>#,##0.00</c:formatCode>
                <c:ptCount val="22"/>
                <c:pt idx="0">
                  <c:v>0.68114825774992904</c:v>
                </c:pt>
                <c:pt idx="1">
                  <c:v>0.85724576000796027</c:v>
                </c:pt>
                <c:pt idx="2">
                  <c:v>1.2638767031637481</c:v>
                </c:pt>
                <c:pt idx="3">
                  <c:v>1.5539454050490815</c:v>
                </c:pt>
                <c:pt idx="4">
                  <c:v>1.9282575512673334</c:v>
                </c:pt>
                <c:pt idx="5">
                  <c:v>2.3687233630683204</c:v>
                </c:pt>
                <c:pt idx="6">
                  <c:v>2.6802613945648721</c:v>
                </c:pt>
                <c:pt idx="7">
                  <c:v>2.128785004280985</c:v>
                </c:pt>
                <c:pt idx="8">
                  <c:v>1.6460150793036956</c:v>
                </c:pt>
                <c:pt idx="9">
                  <c:v>1.3480390561643889</c:v>
                </c:pt>
                <c:pt idx="10">
                  <c:v>1.0252397011547318</c:v>
                </c:pt>
                <c:pt idx="11">
                  <c:v>0.78049195204308508</c:v>
                </c:pt>
                <c:pt idx="12">
                  <c:v>1.0024466986458704</c:v>
                </c:pt>
                <c:pt idx="13">
                  <c:v>1.2865241793107995</c:v>
                </c:pt>
                <c:pt idx="14">
                  <c:v>1.3720966322399026</c:v>
                </c:pt>
                <c:pt idx="15">
                  <c:v>1.4958679044798451</c:v>
                </c:pt>
                <c:pt idx="16">
                  <c:v>1.5808742236981199</c:v>
                </c:pt>
                <c:pt idx="17">
                  <c:v>1.7654223035777916</c:v>
                </c:pt>
                <c:pt idx="18">
                  <c:v>1.6946623543847461</c:v>
                </c:pt>
                <c:pt idx="19">
                  <c:v>2.2557882922318502</c:v>
                </c:pt>
                <c:pt idx="20">
                  <c:v>1.8922482779791983</c:v>
                </c:pt>
                <c:pt idx="21">
                  <c:v>1.4267457293752082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E-43D2-BD71-0EB11D36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293544"/>
        <c:axId val="454293936"/>
      </c:lineChart>
      <c:lineChart>
        <c:grouping val="standard"/>
        <c:varyColors val="0"/>
        <c:ser>
          <c:idx val="3"/>
          <c:order val="0"/>
          <c:tx>
            <c:v>2022-23- Budget - GG</c:v>
          </c:tx>
          <c:spPr>
            <a:ln w="31750">
              <a:solidFill>
                <a:srgbClr val="832F9D"/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NCI!$C$285:$Y$285</c:f>
              <c:numCache>
                <c:formatCode>#,##0.00</c:formatCode>
                <c:ptCount val="23"/>
                <c:pt idx="0">
                  <c:v>0.2573561347934607</c:v>
                </c:pt>
                <c:pt idx="1">
                  <c:v>0.29678051545064887</c:v>
                </c:pt>
                <c:pt idx="2">
                  <c:v>0.46072056696673591</c:v>
                </c:pt>
                <c:pt idx="3">
                  <c:v>0.60210557671674558</c:v>
                </c:pt>
                <c:pt idx="4">
                  <c:v>0.70389970277716263</c:v>
                </c:pt>
                <c:pt idx="5">
                  <c:v>0.85190580006791128</c:v>
                </c:pt>
                <c:pt idx="6">
                  <c:v>1.3457337637716467</c:v>
                </c:pt>
                <c:pt idx="7">
                  <c:v>1.2245591713931467</c:v>
                </c:pt>
                <c:pt idx="8">
                  <c:v>0.94765716053564331</c:v>
                </c:pt>
                <c:pt idx="9">
                  <c:v>0.71534845820310922</c:v>
                </c:pt>
                <c:pt idx="10">
                  <c:v>0.64170534226891451</c:v>
                </c:pt>
                <c:pt idx="11">
                  <c:v>0.52618057955639663</c:v>
                </c:pt>
                <c:pt idx="12">
                  <c:v>0.66976565742358285</c:v>
                </c:pt>
                <c:pt idx="13">
                  <c:v>0.99112494983840294</c:v>
                </c:pt>
                <c:pt idx="14">
                  <c:v>1.1458284724565992</c:v>
                </c:pt>
                <c:pt idx="15">
                  <c:v>1.2684022632497323</c:v>
                </c:pt>
                <c:pt idx="16">
                  <c:v>1.3280050240652321</c:v>
                </c:pt>
                <c:pt idx="17">
                  <c:v>1.5374075261315281</c:v>
                </c:pt>
                <c:pt idx="18">
                  <c:v>1.3055617902778425</c:v>
                </c:pt>
                <c:pt idx="19">
                  <c:v>1.3398770151003703</c:v>
                </c:pt>
                <c:pt idx="20">
                  <c:v>1.3897504234563027</c:v>
                </c:pt>
                <c:pt idx="21">
                  <c:v>1.2134661889601293</c:v>
                </c:pt>
                <c:pt idx="22">
                  <c:v>0.56543462400705236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9E-43D2-BD71-0EB11D36978E}"/>
            </c:ext>
          </c:extLst>
        </c:ser>
        <c:ser>
          <c:idx val="0"/>
          <c:order val="1"/>
          <c:tx>
            <c:v>2022-23 - Total</c:v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Charts!$C$1:$Y$1</c:f>
              <c:strCache>
                <c:ptCount val="23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  <c:pt idx="11">
                  <c:v>14-15</c:v>
                </c:pt>
                <c:pt idx="12">
                  <c:v>15-16</c:v>
                </c:pt>
                <c:pt idx="13">
                  <c:v>16-17</c:v>
                </c:pt>
                <c:pt idx="14">
                  <c:v>17-18</c:v>
                </c:pt>
                <c:pt idx="15">
                  <c:v>18-19</c:v>
                </c:pt>
                <c:pt idx="16">
                  <c:v>19-20</c:v>
                </c:pt>
                <c:pt idx="17">
                  <c:v>20-21</c:v>
                </c:pt>
                <c:pt idx="18">
                  <c:v>21-22</c:v>
                </c:pt>
                <c:pt idx="19">
                  <c:v>22-23</c:v>
                </c:pt>
                <c:pt idx="20">
                  <c:v>23-24</c:v>
                </c:pt>
                <c:pt idx="21">
                  <c:v>24-25</c:v>
                </c:pt>
                <c:pt idx="22">
                  <c:v>25-26</c:v>
                </c:pt>
              </c:strCache>
            </c:strRef>
          </c:cat>
          <c:val>
            <c:numRef>
              <c:f>NCI!$C$287:$Y$287</c:f>
              <c:numCache>
                <c:formatCode>#,##0.00</c:formatCode>
                <c:ptCount val="23"/>
                <c:pt idx="0">
                  <c:v>0.68114825774992904</c:v>
                </c:pt>
                <c:pt idx="1">
                  <c:v>0.85724576000796027</c:v>
                </c:pt>
                <c:pt idx="2">
                  <c:v>1.2638767031637481</c:v>
                </c:pt>
                <c:pt idx="3">
                  <c:v>1.5539454050490815</c:v>
                </c:pt>
                <c:pt idx="4">
                  <c:v>1.9282575512673334</c:v>
                </c:pt>
                <c:pt idx="5">
                  <c:v>2.3687233630683204</c:v>
                </c:pt>
                <c:pt idx="6">
                  <c:v>2.6802613945648721</c:v>
                </c:pt>
                <c:pt idx="7">
                  <c:v>2.128785004280985</c:v>
                </c:pt>
                <c:pt idx="8">
                  <c:v>1.6460150793036956</c:v>
                </c:pt>
                <c:pt idx="9">
                  <c:v>1.3480390561643889</c:v>
                </c:pt>
                <c:pt idx="10">
                  <c:v>1.0252397011547318</c:v>
                </c:pt>
                <c:pt idx="11">
                  <c:v>0.78049195204308508</c:v>
                </c:pt>
                <c:pt idx="12">
                  <c:v>1.0024466986458704</c:v>
                </c:pt>
                <c:pt idx="13">
                  <c:v>1.2865241793107995</c:v>
                </c:pt>
                <c:pt idx="14">
                  <c:v>1.3720966322399026</c:v>
                </c:pt>
                <c:pt idx="15">
                  <c:v>1.4958679044798451</c:v>
                </c:pt>
                <c:pt idx="16">
                  <c:v>1.5808742236981199</c:v>
                </c:pt>
                <c:pt idx="17">
                  <c:v>1.7654223035777916</c:v>
                </c:pt>
                <c:pt idx="18">
                  <c:v>1.6946623543847461</c:v>
                </c:pt>
                <c:pt idx="19">
                  <c:v>2.1217242421004725</c:v>
                </c:pt>
                <c:pt idx="20">
                  <c:v>2.1634709448152898</c:v>
                </c:pt>
                <c:pt idx="21">
                  <c:v>1.801691935162123</c:v>
                </c:pt>
                <c:pt idx="22">
                  <c:v>1.4329488378360531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9E-43D2-BD71-0EB11D36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294720"/>
        <c:axId val="454294328"/>
      </c:lineChart>
      <c:scatterChart>
        <c:scatterStyle val="lineMarker"/>
        <c:varyColors val="0"/>
        <c:ser>
          <c:idx val="6"/>
          <c:order val="4"/>
          <c:tx>
            <c:v>Forecast line</c:v>
          </c:tx>
          <c:spPr>
            <a:ln w="25400">
              <a:noFill/>
            </a:ln>
          </c:spPr>
          <c:marker>
            <c:symbol val="circle"/>
            <c:size val="5"/>
          </c:marker>
          <c:errBars>
            <c:errDir val="x"/>
            <c:errBarType val="both"/>
            <c:errValType val="percentage"/>
            <c:noEndCap val="1"/>
            <c:val val="0"/>
          </c:errBars>
          <c:errBars>
            <c:errDir val="y"/>
            <c:errBarType val="both"/>
            <c:errValType val="percentage"/>
            <c:noEndCap val="1"/>
            <c:val val="100"/>
            <c:spPr>
              <a:ln>
                <a:solidFill>
                  <a:schemeClr val="tx1"/>
                </a:solidFill>
                <a:prstDash val="sysDot"/>
              </a:ln>
            </c:spPr>
          </c:errBars>
          <c:xVal>
            <c:numLit>
              <c:formatCode>General</c:formatCode>
              <c:ptCount val="1"/>
              <c:pt idx="0">
                <c:v>19</c:v>
              </c:pt>
            </c:numLit>
          </c:xVal>
          <c:yVal>
            <c:numLit>
              <c:formatCode>General</c:formatCode>
              <c:ptCount val="1"/>
              <c:pt idx="0">
                <c:v>1000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7A9E-43D2-BD71-0EB11D36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294720"/>
        <c:axId val="454294328"/>
      </c:scatterChart>
      <c:catAx>
        <c:axId val="454293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 rot="-5400000"/>
          <a:lstStyle/>
          <a:p>
            <a:pPr>
              <a:defRPr sz="1050" b="1"/>
            </a:pPr>
            <a:endParaRPr lang="en-US"/>
          </a:p>
        </c:txPr>
        <c:crossAx val="45429393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54293936"/>
        <c:scaling>
          <c:orientation val="minMax"/>
          <c:max val="4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454293544"/>
        <c:crosses val="autoZero"/>
        <c:crossBetween val="midCat"/>
        <c:majorUnit val="1"/>
      </c:valAx>
      <c:valAx>
        <c:axId val="454294328"/>
        <c:scaling>
          <c:orientation val="minMax"/>
          <c:max val="4"/>
          <c:min val="0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454294720"/>
        <c:crosses val="max"/>
        <c:crossBetween val="between"/>
        <c:majorUnit val="1"/>
      </c:valAx>
      <c:catAx>
        <c:axId val="45429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4294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0.43718</cdr:x>
      <cdr:y>0.64765</cdr:y>
    </cdr:from>
    <cdr:to>
      <cdr:x>0.68251</cdr:x>
      <cdr:y>0.7985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45758" y="1697374"/>
          <a:ext cx="642961" cy="39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 dirty="0">
              <a:solidFill>
                <a:srgbClr val="FF9D1C"/>
              </a:solidFill>
            </a:rPr>
            <a:t>2021-22 outlook</a:t>
          </a:r>
        </a:p>
      </cdr:txBody>
    </cdr:sp>
  </cdr:relSizeAnchor>
  <cdr:relSizeAnchor xmlns:cdr="http://schemas.openxmlformats.org/drawingml/2006/chartDrawing">
    <cdr:from>
      <cdr:x>0.31133</cdr:x>
      <cdr:y>0.08275</cdr:y>
    </cdr:from>
    <cdr:to>
      <cdr:x>0.62624</cdr:x>
      <cdr:y>0.24491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5936" y="216881"/>
          <a:ext cx="825317" cy="424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>
              <a:solidFill>
                <a:srgbClr val="FF6825"/>
              </a:solidFill>
            </a:rPr>
            <a:t>2022-23 outlook</a:t>
          </a:r>
        </a:p>
      </cdr:txBody>
    </cdr:sp>
  </cdr:relSizeAnchor>
  <cdr:relSizeAnchor xmlns:cdr="http://schemas.openxmlformats.org/drawingml/2006/chartDrawing">
    <cdr:from>
      <cdr:x>0.00244</cdr:x>
      <cdr:y>4.34149E-7</cdr:y>
    </cdr:from>
    <cdr:to>
      <cdr:x>0.96832</cdr:x>
      <cdr:y>0.04677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19905" y="2"/>
          <a:ext cx="7879542" cy="215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    % of GDP                                  </a:t>
          </a:r>
          <a:r>
            <a:rPr lang="en-AU" sz="1050" b="1" baseline="0" dirty="0">
              <a:solidFill>
                <a:schemeClr val="tx1"/>
              </a:solidFill>
            </a:rPr>
            <a:t> </a:t>
          </a:r>
          <a:r>
            <a:rPr lang="en-AU" sz="1050" b="1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% of GDP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</cdr:x>
      <cdr:y>0.01855</cdr:y>
    </cdr:from>
    <cdr:to>
      <cdr:x>0.75279</cdr:x>
      <cdr:y>0.23024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4C53A87-DDAF-4254-8864-3A0A2407AC30}"/>
            </a:ext>
          </a:extLst>
        </cdr:cNvPr>
        <cdr:cNvSpPr txBox="1"/>
      </cdr:nvSpPr>
      <cdr:spPr>
        <a:xfrm xmlns:a="http://schemas.openxmlformats.org/drawingml/2006/main">
          <a:off x="860160" y="21370"/>
          <a:ext cx="1107995" cy="243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rgbClr val="002060"/>
              </a:solidFill>
            </a:rPr>
            <a:t>2021-22 outlook</a:t>
          </a:r>
        </a:p>
      </cdr:txBody>
    </cdr:sp>
  </cdr:relSizeAnchor>
  <cdr:relSizeAnchor xmlns:cdr="http://schemas.openxmlformats.org/drawingml/2006/chartDrawing">
    <cdr:from>
      <cdr:x>0.31547</cdr:x>
      <cdr:y>0.31375</cdr:y>
    </cdr:from>
    <cdr:to>
      <cdr:x>0.77599</cdr:x>
      <cdr:y>0.47829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B4B1EF3-106C-40B6-B9AA-2CAD46B67BDB}"/>
            </a:ext>
          </a:extLst>
        </cdr:cNvPr>
        <cdr:cNvSpPr txBox="1"/>
      </cdr:nvSpPr>
      <cdr:spPr>
        <a:xfrm xmlns:a="http://schemas.openxmlformats.org/drawingml/2006/main">
          <a:off x="824800" y="361445"/>
          <a:ext cx="1204025" cy="189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00B1BA"/>
              </a:solidFill>
            </a:rPr>
            <a:t>2022-23 outlook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0.61492</cdr:x>
      <cdr:y>0.15316</cdr:y>
    </cdr:from>
    <cdr:to>
      <cdr:x>0.75713</cdr:x>
      <cdr:y>0.33521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4C53A87-DDAF-4254-8864-3A0A2407AC30}"/>
            </a:ext>
          </a:extLst>
        </cdr:cNvPr>
        <cdr:cNvSpPr txBox="1"/>
      </cdr:nvSpPr>
      <cdr:spPr>
        <a:xfrm xmlns:a="http://schemas.openxmlformats.org/drawingml/2006/main">
          <a:off x="4945050" y="337343"/>
          <a:ext cx="1143608" cy="40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rgbClr val="862060"/>
              </a:solidFill>
            </a:rPr>
            <a:t>2021-22 </a:t>
          </a:r>
          <a:r>
            <a:rPr lang="en-US" sz="1050" b="1" dirty="0">
              <a:solidFill>
                <a:srgbClr val="861C3D"/>
              </a:solidFill>
            </a:rPr>
            <a:t>outlook</a:t>
          </a:r>
        </a:p>
      </cdr:txBody>
    </cdr:sp>
  </cdr:relSizeAnchor>
  <cdr:relSizeAnchor xmlns:cdr="http://schemas.openxmlformats.org/drawingml/2006/chartDrawing">
    <cdr:from>
      <cdr:x>0.56114</cdr:x>
      <cdr:y>0.5384</cdr:y>
    </cdr:from>
    <cdr:to>
      <cdr:x>0.82226</cdr:x>
      <cdr:y>0.69234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B4B1EF3-106C-40B6-B9AA-2CAD46B67BDB}"/>
            </a:ext>
          </a:extLst>
        </cdr:cNvPr>
        <cdr:cNvSpPr txBox="1"/>
      </cdr:nvSpPr>
      <cdr:spPr>
        <a:xfrm xmlns:a="http://schemas.openxmlformats.org/drawingml/2006/main">
          <a:off x="4512579" y="1185844"/>
          <a:ext cx="2099863" cy="339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FF0066"/>
              </a:solidFill>
            </a:rPr>
            <a:t>2022-23 outlook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0.5137</cdr:x>
      <cdr:y>0.3751</cdr:y>
    </cdr:from>
    <cdr:to>
      <cdr:x>0.81052</cdr:x>
      <cdr:y>0.4487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B5E160-524B-44A9-B8AE-B3590A838411}"/>
            </a:ext>
          </a:extLst>
        </cdr:cNvPr>
        <cdr:cNvSpPr txBox="1"/>
      </cdr:nvSpPr>
      <cdr:spPr>
        <a:xfrm xmlns:a="http://schemas.openxmlformats.org/drawingml/2006/main">
          <a:off x="4086971" y="1674461"/>
          <a:ext cx="2361537" cy="32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Including Government businesses</a:t>
          </a:r>
        </a:p>
        <a:p xmlns:a="http://schemas.openxmlformats.org/drawingml/2006/main">
          <a:pPr algn="ctr"/>
          <a:endParaRPr lang="en-AU" sz="8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0.50521</cdr:x>
      <cdr:y>0.69087</cdr:y>
    </cdr:from>
    <cdr:to>
      <cdr:x>0.80046</cdr:x>
      <cdr:y>0.78462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923F14C-94FF-4B8E-B59E-9251D8CF4D96}"/>
            </a:ext>
          </a:extLst>
        </cdr:cNvPr>
        <cdr:cNvSpPr txBox="1"/>
      </cdr:nvSpPr>
      <cdr:spPr>
        <a:xfrm xmlns:a="http://schemas.openxmlformats.org/drawingml/2006/main">
          <a:off x="4019464" y="3084033"/>
          <a:ext cx="2348956" cy="4185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rgbClr val="5C2A92"/>
              </a:solidFill>
              <a:latin typeface="+mn-lt"/>
              <a:cs typeface="Arial" panose="020B0604020202020204" pitchFamily="34" charset="0"/>
            </a:rPr>
            <a:t>Excluding</a:t>
          </a:r>
          <a:r>
            <a:rPr lang="en-AU" sz="1050" b="1" baseline="0" dirty="0">
              <a:solidFill>
                <a:srgbClr val="5C2A92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AU" sz="1050" b="1" dirty="0">
              <a:solidFill>
                <a:srgbClr val="5C2A92"/>
              </a:solidFill>
              <a:latin typeface="+mn-lt"/>
              <a:cs typeface="Arial" panose="020B0604020202020204" pitchFamily="34" charset="0"/>
            </a:rPr>
            <a:t>government</a:t>
          </a:r>
          <a:r>
            <a:rPr lang="en-AU" sz="1050" b="1" baseline="0" dirty="0">
              <a:solidFill>
                <a:srgbClr val="5C2A92"/>
              </a:solidFill>
              <a:latin typeface="+mn-lt"/>
              <a:cs typeface="Arial" panose="020B0604020202020204" pitchFamily="34" charset="0"/>
            </a:rPr>
            <a:t> businesses</a:t>
          </a:r>
          <a:endParaRPr lang="en-AU" sz="1050" b="1" dirty="0">
            <a:solidFill>
              <a:srgbClr val="5C2A92"/>
            </a:solidFill>
            <a:latin typeface="+mn-lt"/>
            <a:cs typeface="Arial" panose="020B0604020202020204" pitchFamily="34" charset="0"/>
          </a:endParaRPr>
        </a:p>
        <a:p xmlns:a="http://schemas.openxmlformats.org/drawingml/2006/main">
          <a:pPr algn="l"/>
          <a:endParaRPr lang="en-AU" sz="800" b="1" dirty="0">
            <a:solidFill>
              <a:srgbClr val="5C2A9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0.07981</cdr:x>
      <cdr:y>0.08588</cdr:y>
    </cdr:from>
    <cdr:to>
      <cdr:x>0.27709</cdr:x>
      <cdr:y>0.22042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500A35FE-6B9C-87BE-F033-7926191F94D1}"/>
            </a:ext>
          </a:extLst>
        </cdr:cNvPr>
        <cdr:cNvGrpSpPr/>
      </cdr:nvGrpSpPr>
      <cdr:grpSpPr>
        <a:xfrm xmlns:a="http://schemas.openxmlformats.org/drawingml/2006/main">
          <a:off x="634968" y="383368"/>
          <a:ext cx="1569560" cy="600587"/>
          <a:chOff x="4962" y="67488"/>
          <a:chExt cx="979446" cy="299879"/>
        </a:xfrm>
      </cdr:grpSpPr>
      <cdr:sp macro="" textlink="">
        <cdr:nvSpPr>
          <cdr:cNvPr id="8" name="TextBox 1">
            <a:extLst xmlns:a="http://schemas.openxmlformats.org/drawingml/2006/main">
              <a:ext uri="{FF2B5EF4-FFF2-40B4-BE49-F238E27FC236}">
                <a16:creationId xmlns:a16="http://schemas.microsoft.com/office/drawing/2014/main" id="{CC5F98DF-45A0-97C9-55D3-61E9DDEEEDCA}"/>
              </a:ext>
            </a:extLst>
          </cdr:cNvPr>
          <cdr:cNvSpPr txBox="1"/>
        </cdr:nvSpPr>
        <cdr:spPr>
          <a:xfrm xmlns:a="http://schemas.openxmlformats.org/drawingml/2006/main">
            <a:off x="4962" y="67488"/>
            <a:ext cx="807020" cy="299879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AU" sz="105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2022-23 outlook</a:t>
            </a:r>
          </a:p>
          <a:p xmlns:a="http://schemas.openxmlformats.org/drawingml/2006/main">
            <a:pPr algn="l"/>
            <a:r>
              <a:rPr lang="en-AU" sz="105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2021-22 outlook</a:t>
            </a:r>
          </a:p>
        </cdr:txBody>
      </cdr:sp>
      <cdr:grpSp>
        <cdr:nvGrpSpPr>
          <cdr:cNvPr id="9" name="Group 8">
            <a:extLst xmlns:a="http://schemas.openxmlformats.org/drawingml/2006/main">
              <a:ext uri="{FF2B5EF4-FFF2-40B4-BE49-F238E27FC236}">
                <a16:creationId xmlns:a16="http://schemas.microsoft.com/office/drawing/2014/main" id="{FEB0BD4C-F27B-99A9-D832-01DEF9C476E2}"/>
              </a:ext>
            </a:extLst>
          </cdr:cNvPr>
          <cdr:cNvGrpSpPr/>
        </cdr:nvGrpSpPr>
        <cdr:grpSpPr>
          <a:xfrm xmlns:a="http://schemas.openxmlformats.org/drawingml/2006/main">
            <a:off x="685059" y="135157"/>
            <a:ext cx="299349" cy="90346"/>
            <a:chOff x="750839" y="135691"/>
            <a:chExt cx="328117" cy="90701"/>
          </a:xfrm>
        </cdr:grpSpPr>
        <cdr:cxnSp macro="">
          <cdr:nvCxnSpPr>
            <cdr:cNvPr id="10" name="Straight Connector 9">
              <a:extLst xmlns:a="http://schemas.openxmlformats.org/drawingml/2006/main">
                <a:ext uri="{FF2B5EF4-FFF2-40B4-BE49-F238E27FC236}">
                  <a16:creationId xmlns:a16="http://schemas.microsoft.com/office/drawing/2014/main" id="{AD51C770-1EAB-F570-C221-26F0A2249CA9}"/>
                </a:ext>
              </a:extLst>
            </cdr:cNvPr>
            <cdr:cNvCxnSpPr/>
          </cdr:nvCxnSpPr>
          <cdr:spPr>
            <a:xfrm xmlns:a="http://schemas.openxmlformats.org/drawingml/2006/main">
              <a:off x="750839" y="135691"/>
              <a:ext cx="324023" cy="0"/>
            </a:xfrm>
            <a:prstGeom xmlns:a="http://schemas.openxmlformats.org/drawingml/2006/main" prst="line">
              <a:avLst/>
            </a:prstGeom>
            <a:ln xmlns:a="http://schemas.openxmlformats.org/drawingml/2006/main" w="28575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1" name="Straight Connector 10">
              <a:extLst xmlns:a="http://schemas.openxmlformats.org/drawingml/2006/main">
                <a:ext uri="{FF2B5EF4-FFF2-40B4-BE49-F238E27FC236}">
                  <a16:creationId xmlns:a16="http://schemas.microsoft.com/office/drawing/2014/main" id="{67C6A513-B1B8-E02F-09D4-0DDD72257C4E}"/>
                </a:ext>
              </a:extLst>
            </cdr:cNvPr>
            <cdr:cNvCxnSpPr/>
          </cdr:nvCxnSpPr>
          <cdr:spPr>
            <a:xfrm xmlns:a="http://schemas.openxmlformats.org/drawingml/2006/main">
              <a:off x="754933" y="226392"/>
              <a:ext cx="324023" cy="0"/>
            </a:xfrm>
            <a:prstGeom xmlns:a="http://schemas.openxmlformats.org/drawingml/2006/main" prst="line">
              <a:avLst/>
            </a:prstGeom>
            <a:ln xmlns:a="http://schemas.openxmlformats.org/drawingml/2006/main" w="28575">
              <a:solidFill>
                <a:schemeClr val="tx1"/>
              </a:solidFill>
              <a:prstDash val="sysDash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0.00883</cdr:x>
      <cdr:y>0.01138</cdr:y>
    </cdr:from>
    <cdr:to>
      <cdr:x>0.97471</cdr:x>
      <cdr:y>0.05745</cdr:y>
    </cdr:to>
    <cdr:sp macro="" textlink="">
      <cdr:nvSpPr>
        <cdr:cNvPr id="12" name="TextBox 2">
          <a:extLst xmlns:a="http://schemas.openxmlformats.org/drawingml/2006/main">
            <a:ext uri="{FF2B5EF4-FFF2-40B4-BE49-F238E27FC236}">
              <a16:creationId xmlns:a16="http://schemas.microsoft.com/office/drawing/2014/main" id="{7E82958B-47F2-A7BB-ABFD-4F28F612D2DC}"/>
            </a:ext>
          </a:extLst>
        </cdr:cNvPr>
        <cdr:cNvSpPr txBox="1"/>
      </cdr:nvSpPr>
      <cdr:spPr>
        <a:xfrm xmlns:a="http://schemas.openxmlformats.org/drawingml/2006/main">
          <a:off x="70212" y="50802"/>
          <a:ext cx="7684577" cy="20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  % of GDP                                  </a:t>
          </a:r>
          <a:r>
            <a:rPr lang="en-AU" sz="1050" b="1" baseline="0" dirty="0">
              <a:solidFill>
                <a:schemeClr val="tx1"/>
              </a:solidFill>
            </a:rPr>
            <a:t> </a:t>
          </a:r>
          <a:r>
            <a:rPr lang="en-AU" sz="1050" b="1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% of GDP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0.77724</cdr:x>
      <cdr:y>0.09009</cdr:y>
    </cdr:from>
    <cdr:to>
      <cdr:x>0.77724</cdr:x>
      <cdr:y>0.84861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E4F3511A-8CB2-4169-A70D-C0D385744796}"/>
            </a:ext>
          </a:extLst>
        </cdr:cNvPr>
        <cdr:cNvCxnSpPr/>
      </cdr:nvCxnSpPr>
      <cdr:spPr>
        <a:xfrm xmlns:a="http://schemas.openxmlformats.org/drawingml/2006/main">
          <a:off x="6183709" y="402145"/>
          <a:ext cx="0" cy="3386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0.58147</cdr:x>
      <cdr:y>0.40793</cdr:y>
    </cdr:from>
    <cdr:to>
      <cdr:x>0.98368</cdr:x>
      <cdr:y>0.5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ECC53A5B-EF3A-44E7-89EB-7E80E2FC8837}"/>
            </a:ext>
          </a:extLst>
        </cdr:cNvPr>
        <cdr:cNvSpPr txBox="1"/>
      </cdr:nvSpPr>
      <cdr:spPr>
        <a:xfrm xmlns:a="http://schemas.openxmlformats.org/drawingml/2006/main">
          <a:off x="4626169" y="1821000"/>
          <a:ext cx="3199983" cy="41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050" b="1" dirty="0">
              <a:solidFill>
                <a:srgbClr val="0089A4"/>
              </a:solidFill>
            </a:rPr>
            <a:t>Expenses</a:t>
          </a:r>
        </a:p>
      </cdr:txBody>
    </cdr:sp>
  </cdr:relSizeAnchor>
  <cdr:relSizeAnchor xmlns:cdr="http://schemas.openxmlformats.org/drawingml/2006/chartDrawing">
    <cdr:from>
      <cdr:x>0.56881</cdr:x>
      <cdr:y>0.63433</cdr:y>
    </cdr:from>
    <cdr:to>
      <cdr:x>0.97102</cdr:x>
      <cdr:y>0.72641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7DE5F4F4-4C40-4DD8-B466-D0A242726E5A}"/>
            </a:ext>
          </a:extLst>
        </cdr:cNvPr>
        <cdr:cNvSpPr txBox="1"/>
      </cdr:nvSpPr>
      <cdr:spPr>
        <a:xfrm xmlns:a="http://schemas.openxmlformats.org/drawingml/2006/main">
          <a:off x="4525429" y="2831671"/>
          <a:ext cx="3199983" cy="41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rgbClr val="27CF8B"/>
              </a:solidFill>
            </a:rPr>
            <a:t>Revenue</a:t>
          </a:r>
        </a:p>
      </cdr:txBody>
    </cdr:sp>
  </cdr:relSizeAnchor>
  <cdr:relSizeAnchor xmlns:cdr="http://schemas.openxmlformats.org/drawingml/2006/chartDrawing">
    <cdr:from>
      <cdr:x>0.02685</cdr:x>
      <cdr:y>0</cdr:y>
    </cdr:from>
    <cdr:to>
      <cdr:x>0.96784</cdr:x>
      <cdr:y>0.06282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70AA0CA-6E2D-D429-DC6B-AE4ABEECA43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3619" y="0"/>
          <a:ext cx="7486537" cy="28044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0.58273</cdr:x>
      <cdr:y>0.37792</cdr:y>
    </cdr:from>
    <cdr:to>
      <cdr:x>0.72655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04430" y="735690"/>
          <a:ext cx="1136401" cy="237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rgbClr val="0089A4"/>
              </a:solidFill>
              <a:latin typeface="+mn-lt"/>
              <a:cs typeface="Arial" panose="020B0604020202020204" pitchFamily="34" charset="0"/>
            </a:rPr>
            <a:t>Aggregate state</a:t>
          </a:r>
        </a:p>
      </cdr:txBody>
    </cdr:sp>
  </cdr:relSizeAnchor>
  <cdr:relSizeAnchor xmlns:cdr="http://schemas.openxmlformats.org/drawingml/2006/chartDrawing">
    <cdr:from>
      <cdr:x>0.43271</cdr:x>
      <cdr:y>0.16689</cdr:y>
    </cdr:from>
    <cdr:to>
      <cdr:x>0.60521</cdr:x>
      <cdr:y>0.3425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19017" y="324885"/>
          <a:ext cx="1363025" cy="341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Commonwealth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0.47761</cdr:x>
      <cdr:y>0.65849</cdr:y>
    </cdr:from>
    <cdr:to>
      <cdr:x>0.88067</cdr:x>
      <cdr:y>0.77383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63766" y="1076560"/>
          <a:ext cx="1066497" cy="18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rgbClr val="E5237B"/>
              </a:solidFill>
            </a:rPr>
            <a:t>Aggregate state</a:t>
          </a:r>
        </a:p>
      </cdr:txBody>
    </cdr:sp>
  </cdr:relSizeAnchor>
  <cdr:relSizeAnchor xmlns:cdr="http://schemas.openxmlformats.org/drawingml/2006/chartDrawing">
    <cdr:from>
      <cdr:x>0.41763</cdr:x>
      <cdr:y>0.34555</cdr:y>
    </cdr:from>
    <cdr:to>
      <cdr:x>0.59338</cdr:x>
      <cdr:y>0.4556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322666" y="954638"/>
          <a:ext cx="1398292" cy="30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rgbClr val="D7B0CF"/>
              </a:solidFill>
            </a:rPr>
            <a:t>Commonwealth</a:t>
          </a:r>
        </a:p>
      </cdr:txBody>
    </cdr:sp>
  </cdr:relSizeAnchor>
  <cdr:relSizeAnchor xmlns:cdr="http://schemas.openxmlformats.org/drawingml/2006/chartDrawing">
    <cdr:from>
      <cdr:x>0.00139</cdr:x>
      <cdr:y>0</cdr:y>
    </cdr:from>
    <cdr:to>
      <cdr:x>1</cdr:x>
      <cdr:y>0.06965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BE75C36-5892-4A47-90D8-3DE1D0678589}"/>
            </a:ext>
          </a:extLst>
        </cdr:cNvPr>
        <cdr:cNvSpPr txBox="1"/>
      </cdr:nvSpPr>
      <cdr:spPr>
        <a:xfrm xmlns:a="http://schemas.openxmlformats.org/drawingml/2006/main">
          <a:off x="3641" y="0"/>
          <a:ext cx="2617159" cy="182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>
              <a:solidFill>
                <a:schemeClr val="tx1"/>
              </a:solidFill>
            </a:rPr>
            <a:t>         % of GDP                                </a:t>
          </a:r>
          <a:r>
            <a:rPr lang="en-AU" sz="1050" b="1" baseline="0" dirty="0">
              <a:solidFill>
                <a:schemeClr val="tx1"/>
              </a:solidFill>
            </a:rPr>
            <a:t>                                                                                                                                                                                 </a:t>
          </a:r>
          <a:r>
            <a:rPr lang="en-AU" sz="1050" b="1" dirty="0">
              <a:solidFill>
                <a:schemeClr val="tx1"/>
              </a:solidFill>
            </a:rPr>
            <a:t>% of GDP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0.43671</cdr:x>
      <cdr:y>0.46222</cdr:y>
    </cdr:from>
    <cdr:to>
      <cdr:x>0.77092</cdr:x>
      <cdr:y>0.56866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474465" y="2063365"/>
          <a:ext cx="2658975" cy="475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AU" sz="8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0.535</cdr:x>
      <cdr:y>0.69408</cdr:y>
    </cdr:from>
    <cdr:to>
      <cdr:x>0.80972</cdr:x>
      <cdr:y>0.76392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256459" y="3098373"/>
          <a:ext cx="2185673" cy="31178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AU" sz="800" b="1" dirty="0">
            <a:solidFill>
              <a:srgbClr val="832F9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0.44473</cdr:x>
      <cdr:y>0.48234</cdr:y>
    </cdr:from>
    <cdr:to>
      <cdr:x>0.70606</cdr:x>
      <cdr:y>0.56067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409721-B97A-4D41-CD7C-625C6DBFDA1E}"/>
            </a:ext>
          </a:extLst>
        </cdr:cNvPr>
        <cdr:cNvSpPr txBox="1"/>
      </cdr:nvSpPr>
      <cdr:spPr>
        <a:xfrm xmlns:a="http://schemas.openxmlformats.org/drawingml/2006/main">
          <a:off x="3538261" y="2153147"/>
          <a:ext cx="2079165" cy="34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Including government businesses</a:t>
          </a:r>
        </a:p>
        <a:p xmlns:a="http://schemas.openxmlformats.org/drawingml/2006/main">
          <a:pPr algn="l"/>
          <a:endParaRPr lang="en-AU" sz="8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0.47496</cdr:x>
      <cdr:y>0.75755</cdr:y>
    </cdr:from>
    <cdr:to>
      <cdr:x>0.74615</cdr:x>
      <cdr:y>0.83057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41E8A4A-A91A-2B32-6F8B-BBCCEFA28861}"/>
            </a:ext>
          </a:extLst>
        </cdr:cNvPr>
        <cdr:cNvSpPr txBox="1"/>
      </cdr:nvSpPr>
      <cdr:spPr>
        <a:xfrm xmlns:a="http://schemas.openxmlformats.org/drawingml/2006/main">
          <a:off x="3778749" y="3381706"/>
          <a:ext cx="2157653" cy="32595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50" b="1" dirty="0">
              <a:solidFill>
                <a:srgbClr val="832F9D"/>
              </a:solidFill>
              <a:latin typeface="+mn-lt"/>
              <a:cs typeface="Arial" panose="020B0604020202020204" pitchFamily="34" charset="0"/>
            </a:rPr>
            <a:t>Excluding</a:t>
          </a:r>
          <a:r>
            <a:rPr lang="en-AU" sz="1050" b="1" baseline="0" dirty="0">
              <a:solidFill>
                <a:srgbClr val="832F9D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AU" sz="1050" b="1" dirty="0">
              <a:solidFill>
                <a:srgbClr val="832F9D"/>
              </a:solidFill>
              <a:latin typeface="+mn-lt"/>
              <a:cs typeface="Arial" panose="020B0604020202020204" pitchFamily="34" charset="0"/>
            </a:rPr>
            <a:t>government</a:t>
          </a:r>
          <a:r>
            <a:rPr lang="en-AU" sz="1050" b="1" baseline="0" dirty="0">
              <a:solidFill>
                <a:srgbClr val="832F9D"/>
              </a:solidFill>
              <a:latin typeface="+mn-lt"/>
              <a:cs typeface="Arial" panose="020B0604020202020204" pitchFamily="34" charset="0"/>
            </a:rPr>
            <a:t> businesses</a:t>
          </a:r>
          <a:endParaRPr lang="en-AU" sz="1050" b="1" dirty="0">
            <a:solidFill>
              <a:srgbClr val="832F9D"/>
            </a:solidFill>
            <a:latin typeface="+mn-lt"/>
            <a:cs typeface="Arial" panose="020B0604020202020204" pitchFamily="34" charset="0"/>
          </a:endParaRPr>
        </a:p>
        <a:p xmlns:a="http://schemas.openxmlformats.org/drawingml/2006/main">
          <a:pPr algn="l"/>
          <a:endParaRPr lang="en-AU" sz="800" b="1" dirty="0">
            <a:solidFill>
              <a:srgbClr val="832F9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52DF1-539F-4D29-959A-7EA4299A8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0D069-E240-4E84-9A0B-B244BA8BD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9E26-525D-4D21-9974-AB43926830A2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2ED05-19FE-42F3-9F43-504FF1A5BA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2B2AB-513B-4522-A6C7-9378CF95E3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DEAA-E7F5-463C-BE56-0699FCF2A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62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7BF2-3AD3-484C-AF0B-B437DE100252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6525-2DFC-45FE-A666-648FA7FF4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3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76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7"/>
          <a:stretch/>
        </p:blipFill>
        <p:spPr>
          <a:xfrm flipV="1">
            <a:off x="-1" y="-2875"/>
            <a:ext cx="9144001" cy="25089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232867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4312" y="2326039"/>
            <a:ext cx="9144000" cy="180000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6" y="611648"/>
            <a:ext cx="2161631" cy="7385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2290038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312" y="2506038"/>
            <a:ext cx="9139687" cy="436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437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Rectangle 7"/>
          <p:cNvSpPr/>
          <p:nvPr userDrawn="1"/>
        </p:nvSpPr>
        <p:spPr>
          <a:xfrm>
            <a:off x="-2" y="2193830"/>
            <a:ext cx="9144001" cy="255914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1"/>
          <a:stretch/>
        </p:blipFill>
        <p:spPr>
          <a:xfrm>
            <a:off x="0" y="0"/>
            <a:ext cx="9140933" cy="47548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7807"/>
            <a:ext cx="9144000" cy="4589443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1" y="4667250"/>
            <a:ext cx="9143999" cy="219075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5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37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 baseline="0"/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baseline="0"/>
            </a:lvl2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5062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sz="2000" b="0" baseline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4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199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63563" y="1582486"/>
            <a:ext cx="8131175" cy="4652910"/>
          </a:xfrm>
          <a:prstGeom prst="roundRect">
            <a:avLst>
              <a:gd name="adj" fmla="val 1030"/>
            </a:avLst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 flipH="1">
            <a:off x="563563" y="6140146"/>
            <a:ext cx="8131175" cy="95250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312" y="1958964"/>
            <a:ext cx="9139687" cy="4908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" y="1759802"/>
            <a:ext cx="9144000" cy="199162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7809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2878" r="17123"/>
          <a:stretch/>
        </p:blipFill>
        <p:spPr>
          <a:xfrm>
            <a:off x="0" y="1744980"/>
            <a:ext cx="9144000" cy="512461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1517966"/>
            <a:ext cx="9144000" cy="5351626"/>
            <a:chOff x="0" y="1495783"/>
            <a:chExt cx="9144000" cy="5607840"/>
          </a:xfrm>
        </p:grpSpPr>
        <p:sp>
          <p:nvSpPr>
            <p:cNvPr id="20" name="Rectangle 19"/>
            <p:cNvSpPr/>
            <p:nvPr/>
          </p:nvSpPr>
          <p:spPr>
            <a:xfrm>
              <a:off x="0" y="1749196"/>
              <a:ext cx="9144000" cy="5354427"/>
            </a:xfrm>
            <a:prstGeom prst="rect">
              <a:avLst/>
            </a:prstGeom>
            <a:solidFill>
              <a:srgbClr val="3D4D7D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1495783"/>
              <a:ext cx="9144000" cy="236221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 userDrawn="1"/>
        </p:nvSpPr>
        <p:spPr>
          <a:xfrm>
            <a:off x="-7620" y="1758634"/>
            <a:ext cx="9144000" cy="20033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60961"/>
            <a:ext cx="9144000" cy="6798944"/>
            <a:chOff x="0" y="99061"/>
            <a:chExt cx="9144000" cy="67989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1" r="17742" b="-934"/>
            <a:stretch/>
          </p:blipFill>
          <p:spPr>
            <a:xfrm>
              <a:off x="0" y="99061"/>
              <a:ext cx="9144000" cy="679132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106681"/>
              <a:ext cx="9144000" cy="6791324"/>
              <a:chOff x="0" y="91441"/>
              <a:chExt cx="9144000" cy="67913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91441"/>
                <a:ext cx="9144000" cy="6791324"/>
              </a:xfrm>
              <a:prstGeom prst="rect">
                <a:avLst/>
              </a:prstGeom>
              <a:solidFill>
                <a:srgbClr val="3D4D7D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22"/>
              <p:cNvSpPr/>
              <p:nvPr/>
            </p:nvSpPr>
            <p:spPr>
              <a:xfrm>
                <a:off x="6461760" y="200760"/>
                <a:ext cx="2682240" cy="6682004"/>
              </a:xfrm>
              <a:custGeom>
                <a:avLst/>
                <a:gdLst>
                  <a:gd name="connsiteX0" fmla="*/ 0 w 2407920"/>
                  <a:gd name="connsiteY0" fmla="*/ 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  <a:gd name="connsiteX4" fmla="*/ 0 w 2407920"/>
                  <a:gd name="connsiteY4" fmla="*/ 0 h 6858000"/>
                  <a:gd name="connsiteX0" fmla="*/ 0 w 2407920"/>
                  <a:gd name="connsiteY0" fmla="*/ 685800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920" h="6858000">
                    <a:moveTo>
                      <a:pt x="0" y="6858000"/>
                    </a:moveTo>
                    <a:lnTo>
                      <a:pt x="2407920" y="0"/>
                    </a:lnTo>
                    <a:lnTo>
                      <a:pt x="240792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0" name="TextBox 19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3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9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519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-1" r="34932" b="-1"/>
          <a:stretch/>
        </p:blipFill>
        <p:spPr>
          <a:xfrm>
            <a:off x="3653574" y="0"/>
            <a:ext cx="5490426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653574" y="0"/>
            <a:ext cx="5490426" cy="6859904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51460" y="1447404"/>
            <a:ext cx="465582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8027"/>
          <a:stretch/>
        </p:blipFill>
        <p:spPr>
          <a:xfrm>
            <a:off x="1648168" y="0"/>
            <a:ext cx="749583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 userDrawn="1"/>
        </p:nvSpPr>
        <p:spPr>
          <a:xfrm>
            <a:off x="0" y="194147"/>
            <a:ext cx="9144000" cy="6665757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22"/>
          <p:cNvSpPr/>
          <p:nvPr userDrawn="1"/>
        </p:nvSpPr>
        <p:spPr>
          <a:xfrm>
            <a:off x="6461760" y="175996"/>
            <a:ext cx="2682240" cy="6682004"/>
          </a:xfrm>
          <a:custGeom>
            <a:avLst/>
            <a:gdLst>
              <a:gd name="connsiteX0" fmla="*/ 0 w 2407920"/>
              <a:gd name="connsiteY0" fmla="*/ 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  <a:gd name="connsiteX4" fmla="*/ 0 w 2407920"/>
              <a:gd name="connsiteY4" fmla="*/ 0 h 6858000"/>
              <a:gd name="connsiteX0" fmla="*/ 0 w 2407920"/>
              <a:gd name="connsiteY0" fmla="*/ 685800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0" h="6858000">
                <a:moveTo>
                  <a:pt x="0" y="6858000"/>
                </a:moveTo>
                <a:lnTo>
                  <a:pt x="2407920" y="0"/>
                </a:lnTo>
                <a:lnTo>
                  <a:pt x="2407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75996"/>
            <a:ext cx="4872088" cy="6682004"/>
            <a:chOff x="0" y="-15241"/>
            <a:chExt cx="4872088" cy="66820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-15241"/>
              <a:ext cx="2189848" cy="6682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22"/>
            <p:cNvSpPr/>
            <p:nvPr userDrawn="1"/>
          </p:nvSpPr>
          <p:spPr>
            <a:xfrm flipH="1" flipV="1">
              <a:off x="2189848" y="-15241"/>
              <a:ext cx="2682240" cy="6682004"/>
            </a:xfrm>
            <a:custGeom>
              <a:avLst/>
              <a:gdLst>
                <a:gd name="connsiteX0" fmla="*/ 0 w 2407920"/>
                <a:gd name="connsiteY0" fmla="*/ 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  <a:gd name="connsiteX4" fmla="*/ 0 w 2407920"/>
                <a:gd name="connsiteY4" fmla="*/ 0 h 6858000"/>
                <a:gd name="connsiteX0" fmla="*/ 0 w 2407920"/>
                <a:gd name="connsiteY0" fmla="*/ 685800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920" h="6858000">
                  <a:moveTo>
                    <a:pt x="0" y="6858000"/>
                  </a:moveTo>
                  <a:lnTo>
                    <a:pt x="2407920" y="0"/>
                  </a:lnTo>
                  <a:lnTo>
                    <a:pt x="240792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2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14346"/>
            <a:ext cx="9144000" cy="664365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345"/>
            <a:ext cx="9144000" cy="116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6845" y="6434984"/>
            <a:ext cx="1577546" cy="29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AU" sz="1050">
                <a:solidFill>
                  <a:srgbClr val="788184"/>
                </a:solidFill>
              </a:rPr>
              <a:t>Parliamentary Budget Office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72123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60000" marR="0" lvl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14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3" r:id="rId4"/>
    <p:sldLayoutId id="2147483652" r:id="rId5"/>
    <p:sldLayoutId id="2147483660" r:id="rId6"/>
    <p:sldLayoutId id="2147483658" r:id="rId7"/>
    <p:sldLayoutId id="2147483661" r:id="rId8"/>
    <p:sldLayoutId id="2147483659" r:id="rId9"/>
    <p:sldLayoutId id="2147483651" r:id="rId10"/>
    <p:sldLayoutId id="214748366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0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4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9038" y="3200733"/>
            <a:ext cx="7622278" cy="23201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00" cap="all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National fiscal outlook: As at 2022-23 Budgets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" y="5807983"/>
            <a:ext cx="431292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br>
              <a:rPr lang="en-AU" b="1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AU" b="1">
                <a:solidFill>
                  <a:schemeClr val="bg1">
                    <a:lumMod val="65000"/>
                  </a:schemeClr>
                </a:solidFill>
                <a:latin typeface="+mj-lt"/>
              </a:rPr>
              <a:t>October 2022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761757" y="4953875"/>
            <a:ext cx="2932981" cy="1500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3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1" i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Parliamentary Budget Office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www.pbo.gov.au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3563" y="5612013"/>
            <a:ext cx="4069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6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887" y="6228775"/>
            <a:ext cx="733305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2022-23 Budgets and PBO analysis.</a:t>
            </a:r>
            <a:endParaRPr lang="en-AU" sz="9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National net operating balance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55081B-AE93-40EA-AEE9-780C10149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301836"/>
              </p:ext>
            </p:extLst>
          </p:nvPr>
        </p:nvGraphicFramePr>
        <p:xfrm>
          <a:off x="594000" y="1677724"/>
          <a:ext cx="7956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1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606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2022-22 Budgets and PBO analysis.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 dirty="0"/>
              <a:t>National net debt (top) and public debt interest payments (bottom)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D44EAA-2EEB-9B9E-4715-32DE942F1F7A}"/>
              </a:ext>
            </a:extLst>
          </p:cNvPr>
          <p:cNvGrpSpPr/>
          <p:nvPr/>
        </p:nvGrpSpPr>
        <p:grpSpPr>
          <a:xfrm>
            <a:off x="587349" y="1651648"/>
            <a:ext cx="8041746" cy="4399086"/>
            <a:chOff x="7923523" y="3050875"/>
            <a:chExt cx="2882106" cy="2531319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B64F4B77-9565-4A26-F4BD-2993602F703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5385427"/>
                </p:ext>
              </p:extLst>
            </p:nvPr>
          </p:nvGraphicFramePr>
          <p:xfrm>
            <a:off x="7959626" y="4454264"/>
            <a:ext cx="2810989" cy="11279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F4F4C270-6E5C-B3FF-667B-D687C710EC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0127537"/>
                </p:ext>
              </p:extLst>
            </p:nvPr>
          </p:nvGraphicFramePr>
          <p:xfrm>
            <a:off x="7923523" y="3153996"/>
            <a:ext cx="2882106" cy="1267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9DDF628-1693-97A1-F9F9-8592EE21F8C0}"/>
                </a:ext>
              </a:extLst>
            </p:cNvPr>
            <p:cNvSpPr txBox="1"/>
            <p:nvPr/>
          </p:nvSpPr>
          <p:spPr>
            <a:xfrm>
              <a:off x="8037133" y="3050875"/>
              <a:ext cx="2654886" cy="140474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50" b="1" dirty="0">
                  <a:solidFill>
                    <a:schemeClr val="tx1"/>
                  </a:solidFill>
                </a:rPr>
                <a:t>  % of GDP                     </a:t>
              </a:r>
              <a:r>
                <a:rPr lang="en-AU" sz="1050" b="1" baseline="0" dirty="0">
                  <a:solidFill>
                    <a:schemeClr val="tx1"/>
                  </a:solidFill>
                </a:rPr>
                <a:t>                                                                                                                                                                                            </a:t>
              </a:r>
              <a:r>
                <a:rPr lang="en-AU" sz="1050" b="1" dirty="0">
                  <a:solidFill>
                    <a:schemeClr val="tx1"/>
                  </a:solidFill>
                </a:rPr>
                <a:t>% of GDP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81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887" y="6282928"/>
            <a:ext cx="673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Note: Forecasts for Australian Government businesses are not available beyond the current budget year.</a:t>
            </a:r>
          </a:p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2022-23 Budgets and PBO analysis.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National net capital investment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51FF06-4D6E-413F-9ACA-26E505CD1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41986"/>
              </p:ext>
            </p:extLst>
          </p:nvPr>
        </p:nvGraphicFramePr>
        <p:xfrm>
          <a:off x="596348" y="1590262"/>
          <a:ext cx="7956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35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/>
              <a:t>State revenue and expenses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FB98E-4152-4012-90A2-976B996714EE}"/>
              </a:ext>
            </a:extLst>
          </p:cNvPr>
          <p:cNvSpPr txBox="1"/>
          <p:nvPr/>
        </p:nvSpPr>
        <p:spPr>
          <a:xfrm>
            <a:off x="472920" y="6302683"/>
            <a:ext cx="7827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2022-23 Budgets and PBO analysis.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02F51D-0A03-496D-A85A-737E9C9C8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150659"/>
              </p:ext>
            </p:extLst>
          </p:nvPr>
        </p:nvGraphicFramePr>
        <p:xfrm>
          <a:off x="658924" y="1646831"/>
          <a:ext cx="7956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C6C06D2-2E6D-B830-2B56-B0382FBFDDDE}"/>
              </a:ext>
            </a:extLst>
          </p:cNvPr>
          <p:cNvGrpSpPr/>
          <p:nvPr/>
        </p:nvGrpSpPr>
        <p:grpSpPr>
          <a:xfrm>
            <a:off x="1222938" y="1985690"/>
            <a:ext cx="1569536" cy="600619"/>
            <a:chOff x="4962" y="67488"/>
            <a:chExt cx="979446" cy="299879"/>
          </a:xfrm>
        </p:grpSpPr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79B11ADA-D9DE-35BA-147D-D23BFFC657B1}"/>
                </a:ext>
              </a:extLst>
            </p:cNvPr>
            <p:cNvSpPr txBox="1"/>
            <p:nvPr/>
          </p:nvSpPr>
          <p:spPr>
            <a:xfrm>
              <a:off x="4962" y="67488"/>
              <a:ext cx="807020" cy="299879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2022-23 outlook</a:t>
              </a:r>
            </a:p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2021-22 outlook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B0C41-08FA-E63F-EBF6-DF57B09D0E09}"/>
                </a:ext>
              </a:extLst>
            </p:cNvPr>
            <p:cNvGrpSpPr/>
            <p:nvPr/>
          </p:nvGrpSpPr>
          <p:grpSpPr>
            <a:xfrm>
              <a:off x="685059" y="135688"/>
              <a:ext cx="299349" cy="90701"/>
              <a:chOff x="750839" y="135691"/>
              <a:chExt cx="328117" cy="9070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209E2C-6932-4279-6B06-170661CD082B}"/>
                  </a:ext>
                </a:extLst>
              </p:cNvPr>
              <p:cNvCxnSpPr/>
              <p:nvPr/>
            </p:nvCxnSpPr>
            <p:spPr>
              <a:xfrm>
                <a:off x="750839" y="135691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EE957E3-207E-2DC6-12F5-EF88585907E4}"/>
                  </a:ext>
                </a:extLst>
              </p:cNvPr>
              <p:cNvCxnSpPr/>
              <p:nvPr/>
            </p:nvCxnSpPr>
            <p:spPr>
              <a:xfrm>
                <a:off x="754933" y="226392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186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 dirty="0"/>
              <a:t>State net debt (top) and public debt interest payments (bottom)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2AE36-2AA7-4134-994B-EC07CA4A406E}"/>
              </a:ext>
            </a:extLst>
          </p:cNvPr>
          <p:cNvSpPr txBox="1"/>
          <p:nvPr/>
        </p:nvSpPr>
        <p:spPr>
          <a:xfrm>
            <a:off x="492469" y="6344134"/>
            <a:ext cx="606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2022-23 Budgets and PBO analysis.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B348A7-A612-4A10-B741-1A93A4E451D4}"/>
              </a:ext>
            </a:extLst>
          </p:cNvPr>
          <p:cNvGrpSpPr/>
          <p:nvPr/>
        </p:nvGrpSpPr>
        <p:grpSpPr>
          <a:xfrm>
            <a:off x="594000" y="1629677"/>
            <a:ext cx="7956000" cy="4464000"/>
            <a:chOff x="0" y="0"/>
            <a:chExt cx="2626887" cy="2641703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4642B7F-AB63-4AC1-8A41-FD22A7C765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2043366"/>
                </p:ext>
              </p:extLst>
            </p:nvPr>
          </p:nvGraphicFramePr>
          <p:xfrm>
            <a:off x="10057" y="1489703"/>
            <a:ext cx="2608887" cy="11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376EFCE6-1CD6-4326-97AC-16D6EC92F02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71922670"/>
                </p:ext>
              </p:extLst>
            </p:nvPr>
          </p:nvGraphicFramePr>
          <p:xfrm>
            <a:off x="0" y="0"/>
            <a:ext cx="2626887" cy="16348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A9689-822E-807A-9C21-B98D48C30B8A}"/>
              </a:ext>
            </a:extLst>
          </p:cNvPr>
          <p:cNvGrpSpPr/>
          <p:nvPr/>
        </p:nvGrpSpPr>
        <p:grpSpPr>
          <a:xfrm>
            <a:off x="1222938" y="1985690"/>
            <a:ext cx="1569536" cy="600619"/>
            <a:chOff x="4962" y="67488"/>
            <a:chExt cx="979446" cy="299879"/>
          </a:xfrm>
        </p:grpSpPr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A1F5BF0A-C2A7-85E5-688C-44B4A9DD9493}"/>
                </a:ext>
              </a:extLst>
            </p:cNvPr>
            <p:cNvSpPr txBox="1"/>
            <p:nvPr/>
          </p:nvSpPr>
          <p:spPr>
            <a:xfrm>
              <a:off x="4962" y="67488"/>
              <a:ext cx="807020" cy="299879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2022-23 outlook</a:t>
              </a:r>
            </a:p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2021-22 outlook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8D529F-F591-FAD7-F681-0449AEE1ED60}"/>
                </a:ext>
              </a:extLst>
            </p:cNvPr>
            <p:cNvGrpSpPr/>
            <p:nvPr/>
          </p:nvGrpSpPr>
          <p:grpSpPr>
            <a:xfrm>
              <a:off x="685059" y="135688"/>
              <a:ext cx="299349" cy="90701"/>
              <a:chOff x="750839" y="135691"/>
              <a:chExt cx="328117" cy="9070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188419-BA3C-2244-5DF2-2C9114787C8F}"/>
                  </a:ext>
                </a:extLst>
              </p:cNvPr>
              <p:cNvCxnSpPr/>
              <p:nvPr/>
            </p:nvCxnSpPr>
            <p:spPr>
              <a:xfrm>
                <a:off x="750839" y="135691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BB8B9D5-4861-F917-43A5-E51A04CDFF81}"/>
                  </a:ext>
                </a:extLst>
              </p:cNvPr>
              <p:cNvCxnSpPr/>
              <p:nvPr/>
            </p:nvCxnSpPr>
            <p:spPr>
              <a:xfrm>
                <a:off x="754933" y="226392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871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F749-0C17-49DD-971F-26C86BFB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State net capital investment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11283-1B77-486C-BD31-AF966DAE976F}"/>
              </a:ext>
            </a:extLst>
          </p:cNvPr>
          <p:cNvSpPr txBox="1"/>
          <p:nvPr/>
        </p:nvSpPr>
        <p:spPr>
          <a:xfrm>
            <a:off x="503338" y="6344134"/>
            <a:ext cx="673475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900" b="1" dirty="0">
                <a:solidFill>
                  <a:schemeClr val="bg1">
                    <a:lumMod val="50000"/>
                  </a:schemeClr>
                </a:solidFill>
              </a:rPr>
              <a:t>Source: Australian Bureau of Statistics, 2022-23 Budgets and PBO analysis.</a:t>
            </a:r>
            <a:endParaRPr lang="en-AU" sz="9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70D7B7-98F7-4D42-960F-F9E6968FA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44176"/>
              </p:ext>
            </p:extLst>
          </p:nvPr>
        </p:nvGraphicFramePr>
        <p:xfrm>
          <a:off x="726667" y="1629677"/>
          <a:ext cx="7956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3F1F26AD-FF8B-8C75-0B47-CA564964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2" y="1683637"/>
            <a:ext cx="7486537" cy="2804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3DD481-9B3D-CB4D-7E94-28B06D51338B}"/>
              </a:ext>
            </a:extLst>
          </p:cNvPr>
          <p:cNvGrpSpPr/>
          <p:nvPr/>
        </p:nvGrpSpPr>
        <p:grpSpPr>
          <a:xfrm>
            <a:off x="1222938" y="1985690"/>
            <a:ext cx="1569536" cy="600619"/>
            <a:chOff x="4962" y="67488"/>
            <a:chExt cx="979446" cy="299879"/>
          </a:xfrm>
        </p:grpSpPr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7CCAFAC2-17DC-EDBF-252A-3BDFA9AC0C84}"/>
                </a:ext>
              </a:extLst>
            </p:cNvPr>
            <p:cNvSpPr txBox="1"/>
            <p:nvPr/>
          </p:nvSpPr>
          <p:spPr>
            <a:xfrm>
              <a:off x="4962" y="67488"/>
              <a:ext cx="807020" cy="299879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2022-23 outlook</a:t>
              </a:r>
            </a:p>
            <a:p>
              <a:pPr algn="l"/>
              <a:r>
                <a:rPr lang="en-AU" sz="1050" b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2021-22 outlook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464DD1-A5F4-BE4E-AB0C-F8D3AAFB4A82}"/>
                </a:ext>
              </a:extLst>
            </p:cNvPr>
            <p:cNvGrpSpPr/>
            <p:nvPr/>
          </p:nvGrpSpPr>
          <p:grpSpPr>
            <a:xfrm>
              <a:off x="685059" y="135688"/>
              <a:ext cx="299349" cy="90701"/>
              <a:chOff x="750839" y="135691"/>
              <a:chExt cx="328117" cy="9070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550E108-B746-B9AD-AD21-F8F6F92A0788}"/>
                  </a:ext>
                </a:extLst>
              </p:cNvPr>
              <p:cNvCxnSpPr/>
              <p:nvPr/>
            </p:nvCxnSpPr>
            <p:spPr>
              <a:xfrm>
                <a:off x="750839" y="135691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F3713A7-119E-693A-93AA-9942CFD8D0E1}"/>
                  </a:ext>
                </a:extLst>
              </p:cNvPr>
              <p:cNvCxnSpPr/>
              <p:nvPr/>
            </p:nvCxnSpPr>
            <p:spPr>
              <a:xfrm>
                <a:off x="754933" y="226392"/>
                <a:ext cx="3240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0421888"/>
      </p:ext>
    </p:extLst>
  </p:cSld>
  <p:clrMapOvr>
    <a:masterClrMapping/>
  </p:clrMapOvr>
</p:sld>
</file>

<file path=ppt/theme/theme1.xml><?xml version="1.0" encoding="utf-8"?>
<a:theme xmlns:a="http://schemas.openxmlformats.org/drawingml/2006/main" name="PBO Powerpoint presentation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e907a-e1a6-4b76-8caa-2c3a6e0bcaac">SRR-1331152507-742</_dlc_DocId>
    <_dlc_DocIdUrl xmlns="ad8e907a-e1a6-4b76-8caa-2c3a6e0bcaac">
      <Url>https://pboprotected.sharepoint.com/sites/SRRHub/_layouts/15/DocIdRedir.aspx?ID=SRR-1331152507-742</Url>
      <Description>SRR-1331152507-742</Description>
    </_dlc_DocIdUrl>
    <SRR_x0020_ID xmlns="ad8e907a-e1a6-4b76-8caa-2c3a6e0bcaac">SRR-2022-110</SRR_x0020_ID>
    <DocumentSetDescription xmlns="http://schemas.microsoft.com/sharepoint/v3" xsi:nil="true"/>
    <Project_x0020_type xmlns="ad8e907a-e1a6-4b76-8caa-2c3a6e0bcaac">Regular publication</Project_x0020_type>
    <f81702133f5c4bc9b6bd0f4833f72334 xmlns="ad8e907a-e1a6-4b76-8caa-2c3a6e0bca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</TermName>
          <TermId xmlns="http://schemas.microsoft.com/office/infopath/2007/PartnerControls">9575701a-97dc-4af7-849c-f49d6694138b</TermId>
        </TermInfo>
      </Terms>
    </f81702133f5c4bc9b6bd0f4833f72334>
    <TaxCatchAll xmlns="ad8e907a-e1a6-4b76-8caa-2c3a6e0bcaac">
      <Value>9</Value>
    </TaxCatchAll>
    <Link_x0020_to_x0020_approved_x0020_project_x0020_plan xmlns="ad8e907a-e1a6-4b76-8caa-2c3a6e0bcaac">
      <Url xsi:nil="true"/>
      <Description xsi:nil="true"/>
    </Link_x0020_to_x0020_approved_x0020_project_x0020_plan>
    <lcf76f155ced4ddcb4097134ff3c332f xmlns="721601ae-2bde-4ea3-9ce6-a9736c892d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A200844015D4C90680374BFB3002C" ma:contentTypeVersion="20" ma:contentTypeDescription="Create a new document." ma:contentTypeScope="" ma:versionID="4a49cc9240a8683a117e72787b121840">
  <xsd:schema xmlns:xsd="http://www.w3.org/2001/XMLSchema" xmlns:xs="http://www.w3.org/2001/XMLSchema" xmlns:p="http://schemas.microsoft.com/office/2006/metadata/properties" xmlns:ns1="http://schemas.microsoft.com/sharepoint/v3" xmlns:ns2="ad8e907a-e1a6-4b76-8caa-2c3a6e0bcaac" xmlns:ns3="721601ae-2bde-4ea3-9ce6-a9736c892d1a" targetNamespace="http://schemas.microsoft.com/office/2006/metadata/properties" ma:root="true" ma:fieldsID="582134ad07c587ee271d028022ab83c9" ns1:_="" ns2:_="" ns3:_="">
    <xsd:import namespace="http://schemas.microsoft.com/sharepoint/v3"/>
    <xsd:import namespace="ad8e907a-e1a6-4b76-8caa-2c3a6e0bcaac"/>
    <xsd:import namespace="721601ae-2bde-4ea3-9ce6-a9736c892d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DocumentSetDescription" minOccurs="0"/>
                <xsd:element ref="ns2:SRR_x0020_ID" minOccurs="0"/>
                <xsd:element ref="ns2:Project_x0020_type" minOccurs="0"/>
                <xsd:element ref="ns2:Link_x0020_to_x0020_approved_x0020_project_x0020_plan" minOccurs="0"/>
                <xsd:element ref="ns2:f81702133f5c4bc9b6bd0f4833f72334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1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e907a-e1a6-4b76-8caa-2c3a6e0bca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RR_x0020_ID" ma:index="12" nillable="true" ma:displayName="SRR ID" ma:internalName="SRR_x0020_ID">
      <xsd:simpleType>
        <xsd:restriction base="dms:Text">
          <xsd:maxLength value="255"/>
        </xsd:restriction>
      </xsd:simpleType>
    </xsd:element>
    <xsd:element name="Project_x0020_type" ma:index="13" nillable="true" ma:displayName="Project type" ma:default="Regular publication" ma:format="Dropdown" ma:internalName="Project_x0020_type">
      <xsd:simpleType>
        <xsd:restriction base="dms:Choice">
          <xsd:enumeration value="Regular publication"/>
          <xsd:enumeration value="Occasional publication"/>
          <xsd:enumeration value="Other project"/>
        </xsd:restriction>
      </xsd:simpleType>
    </xsd:element>
    <xsd:element name="Link_x0020_to_x0020_approved_x0020_project_x0020_plan" ma:index="14" nillable="true" ma:displayName="Link to approved project plan" ma:format="Hyperlink" ma:internalName="Link_x0020_to_x0020_approved_x0020_project_x0020_pl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81702133f5c4bc9b6bd0f4833f72334" ma:index="16" ma:taxonomy="true" ma:internalName="f81702133f5c4bc9b6bd0f4833f72334" ma:taxonomyFieldName="Doc_Type_SRR" ma:displayName="DocType" ma:default="1;#Other|9fd5f203-0a5c-4134-9c85-3b40d1bdfc4e" ma:fieldId="{f8170213-3f5c-4bc9-b6bd-0f4833f72334}" ma:sspId="8511bdff-a9c3-4342-ad56-d9f2319b2060" ma:termSetId="428a2787-7f6a-48bb-b75d-24a40d6aea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0d7eaab-e7dc-4d71-9ed3-913f10dce0f2}" ma:internalName="TaxCatchAll" ma:showField="CatchAllData" ma:web="ad8e907a-e1a6-4b76-8caa-2c3a6e0bc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601ae-2bde-4ea3-9ce6-a9736c892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8511bdff-a9c3-4342-ad56-d9f2319b2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654D8A-BBA3-4472-9EC5-620E8746C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48AA8-B397-4502-82FE-2B7776397B68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21601ae-2bde-4ea3-9ce6-a9736c892d1a"/>
    <ds:schemaRef ds:uri="ad8e907a-e1a6-4b76-8caa-2c3a6e0bcaa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6CE6EA-35A9-49B2-B1CD-AD88F57697AC}">
  <ds:schemaRefs>
    <ds:schemaRef ds:uri="721601ae-2bde-4ea3-9ce6-a9736c892d1a"/>
    <ds:schemaRef ds:uri="ad8e907a-e1a6-4b76-8caa-2c3a6e0bc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A1639CE-ECEB-48C2-817D-8C66FE392A6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PBO Powerpoint presentation</Template>
  <TotalTime>125</TotalTime>
  <Words>236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PBO Powerpoint presentation</vt:lpstr>
      <vt:lpstr>Blank</vt:lpstr>
      <vt:lpstr>PowerPoint Presentation</vt:lpstr>
      <vt:lpstr>National net operating balance</vt:lpstr>
      <vt:lpstr>National net debt (top) and public debt interest payments (bottom)</vt:lpstr>
      <vt:lpstr>National net capital investment</vt:lpstr>
      <vt:lpstr>State revenue and expenses</vt:lpstr>
      <vt:lpstr>State net debt (top) and public debt interest payments (bottom)</vt:lpstr>
      <vt:lpstr>State net capital investment</vt:lpstr>
    </vt:vector>
  </TitlesOfParts>
  <Company>Parliament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2022-23 National fiscal outlook chart pack</dc:title>
  <dc:creator>Parliamentary Budget Office (PBO)</dc:creator>
  <dcterms:created xsi:type="dcterms:W3CDTF">2021-09-10T01:24:23Z</dcterms:created>
  <dcterms:modified xsi:type="dcterms:W3CDTF">2022-10-04T20:28:30Z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0x0101001B7A200844015D4C90680374BFB3002C</vt:lpwstr>
  </property>
  <property fmtid="{D5CDD505-2E9C-101B-9397-08002B2CF9AE}" pid="3" name="_dlc_DocIdItemGuid">
    <vt:lpwstr>065b5233-ae1a-40df-98f0-3ade2b0ea090</vt:lpwstr>
  </property>
  <property fmtid="{D5CDD505-2E9C-101B-9397-08002B2CF9AE}" pid="4" name="Doc_Type_SRR">
    <vt:lpwstr>9;#Publication|9575701a-97dc-4af7-849c-f49d6694138b</vt:lpwstr>
  </property>
  <property fmtid="{D5CDD505-2E9C-101B-9397-08002B2CF9AE}" pid="5" name="MediaServiceImageTags">
    <vt:lpwstr/>
  </property>
  <property fmtid="{D5CDD505-2E9C-101B-9397-08002B2CF9AE}" pid="6" name="MSIP_Label_ffb634e3-1037-4cdd-a8be-eaa9d6fbd503_Enabled">
    <vt:lpwstr>true</vt:lpwstr>
  </property>
  <property fmtid="{D5CDD505-2E9C-101B-9397-08002B2CF9AE}" pid="7" name="MSIP_Label_ffb634e3-1037-4cdd-a8be-eaa9d6fbd503_SetDate">
    <vt:lpwstr>2022-09-30T04:56:36Z</vt:lpwstr>
  </property>
  <property fmtid="{D5CDD505-2E9C-101B-9397-08002B2CF9AE}" pid="8" name="MSIP_Label_ffb634e3-1037-4cdd-a8be-eaa9d6fbd503_Method">
    <vt:lpwstr>Privileged</vt:lpwstr>
  </property>
  <property fmtid="{D5CDD505-2E9C-101B-9397-08002B2CF9AE}" pid="9" name="MSIP_Label_ffb634e3-1037-4cdd-a8be-eaa9d6fbd503_Name">
    <vt:lpwstr>OFFICIAL (PBO for publication)</vt:lpwstr>
  </property>
  <property fmtid="{D5CDD505-2E9C-101B-9397-08002B2CF9AE}" pid="10" name="MSIP_Label_ffb634e3-1037-4cdd-a8be-eaa9d6fbd503_SiteId">
    <vt:lpwstr>dc2a6fc4-3a5c-4009-8148-25a15ab44bf4</vt:lpwstr>
  </property>
  <property fmtid="{D5CDD505-2E9C-101B-9397-08002B2CF9AE}" pid="11" name="MSIP_Label_ffb634e3-1037-4cdd-a8be-eaa9d6fbd503_ActionId">
    <vt:lpwstr>7e2954f7-4d5d-4bd9-a146-78d0a47fb1c4</vt:lpwstr>
  </property>
  <property fmtid="{D5CDD505-2E9C-101B-9397-08002B2CF9AE}" pid="12" name="MSIP_Label_ffb634e3-1037-4cdd-a8be-eaa9d6fbd503_ContentBits">
    <vt:lpwstr>0</vt:lpwstr>
  </property>
  <property fmtid="{D5CDD505-2E9C-101B-9397-08002B2CF9AE}" pid="13" name="_MarkAsFinal">
    <vt:bool>true</vt:bool>
  </property>
</Properties>
</file>