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4" r:id="rId6"/>
  </p:sldMasterIdLst>
  <p:notesMasterIdLst>
    <p:notesMasterId r:id="rId31"/>
  </p:notesMasterIdLst>
  <p:handoutMasterIdLst>
    <p:handoutMasterId r:id="rId32"/>
  </p:handoutMasterIdLst>
  <p:sldIdLst>
    <p:sldId id="256" r:id="rId7"/>
    <p:sldId id="314" r:id="rId8"/>
    <p:sldId id="376" r:id="rId9"/>
    <p:sldId id="378" r:id="rId10"/>
    <p:sldId id="373" r:id="rId11"/>
    <p:sldId id="317" r:id="rId12"/>
    <p:sldId id="318" r:id="rId13"/>
    <p:sldId id="319" r:id="rId14"/>
    <p:sldId id="347" r:id="rId15"/>
    <p:sldId id="359" r:id="rId16"/>
    <p:sldId id="322" r:id="rId17"/>
    <p:sldId id="374" r:id="rId18"/>
    <p:sldId id="361" r:id="rId19"/>
    <p:sldId id="362" r:id="rId20"/>
    <p:sldId id="381" r:id="rId21"/>
    <p:sldId id="363" r:id="rId22"/>
    <p:sldId id="364" r:id="rId23"/>
    <p:sldId id="357" r:id="rId24"/>
    <p:sldId id="358" r:id="rId25"/>
    <p:sldId id="380" r:id="rId26"/>
    <p:sldId id="336" r:id="rId27"/>
    <p:sldId id="375" r:id="rId28"/>
    <p:sldId id="377" r:id="rId29"/>
    <p:sldId id="278"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0">
          <p15:clr>
            <a:srgbClr val="A4A3A4"/>
          </p15:clr>
        </p15:guide>
        <p15:guide id="2" orient="horz" pos="1091">
          <p15:clr>
            <a:srgbClr val="A4A3A4"/>
          </p15:clr>
        </p15:guide>
        <p15:guide id="3" pos="355">
          <p15:clr>
            <a:srgbClr val="A4A3A4"/>
          </p15:clr>
        </p15:guide>
        <p15:guide id="4">
          <p15:clr>
            <a:srgbClr val="A4A3A4"/>
          </p15:clr>
        </p15:guide>
        <p15:guide id="5" pos="2919">
          <p15:clr>
            <a:srgbClr val="A4A3A4"/>
          </p15:clr>
        </p15:guide>
        <p15:guide id="6" pos="54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tley, Lauren (PBO)" initials="PL(" lastIdx="0" clrIdx="0"/>
  <p:cmAuthor id="1" name="Smith, Kathryn (PBO)" initials="K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D7D"/>
    <a:srgbClr val="ECECEC"/>
    <a:srgbClr val="657FB9"/>
    <a:srgbClr val="2E3A5E"/>
    <a:srgbClr val="FFFFFF"/>
    <a:srgbClr val="7C8DBF"/>
    <a:srgbClr val="92A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0" autoAdjust="0"/>
    <p:restoredTop sz="40304" autoAdjust="0"/>
  </p:normalViewPr>
  <p:slideViewPr>
    <p:cSldViewPr snapToGrid="0">
      <p:cViewPr varScale="1">
        <p:scale>
          <a:sx n="126" d="100"/>
          <a:sy n="126" d="100"/>
        </p:scale>
        <p:origin x="792" y="126"/>
      </p:cViewPr>
      <p:guideLst>
        <p:guide orient="horz" pos="4290"/>
        <p:guide orient="horz" pos="1091"/>
        <p:guide pos="355"/>
        <p:guide/>
        <p:guide pos="2919"/>
        <p:guide pos="54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4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y Kuo (PBO)" userId="0a055758-ae75-4ce3-b9d3-246f592f75f6" providerId="ADAL" clId="{15335E46-84F6-4EA8-A68B-29C42C629B11}"/>
    <pc:docChg chg="custSel modMainMaster">
      <pc:chgData name="Suzy Kuo (PBO)" userId="0a055758-ae75-4ce3-b9d3-246f592f75f6" providerId="ADAL" clId="{15335E46-84F6-4EA8-A68B-29C42C629B11}" dt="2021-07-28T05:56:05.869" v="2" actId="478"/>
      <pc:docMkLst>
        <pc:docMk/>
      </pc:docMkLst>
      <pc:sldMasterChg chg="delSp modSp mod">
        <pc:chgData name="Suzy Kuo (PBO)" userId="0a055758-ae75-4ce3-b9d3-246f592f75f6" providerId="ADAL" clId="{15335E46-84F6-4EA8-A68B-29C42C629B11}" dt="2021-07-28T05:56:05.869" v="2" actId="478"/>
        <pc:sldMasterMkLst>
          <pc:docMk/>
          <pc:sldMasterMk cId="2861437620" sldId="2147483648"/>
        </pc:sldMasterMkLst>
        <pc:spChg chg="del mod">
          <ac:chgData name="Suzy Kuo (PBO)" userId="0a055758-ae75-4ce3-b9d3-246f592f75f6" providerId="ADAL" clId="{15335E46-84F6-4EA8-A68B-29C42C629B11}" dt="2021-07-28T05:56:03.660" v="1" actId="478"/>
          <ac:spMkLst>
            <pc:docMk/>
            <pc:sldMasterMk cId="2861437620" sldId="2147483648"/>
            <ac:spMk id="5" creationId="{8CCA3D5D-5678-4EBA-9976-EAEF68573A00}"/>
          </ac:spMkLst>
        </pc:spChg>
        <pc:spChg chg="del">
          <ac:chgData name="Suzy Kuo (PBO)" userId="0a055758-ae75-4ce3-b9d3-246f592f75f6" providerId="ADAL" clId="{15335E46-84F6-4EA8-A68B-29C42C629B11}" dt="2021-07-28T05:56:05.869" v="2" actId="478"/>
          <ac:spMkLst>
            <pc:docMk/>
            <pc:sldMasterMk cId="2861437620" sldId="2147483648"/>
            <ac:spMk id="9" creationId="{BAF7372E-0E59-4012-AF7B-6892D3246042}"/>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6D9A572-096D-4684-B16E-CDCD2E1FD39D}" type="datetimeFigureOut">
              <a:rPr lang="en-AU" smtClean="0"/>
              <a:t>28/07/2021</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F1640E8-5F2A-446D-AB7C-1C85AE788A2D}" type="slidenum">
              <a:rPr lang="en-AU" smtClean="0"/>
              <a:t>‹#›</a:t>
            </a:fld>
            <a:endParaRPr lang="en-AU"/>
          </a:p>
        </p:txBody>
      </p:sp>
    </p:spTree>
    <p:extLst>
      <p:ext uri="{BB962C8B-B14F-4D97-AF65-F5344CB8AC3E}">
        <p14:creationId xmlns:p14="http://schemas.microsoft.com/office/powerpoint/2010/main" val="1725804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227BF2-3AD3-484C-AF0B-B437DE100252}" type="datetimeFigureOut">
              <a:rPr lang="en-AU" smtClean="0"/>
              <a:t>28/07/2021</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596525-2DFC-45FE-A666-648FA7FF4DC0}" type="slidenum">
              <a:rPr lang="en-AU" smtClean="0"/>
              <a:t>‹#›</a:t>
            </a:fld>
            <a:endParaRPr lang="en-AU"/>
          </a:p>
        </p:txBody>
      </p:sp>
    </p:spTree>
    <p:extLst>
      <p:ext uri="{BB962C8B-B14F-4D97-AF65-F5344CB8AC3E}">
        <p14:creationId xmlns:p14="http://schemas.microsoft.com/office/powerpoint/2010/main" val="376233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596525-2DFC-45FE-A666-648FA7FF4DC0}" type="slidenum">
              <a:rPr lang="en-AU" smtClean="0"/>
              <a:t>1</a:t>
            </a:fld>
            <a:endParaRPr lang="en-AU"/>
          </a:p>
        </p:txBody>
      </p:sp>
    </p:spTree>
    <p:extLst>
      <p:ext uri="{BB962C8B-B14F-4D97-AF65-F5344CB8AC3E}">
        <p14:creationId xmlns:p14="http://schemas.microsoft.com/office/powerpoint/2010/main" val="295763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10</a:t>
            </a:fld>
            <a:endParaRPr lang="en-AU"/>
          </a:p>
        </p:txBody>
      </p:sp>
    </p:spTree>
    <p:extLst>
      <p:ext uri="{BB962C8B-B14F-4D97-AF65-F5344CB8AC3E}">
        <p14:creationId xmlns:p14="http://schemas.microsoft.com/office/powerpoint/2010/main" val="408512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11</a:t>
            </a:fld>
            <a:endParaRPr lang="en-AU"/>
          </a:p>
        </p:txBody>
      </p:sp>
    </p:spTree>
    <p:extLst>
      <p:ext uri="{BB962C8B-B14F-4D97-AF65-F5344CB8AC3E}">
        <p14:creationId xmlns:p14="http://schemas.microsoft.com/office/powerpoint/2010/main" val="129276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12</a:t>
            </a:fld>
            <a:endParaRPr lang="en-AU"/>
          </a:p>
        </p:txBody>
      </p:sp>
    </p:spTree>
    <p:extLst>
      <p:ext uri="{BB962C8B-B14F-4D97-AF65-F5344CB8AC3E}">
        <p14:creationId xmlns:p14="http://schemas.microsoft.com/office/powerpoint/2010/main" val="10764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13</a:t>
            </a:fld>
            <a:endParaRPr lang="en-AU"/>
          </a:p>
        </p:txBody>
      </p:sp>
    </p:spTree>
    <p:extLst>
      <p:ext uri="{BB962C8B-B14F-4D97-AF65-F5344CB8AC3E}">
        <p14:creationId xmlns:p14="http://schemas.microsoft.com/office/powerpoint/2010/main" val="18551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14</a:t>
            </a:fld>
            <a:endParaRPr lang="en-AU"/>
          </a:p>
        </p:txBody>
      </p:sp>
    </p:spTree>
    <p:extLst>
      <p:ext uri="{BB962C8B-B14F-4D97-AF65-F5344CB8AC3E}">
        <p14:creationId xmlns:p14="http://schemas.microsoft.com/office/powerpoint/2010/main" val="393190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15</a:t>
            </a:fld>
            <a:endParaRPr lang="en-AU"/>
          </a:p>
        </p:txBody>
      </p:sp>
    </p:spTree>
    <p:extLst>
      <p:ext uri="{BB962C8B-B14F-4D97-AF65-F5344CB8AC3E}">
        <p14:creationId xmlns:p14="http://schemas.microsoft.com/office/powerpoint/2010/main" val="120372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228600" indent="-228600">
              <a:buAutoNum type="arabicPeriod"/>
            </a:pPr>
            <a:endParaRPr lang="en-AU" dirty="0"/>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16</a:t>
            </a:fld>
            <a:endParaRPr lang="en-AU"/>
          </a:p>
        </p:txBody>
      </p:sp>
    </p:spTree>
    <p:extLst>
      <p:ext uri="{BB962C8B-B14F-4D97-AF65-F5344CB8AC3E}">
        <p14:creationId xmlns:p14="http://schemas.microsoft.com/office/powerpoint/2010/main" val="349379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17</a:t>
            </a:fld>
            <a:endParaRPr lang="en-AU"/>
          </a:p>
        </p:txBody>
      </p:sp>
    </p:spTree>
    <p:extLst>
      <p:ext uri="{BB962C8B-B14F-4D97-AF65-F5344CB8AC3E}">
        <p14:creationId xmlns:p14="http://schemas.microsoft.com/office/powerpoint/2010/main" val="149105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18</a:t>
            </a:fld>
            <a:endParaRPr lang="en-AU"/>
          </a:p>
        </p:txBody>
      </p:sp>
    </p:spTree>
    <p:extLst>
      <p:ext uri="{BB962C8B-B14F-4D97-AF65-F5344CB8AC3E}">
        <p14:creationId xmlns:p14="http://schemas.microsoft.com/office/powerpoint/2010/main" val="2609516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19</a:t>
            </a:fld>
            <a:endParaRPr lang="en-AU"/>
          </a:p>
        </p:txBody>
      </p:sp>
    </p:spTree>
    <p:extLst>
      <p:ext uri="{BB962C8B-B14F-4D97-AF65-F5344CB8AC3E}">
        <p14:creationId xmlns:p14="http://schemas.microsoft.com/office/powerpoint/2010/main" val="5317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2</a:t>
            </a:fld>
            <a:endParaRPr lang="en-AU"/>
          </a:p>
        </p:txBody>
      </p:sp>
    </p:spTree>
    <p:extLst>
      <p:ext uri="{BB962C8B-B14F-4D97-AF65-F5344CB8AC3E}">
        <p14:creationId xmlns:p14="http://schemas.microsoft.com/office/powerpoint/2010/main" val="2133492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20</a:t>
            </a:fld>
            <a:endParaRPr lang="en-AU"/>
          </a:p>
        </p:txBody>
      </p:sp>
    </p:spTree>
    <p:extLst>
      <p:ext uri="{BB962C8B-B14F-4D97-AF65-F5344CB8AC3E}">
        <p14:creationId xmlns:p14="http://schemas.microsoft.com/office/powerpoint/2010/main" val="289029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21</a:t>
            </a:fld>
            <a:endParaRPr lang="en-AU"/>
          </a:p>
        </p:txBody>
      </p:sp>
    </p:spTree>
    <p:extLst>
      <p:ext uri="{BB962C8B-B14F-4D97-AF65-F5344CB8AC3E}">
        <p14:creationId xmlns:p14="http://schemas.microsoft.com/office/powerpoint/2010/main" val="530533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22</a:t>
            </a:fld>
            <a:endParaRPr lang="en-AU"/>
          </a:p>
        </p:txBody>
      </p:sp>
    </p:spTree>
    <p:extLst>
      <p:ext uri="{BB962C8B-B14F-4D97-AF65-F5344CB8AC3E}">
        <p14:creationId xmlns:p14="http://schemas.microsoft.com/office/powerpoint/2010/main" val="2973245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23</a:t>
            </a:fld>
            <a:endParaRPr lang="en-AU"/>
          </a:p>
        </p:txBody>
      </p:sp>
    </p:spTree>
    <p:extLst>
      <p:ext uri="{BB962C8B-B14F-4D97-AF65-F5344CB8AC3E}">
        <p14:creationId xmlns:p14="http://schemas.microsoft.com/office/powerpoint/2010/main" val="1775896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24</a:t>
            </a:fld>
            <a:endParaRPr lang="en-AU"/>
          </a:p>
        </p:txBody>
      </p:sp>
    </p:spTree>
    <p:extLst>
      <p:ext uri="{BB962C8B-B14F-4D97-AF65-F5344CB8AC3E}">
        <p14:creationId xmlns:p14="http://schemas.microsoft.com/office/powerpoint/2010/main" val="91475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B7ABB1F-D802-4FD3-98A7-593CBDF8ADCA}" type="slidenum">
              <a:rPr lang="en-AU" smtClean="0"/>
              <a:t>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143817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4</a:t>
            </a:fld>
            <a:endParaRPr lang="en-AU"/>
          </a:p>
        </p:txBody>
      </p:sp>
    </p:spTree>
    <p:extLst>
      <p:ext uri="{BB962C8B-B14F-4D97-AF65-F5344CB8AC3E}">
        <p14:creationId xmlns:p14="http://schemas.microsoft.com/office/powerpoint/2010/main" val="241136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5</a:t>
            </a:fld>
            <a:endParaRPr lang="en-AU"/>
          </a:p>
        </p:txBody>
      </p:sp>
    </p:spTree>
    <p:extLst>
      <p:ext uri="{BB962C8B-B14F-4D97-AF65-F5344CB8AC3E}">
        <p14:creationId xmlns:p14="http://schemas.microsoft.com/office/powerpoint/2010/main" val="274667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6</a:t>
            </a:fld>
            <a:endParaRPr lang="en-AU"/>
          </a:p>
        </p:txBody>
      </p:sp>
    </p:spTree>
    <p:extLst>
      <p:ext uri="{BB962C8B-B14F-4D97-AF65-F5344CB8AC3E}">
        <p14:creationId xmlns:p14="http://schemas.microsoft.com/office/powerpoint/2010/main" val="388961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D596525-2DFC-45FE-A666-648FA7FF4DC0}" type="slidenum">
              <a:rPr lang="en-AU" smtClean="0"/>
              <a:t>7</a:t>
            </a:fld>
            <a:endParaRPr lang="en-AU"/>
          </a:p>
        </p:txBody>
      </p:sp>
    </p:spTree>
    <p:extLst>
      <p:ext uri="{BB962C8B-B14F-4D97-AF65-F5344CB8AC3E}">
        <p14:creationId xmlns:p14="http://schemas.microsoft.com/office/powerpoint/2010/main" val="333855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8</a:t>
            </a:fld>
            <a:endParaRPr lang="en-AU"/>
          </a:p>
        </p:txBody>
      </p:sp>
    </p:spTree>
    <p:extLst>
      <p:ext uri="{BB962C8B-B14F-4D97-AF65-F5344CB8AC3E}">
        <p14:creationId xmlns:p14="http://schemas.microsoft.com/office/powerpoint/2010/main" val="184824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715153"/>
            <a:ext cx="5624447" cy="4466987"/>
          </a:xfrm>
        </p:spPr>
        <p:txBody>
          <a:bodyPr/>
          <a:lstStyle/>
          <a:p>
            <a:endParaRPr lang="en-AU" dirty="0"/>
          </a:p>
        </p:txBody>
      </p:sp>
      <p:sp>
        <p:nvSpPr>
          <p:cNvPr id="4" name="Slide Number Placeholder 3"/>
          <p:cNvSpPr>
            <a:spLocks noGrp="1"/>
          </p:cNvSpPr>
          <p:nvPr>
            <p:ph type="sldNum" sz="quarter" idx="10"/>
          </p:nvPr>
        </p:nvSpPr>
        <p:spPr/>
        <p:txBody>
          <a:bodyPr/>
          <a:lstStyle/>
          <a:p>
            <a:fld id="{AD596525-2DFC-45FE-A666-648FA7FF4DC0}" type="slidenum">
              <a:rPr lang="en-AU" smtClean="0"/>
              <a:t>9</a:t>
            </a:fld>
            <a:endParaRPr lang="en-AU" dirty="0"/>
          </a:p>
        </p:txBody>
      </p:sp>
    </p:spTree>
    <p:extLst>
      <p:ext uri="{BB962C8B-B14F-4D97-AF65-F5344CB8AC3E}">
        <p14:creationId xmlns:p14="http://schemas.microsoft.com/office/powerpoint/2010/main" val="2857314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17"/>
          <a:stretch/>
        </p:blipFill>
        <p:spPr>
          <a:xfrm flipV="1">
            <a:off x="-1" y="-2875"/>
            <a:ext cx="9144001" cy="2508913"/>
          </a:xfrm>
          <a:prstGeom prst="rect">
            <a:avLst/>
          </a:prstGeom>
          <a:solidFill>
            <a:schemeClr val="tx2">
              <a:lumMod val="75000"/>
            </a:schemeClr>
          </a:solidFill>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3999" cy="2328672"/>
          </a:xfrm>
          <a:prstGeom prst="rect">
            <a:avLst/>
          </a:prstGeom>
          <a:ln>
            <a:noFill/>
          </a:ln>
        </p:spPr>
      </p:pic>
      <p:sp>
        <p:nvSpPr>
          <p:cNvPr id="9" name="Rectangle 8"/>
          <p:cNvSpPr/>
          <p:nvPr userDrawn="1"/>
        </p:nvSpPr>
        <p:spPr>
          <a:xfrm>
            <a:off x="4312" y="2326039"/>
            <a:ext cx="9144000" cy="180000"/>
          </a:xfrm>
          <a:prstGeom prst="rect">
            <a:avLst/>
          </a:prstGeom>
          <a:solidFill>
            <a:schemeClr val="tx2">
              <a:lumMod val="20000"/>
              <a:lumOff val="80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AU" b="1" dirty="0">
              <a:solidFill>
                <a:schemeClr val="tx2"/>
              </a:solidFill>
              <a:latin typeface="+mj-lt"/>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1656" y="611648"/>
            <a:ext cx="2161631" cy="738577"/>
          </a:xfrm>
          <a:prstGeom prst="rect">
            <a:avLst/>
          </a:prstGeom>
        </p:spPr>
      </p:pic>
      <p:sp>
        <p:nvSpPr>
          <p:cNvPr id="11" name="Rectangle 10"/>
          <p:cNvSpPr/>
          <p:nvPr userDrawn="1"/>
        </p:nvSpPr>
        <p:spPr>
          <a:xfrm>
            <a:off x="-1" y="2290038"/>
            <a:ext cx="9144000" cy="216000"/>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p:cNvSpPr/>
          <p:nvPr userDrawn="1"/>
        </p:nvSpPr>
        <p:spPr>
          <a:xfrm>
            <a:off x="4312" y="2506038"/>
            <a:ext cx="9139687" cy="4361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Content Placeholder 2"/>
          <p:cNvSpPr>
            <a:spLocks noGrp="1"/>
          </p:cNvSpPr>
          <p:nvPr>
            <p:ph sz="quarter" idx="10"/>
          </p:nvPr>
        </p:nvSpPr>
        <p:spPr>
          <a:xfrm>
            <a:off x="1482725" y="37988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745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of presenta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14378"/>
            <a:ext cx="9144001" cy="6860874"/>
          </a:xfrm>
          <a:prstGeom prst="rect">
            <a:avLst/>
          </a:prstGeom>
          <a:solidFill>
            <a:schemeClr val="tx2">
              <a:lumMod val="75000"/>
            </a:schemeClr>
          </a:solidFill>
        </p:spPr>
      </p:pic>
      <p:sp>
        <p:nvSpPr>
          <p:cNvPr id="8" name="Rectangle 7"/>
          <p:cNvSpPr/>
          <p:nvPr userDrawn="1"/>
        </p:nvSpPr>
        <p:spPr>
          <a:xfrm>
            <a:off x="-2" y="2193830"/>
            <a:ext cx="9144001" cy="2559145"/>
          </a:xfrm>
          <a:prstGeom prst="rect">
            <a:avLst/>
          </a:prstGeom>
          <a:solidFill>
            <a:schemeClr val="tx2">
              <a:lumMod val="20000"/>
              <a:lumOff val="80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AU" b="1" dirty="0">
              <a:solidFill>
                <a:schemeClr val="tx2"/>
              </a:solidFill>
              <a:latin typeface="+mj-lt"/>
            </a:endParaRPr>
          </a:p>
        </p:txBody>
      </p:sp>
      <p:sp>
        <p:nvSpPr>
          <p:cNvPr id="11" name="Rectangle 10"/>
          <p:cNvSpPr/>
          <p:nvPr userDrawn="1"/>
        </p:nvSpPr>
        <p:spPr>
          <a:xfrm>
            <a:off x="459603" y="2919404"/>
            <a:ext cx="4281941" cy="11079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chemeClr val="bg1"/>
                </a:solidFill>
                <a:effectLst/>
                <a:uLnTx/>
                <a:uFillTx/>
                <a:latin typeface="Arial"/>
                <a:ea typeface="+mj-ea"/>
                <a:cs typeface="+mj-cs"/>
              </a:rPr>
              <a:t>Thank you</a:t>
            </a:r>
            <a:endParaRPr kumimoji="0" lang="en-AU" sz="1800" b="0" i="0" u="none" strike="noStrike" kern="0" cap="none" spc="0" normalizeH="0" baseline="0" noProof="0" dirty="0">
              <a:ln>
                <a:noFill/>
              </a:ln>
              <a:solidFill>
                <a:schemeClr val="bg1"/>
              </a:solidFill>
              <a:effectLst/>
              <a:uLnTx/>
              <a:uFillTx/>
            </a:endParaRPr>
          </a:p>
        </p:txBody>
      </p:sp>
      <p:sp>
        <p:nvSpPr>
          <p:cNvPr id="6"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7829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of presentation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1661"/>
          <a:stretch/>
        </p:blipFill>
        <p:spPr>
          <a:xfrm>
            <a:off x="0" y="0"/>
            <a:ext cx="9140933" cy="4754880"/>
          </a:xfrm>
          <a:prstGeom prst="rect">
            <a:avLst/>
          </a:prstGeom>
        </p:spPr>
      </p:pic>
      <p:sp>
        <p:nvSpPr>
          <p:cNvPr id="16" name="Rectangle 15"/>
          <p:cNvSpPr/>
          <p:nvPr userDrawn="1"/>
        </p:nvSpPr>
        <p:spPr>
          <a:xfrm>
            <a:off x="1" y="77807"/>
            <a:ext cx="9144000" cy="4589443"/>
          </a:xfrm>
          <a:prstGeom prst="rect">
            <a:avLst/>
          </a:prstGeom>
          <a:solidFill>
            <a:srgbClr val="3D4D7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b="5924"/>
          <a:stretch/>
        </p:blipFill>
        <p:spPr>
          <a:xfrm>
            <a:off x="1" y="4667250"/>
            <a:ext cx="9143999" cy="2190750"/>
          </a:xfrm>
          <a:prstGeom prst="rect">
            <a:avLst/>
          </a:prstGeom>
          <a:ln>
            <a:noFill/>
          </a:ln>
        </p:spPr>
      </p:pic>
      <p:sp>
        <p:nvSpPr>
          <p:cNvPr id="14" name="Rectangle 13"/>
          <p:cNvSpPr/>
          <p:nvPr userDrawn="1"/>
        </p:nvSpPr>
        <p:spPr>
          <a:xfrm>
            <a:off x="459603" y="2919404"/>
            <a:ext cx="4281941" cy="11079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chemeClr val="bg1"/>
                </a:solidFill>
                <a:effectLst/>
                <a:uLnTx/>
                <a:uFillTx/>
                <a:latin typeface="Arial"/>
                <a:ea typeface="+mj-ea"/>
                <a:cs typeface="+mj-cs"/>
              </a:rPr>
              <a:t>Thank you</a:t>
            </a:r>
            <a:endParaRPr kumimoji="0" lang="en-AU" sz="1800" b="0" i="0" u="none" strike="noStrike" kern="0" cap="none" spc="0" normalizeH="0" baseline="0" noProof="0" dirty="0">
              <a:ln>
                <a:noFill/>
              </a:ln>
              <a:solidFill>
                <a:schemeClr val="bg1"/>
              </a:solidFill>
              <a:effectLst/>
              <a:uLnTx/>
              <a:uFillTx/>
            </a:endParaRPr>
          </a:p>
        </p:txBody>
      </p:sp>
      <p:sp>
        <p:nvSpPr>
          <p:cNvPr id="15"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7052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44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758"/>
            <a:ext cx="9144001" cy="6860874"/>
          </a:xfrm>
          <a:prstGeom prst="rect">
            <a:avLst/>
          </a:prstGeom>
          <a:solidFill>
            <a:schemeClr val="tx2">
              <a:lumMod val="75000"/>
            </a:schemeClr>
          </a:solidFill>
        </p:spPr>
      </p:pic>
    </p:spTree>
    <p:extLst>
      <p:ext uri="{BB962C8B-B14F-4D97-AF65-F5344CB8AC3E}">
        <p14:creationId xmlns:p14="http://schemas.microsoft.com/office/powerpoint/2010/main" val="67379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067" y="1562100"/>
            <a:ext cx="8229600" cy="4525963"/>
          </a:xfrm>
          <a:prstGeom prst="rect">
            <a:avLst/>
          </a:prstGeom>
        </p:spPr>
        <p:txBody>
          <a:bodyPr/>
          <a:lstStyle>
            <a:lvl1pPr marL="0" marR="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baseline="0"/>
            </a:lvl1pPr>
            <a:lvl2pPr marL="742950" marR="0"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baseline="0"/>
            </a:lvl2pPr>
            <a:lvl4pPr marL="1257300" marR="0" indent="-285750" algn="l" defTabSz="914400" rtl="0" eaLnBrk="1" fontAlgn="auto" latinLnBrk="0" hangingPunct="1">
              <a:lnSpc>
                <a:spcPct val="120000"/>
              </a:lnSpc>
              <a:spcBef>
                <a:spcPts val="0"/>
              </a:spcBef>
              <a:spcAft>
                <a:spcPts val="1500"/>
              </a:spcAft>
              <a:buClr>
                <a:srgbClr val="2B3B5F">
                  <a:lumMod val="60000"/>
                  <a:lumOff val="40000"/>
                </a:srgbClr>
              </a:buClr>
              <a:buSzTx/>
              <a:buFont typeface="Calibri" panose="020F0502020204030204" pitchFamily="34" charset="0"/>
              <a:buChar char="̶"/>
              <a:tabLst/>
              <a:defRPr/>
            </a:lvl4pPr>
          </a:lstStyle>
          <a:p>
            <a:pPr marL="0" marR="0" lvl="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dirty="0">
                <a:ln>
                  <a:noFill/>
                </a:ln>
                <a:solidFill>
                  <a:srgbClr val="2B3B5F"/>
                </a:solidFill>
                <a:effectLst/>
                <a:uLnTx/>
                <a:uFillTx/>
                <a:latin typeface="Calibri"/>
                <a:ea typeface="+mn-ea"/>
                <a:cs typeface="Arial" panose="020B0604020202020204" pitchFamily="34" charset="0"/>
              </a:rPr>
              <a:t>Click to edit Master text styles</a:t>
            </a:r>
          </a:p>
          <a:p>
            <a:pPr marL="0" marR="0" lvl="1"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dirty="0">
                <a:ln>
                  <a:noFill/>
                </a:ln>
                <a:solidFill>
                  <a:srgbClr val="2B3B5F"/>
                </a:solidFill>
                <a:effectLst/>
                <a:uLnTx/>
                <a:uFillTx/>
                <a:latin typeface="Calibri"/>
                <a:ea typeface="+mn-ea"/>
                <a:cs typeface="Arial" panose="020B0604020202020204" pitchFamily="34" charset="0"/>
              </a:rPr>
              <a:t>Second level</a:t>
            </a:r>
          </a:p>
          <a:p>
            <a:pPr marL="0" marR="0" lvl="2"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dirty="0">
                <a:ln>
                  <a:noFill/>
                </a:ln>
                <a:solidFill>
                  <a:srgbClr val="2B3B5F"/>
                </a:solidFill>
                <a:effectLst/>
                <a:uLnTx/>
                <a:uFillTx/>
                <a:latin typeface="Calibri"/>
                <a:ea typeface="+mn-ea"/>
                <a:cs typeface="Arial" panose="020B0604020202020204" pitchFamily="34" charset="0"/>
              </a:rPr>
              <a:t>Third level</a:t>
            </a:r>
          </a:p>
          <a:p>
            <a:pPr marL="0" marR="0" lvl="3"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dirty="0">
                <a:ln>
                  <a:noFill/>
                </a:ln>
                <a:solidFill>
                  <a:srgbClr val="2B3B5F"/>
                </a:solidFill>
                <a:effectLst/>
                <a:uLnTx/>
                <a:uFillTx/>
                <a:latin typeface="Calibri"/>
                <a:ea typeface="+mn-ea"/>
                <a:cs typeface="Arial" panose="020B0604020202020204" pitchFamily="34" charset="0"/>
              </a:rPr>
              <a:t>Fourth level</a:t>
            </a:r>
          </a:p>
          <a:p>
            <a:pPr marL="0" marR="0" lvl="4"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dirty="0">
                <a:ln>
                  <a:noFill/>
                </a:ln>
                <a:solidFill>
                  <a:srgbClr val="2B3B5F"/>
                </a:solidFill>
                <a:effectLst/>
                <a:uLnTx/>
                <a:uFillTx/>
                <a:latin typeface="Calibri"/>
                <a:ea typeface="+mn-ea"/>
                <a:cs typeface="Arial" panose="020B0604020202020204" pitchFamily="34" charset="0"/>
              </a:rPr>
              <a:t>Fifth level</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9" name="Title 8"/>
          <p:cNvSpPr>
            <a:spLocks noGrp="1"/>
          </p:cNvSpPr>
          <p:nvPr>
            <p:ph type="title"/>
          </p:nvPr>
        </p:nvSpPr>
        <p:spPr>
          <a:xfrm>
            <a:off x="453067" y="205740"/>
            <a:ext cx="8229600" cy="1173480"/>
          </a:xfrm>
          <a:prstGeom prst="rect">
            <a:avLst/>
          </a:prstGeom>
        </p:spPr>
        <p:txBody>
          <a:bodyPr anchor="ctr"/>
          <a:lstStyle>
            <a:lvl1pPr>
              <a:defRPr>
                <a:solidFill>
                  <a:schemeClr val="bg2"/>
                </a:solidFill>
              </a:defRPr>
            </a:lvl1pPr>
          </a:lstStyle>
          <a:p>
            <a:r>
              <a:rPr lang="en-US"/>
              <a:t>Click to edit Master title style</a:t>
            </a:r>
            <a:endParaRPr lang="en-AU" dirty="0"/>
          </a:p>
        </p:txBody>
      </p:sp>
      <p:sp>
        <p:nvSpPr>
          <p:cNvPr id="13" name="TextBox 12"/>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788184"/>
                </a:solidFill>
                <a:effectLst/>
                <a:uLnTx/>
                <a:uFillTx/>
                <a:latin typeface="+mn-lt"/>
                <a:ea typeface="+mn-ea"/>
                <a:cs typeface="+mn-cs"/>
              </a:rPr>
              <a:t>Parliamentary Budget Office</a:t>
            </a:r>
          </a:p>
        </p:txBody>
      </p:sp>
    </p:spTree>
    <p:extLst>
      <p:ext uri="{BB962C8B-B14F-4D97-AF65-F5344CB8AC3E}">
        <p14:creationId xmlns:p14="http://schemas.microsoft.com/office/powerpoint/2010/main" val="150625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067" y="1562100"/>
            <a:ext cx="8229600" cy="4525963"/>
          </a:xfrm>
          <a:prstGeom prst="rect">
            <a:avLst/>
          </a:prstGeom>
        </p:spPr>
        <p:txBody>
          <a:bodyPr/>
          <a:lstStyle>
            <a:lvl1pPr marL="360000" marR="0" indent="-360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baseline="0">
                <a:solidFill>
                  <a:schemeClr val="bg2"/>
                </a:solidFill>
              </a:defRPr>
            </a:lvl1pPr>
            <a:lvl2pPr marL="742950" marR="0"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sz="2000" b="0" baseline="0">
                <a:solidFill>
                  <a:schemeClr val="tx1"/>
                </a:solidFill>
              </a:defRPr>
            </a:lvl2pPr>
            <a:lvl3pPr>
              <a:defRPr sz="2400" b="0">
                <a:solidFill>
                  <a:schemeClr val="tx1"/>
                </a:solidFill>
              </a:defRPr>
            </a:lvl3pPr>
            <a:lvl4pPr marL="1257300" marR="0" indent="-285750" algn="l" defTabSz="914400" rtl="0" eaLnBrk="1" fontAlgn="auto" latinLnBrk="0" hangingPunct="1">
              <a:lnSpc>
                <a:spcPct val="120000"/>
              </a:lnSpc>
              <a:spcBef>
                <a:spcPts val="0"/>
              </a:spcBef>
              <a:spcAft>
                <a:spcPts val="1500"/>
              </a:spcAft>
              <a:buClr>
                <a:srgbClr val="2B3B5F">
                  <a:lumMod val="60000"/>
                  <a:lumOff val="40000"/>
                </a:srgbClr>
              </a:buClr>
              <a:buSzTx/>
              <a:buFont typeface="Calibri" panose="020F0502020204030204" pitchFamily="34" charset="0"/>
              <a:buChar char="̶"/>
              <a:tabLst/>
              <a:defRPr sz="2400" b="0">
                <a:solidFill>
                  <a:schemeClr val="tx1"/>
                </a:solidFill>
              </a:defRPr>
            </a:lvl4pPr>
            <a:lvl5pPr>
              <a:defRPr sz="2000" b="0">
                <a:solidFill>
                  <a:schemeClr val="tx1"/>
                </a:solidFill>
              </a:defRPr>
            </a:lvl5pPr>
          </a:lstStyle>
          <a:p>
            <a:pPr marL="0" marR="0" lvl="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Click to edit Master text styles</a:t>
            </a:r>
          </a:p>
          <a:p>
            <a:pPr marL="0" marR="0" lvl="1"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Second level</a:t>
            </a:r>
          </a:p>
          <a:p>
            <a:pPr marL="0" marR="0" lvl="2"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Third level</a:t>
            </a:r>
          </a:p>
          <a:p>
            <a:pPr marL="0" marR="0" lvl="3"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Fourth level</a:t>
            </a:r>
          </a:p>
        </p:txBody>
      </p:sp>
      <p:sp>
        <p:nvSpPr>
          <p:cNvPr id="9" name="Title 8"/>
          <p:cNvSpPr>
            <a:spLocks noGrp="1"/>
          </p:cNvSpPr>
          <p:nvPr>
            <p:ph type="title"/>
          </p:nvPr>
        </p:nvSpPr>
        <p:spPr>
          <a:xfrm>
            <a:off x="453067" y="205740"/>
            <a:ext cx="8229600" cy="1173480"/>
          </a:xfrm>
          <a:prstGeom prst="rect">
            <a:avLst/>
          </a:prstGeom>
        </p:spPr>
        <p:txBody>
          <a:bodyPr anchor="ctr"/>
          <a:lstStyle>
            <a:lvl1pPr>
              <a:defRPr>
                <a:solidFill>
                  <a:schemeClr val="bg2"/>
                </a:solidFill>
              </a:defRPr>
            </a:lvl1pPr>
          </a:lstStyle>
          <a:p>
            <a:r>
              <a:rPr lang="en-US"/>
              <a:t>Click to edit Master title style</a:t>
            </a:r>
            <a:endParaRPr lang="en-AU" dirty="0"/>
          </a:p>
        </p:txBody>
      </p:sp>
      <p:sp>
        <p:nvSpPr>
          <p:cNvPr id="13" name="TextBox 12"/>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788184"/>
                </a:solidFill>
                <a:effectLst/>
                <a:uLnTx/>
                <a:uFillTx/>
                <a:latin typeface="+mn-lt"/>
                <a:ea typeface="+mn-ea"/>
                <a:cs typeface="+mn-cs"/>
              </a:rPr>
              <a:t>Parliamentary Budget Office</a:t>
            </a:r>
          </a:p>
        </p:txBody>
      </p:sp>
      <p:sp>
        <p:nvSpPr>
          <p:cNvPr id="7" name="TextBox 6"/>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8" name="TextBox 7"/>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Tree>
    <p:extLst>
      <p:ext uri="{BB962C8B-B14F-4D97-AF65-F5344CB8AC3E}">
        <p14:creationId xmlns:p14="http://schemas.microsoft.com/office/powerpoint/2010/main" val="22199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Rounded Rectangle 9"/>
          <p:cNvSpPr/>
          <p:nvPr userDrawn="1"/>
        </p:nvSpPr>
        <p:spPr>
          <a:xfrm>
            <a:off x="563563" y="1582486"/>
            <a:ext cx="8131175" cy="4652910"/>
          </a:xfrm>
          <a:prstGeom prst="roundRect">
            <a:avLst>
              <a:gd name="adj" fmla="val 1030"/>
            </a:avLst>
          </a:prstGeom>
          <a:solidFill>
            <a:schemeClr val="bg1"/>
          </a:solidFill>
          <a:ln>
            <a:noFill/>
          </a:ln>
          <a:effectLst>
            <a:outerShdw blurRad="1397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 Same Side Corner Rectangle 10"/>
          <p:cNvSpPr/>
          <p:nvPr userDrawn="1"/>
        </p:nvSpPr>
        <p:spPr>
          <a:xfrm rot="10800000" flipH="1">
            <a:off x="563563" y="6140146"/>
            <a:ext cx="8131175" cy="95250"/>
          </a:xfrm>
          <a:prstGeom prst="round2Same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788184"/>
                </a:solidFill>
                <a:effectLst/>
                <a:uLnTx/>
                <a:uFillTx/>
                <a:latin typeface="+mn-lt"/>
                <a:ea typeface="+mn-ea"/>
                <a:cs typeface="+mn-cs"/>
              </a:rPr>
              <a:t>Parliamentary Budget Office</a:t>
            </a:r>
          </a:p>
        </p:txBody>
      </p:sp>
      <p:sp>
        <p:nvSpPr>
          <p:cNvPr id="6" name="Title 8"/>
          <p:cNvSpPr>
            <a:spLocks noGrp="1"/>
          </p:cNvSpPr>
          <p:nvPr>
            <p:ph type="title"/>
          </p:nvPr>
        </p:nvSpPr>
        <p:spPr>
          <a:xfrm>
            <a:off x="453067" y="205740"/>
            <a:ext cx="8229600" cy="1173480"/>
          </a:xfrm>
          <a:prstGeom prst="rect">
            <a:avLst/>
          </a:prstGeom>
        </p:spPr>
        <p:txBody>
          <a:bodyPr anchor="ct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41369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2" name="Rectangle 21"/>
          <p:cNvSpPr/>
          <p:nvPr userDrawn="1"/>
        </p:nvSpPr>
        <p:spPr>
          <a:xfrm>
            <a:off x="4312" y="1958964"/>
            <a:ext cx="9139687" cy="490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2" b="24428"/>
          <a:stretch/>
        </p:blipFill>
        <p:spPr>
          <a:xfrm>
            <a:off x="1" y="0"/>
            <a:ext cx="9143999" cy="1759802"/>
          </a:xfrm>
          <a:prstGeom prst="rect">
            <a:avLst/>
          </a:prstGeom>
          <a:ln>
            <a:noFill/>
          </a:ln>
        </p:spPr>
      </p:pic>
      <p:sp>
        <p:nvSpPr>
          <p:cNvPr id="16" name="Rectangle 15"/>
          <p:cNvSpPr/>
          <p:nvPr userDrawn="1"/>
        </p:nvSpPr>
        <p:spPr>
          <a:xfrm>
            <a:off x="1" y="1759802"/>
            <a:ext cx="9144000" cy="199162"/>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TextBox 22"/>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24" name="TextBox 23"/>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26" name="TextBox 25"/>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lumMod val="50000"/>
                  </a:schemeClr>
                </a:solidFill>
                <a:effectLst/>
                <a:uLnTx/>
                <a:uFillTx/>
                <a:latin typeface="+mn-lt"/>
                <a:ea typeface="+mn-ea"/>
                <a:cs typeface="+mn-cs"/>
              </a:rPr>
              <a:t>Parliamentary Budget Office</a:t>
            </a:r>
          </a:p>
        </p:txBody>
      </p:sp>
    </p:spTree>
    <p:extLst>
      <p:ext uri="{BB962C8B-B14F-4D97-AF65-F5344CB8AC3E}">
        <p14:creationId xmlns:p14="http://schemas.microsoft.com/office/powerpoint/2010/main" val="178096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5129" t="22878" r="17123"/>
          <a:stretch/>
        </p:blipFill>
        <p:spPr>
          <a:xfrm>
            <a:off x="0" y="1744980"/>
            <a:ext cx="9144000" cy="5124613"/>
          </a:xfrm>
          <a:prstGeom prst="rect">
            <a:avLst/>
          </a:prstGeom>
        </p:spPr>
      </p:pic>
      <p:grpSp>
        <p:nvGrpSpPr>
          <p:cNvPr id="19" name="Group 18"/>
          <p:cNvGrpSpPr/>
          <p:nvPr userDrawn="1"/>
        </p:nvGrpSpPr>
        <p:grpSpPr>
          <a:xfrm>
            <a:off x="0" y="1517966"/>
            <a:ext cx="9144000" cy="5351626"/>
            <a:chOff x="0" y="1495783"/>
            <a:chExt cx="9144000" cy="5607840"/>
          </a:xfrm>
        </p:grpSpPr>
        <p:sp>
          <p:nvSpPr>
            <p:cNvPr id="20" name="Rectangle 19"/>
            <p:cNvSpPr/>
            <p:nvPr/>
          </p:nvSpPr>
          <p:spPr>
            <a:xfrm>
              <a:off x="0" y="1749196"/>
              <a:ext cx="9144000" cy="5354427"/>
            </a:xfrm>
            <a:prstGeom prst="rect">
              <a:avLst/>
            </a:prstGeom>
            <a:solidFill>
              <a:srgbClr val="3D4D7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0" y="1495783"/>
              <a:ext cx="9144000" cy="236221"/>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4428"/>
          <a:stretch/>
        </p:blipFill>
        <p:spPr>
          <a:xfrm>
            <a:off x="1" y="0"/>
            <a:ext cx="9143999" cy="1759802"/>
          </a:xfrm>
          <a:prstGeom prst="rect">
            <a:avLst/>
          </a:prstGeom>
          <a:ln>
            <a:noFill/>
          </a:ln>
        </p:spPr>
      </p:pic>
      <p:sp>
        <p:nvSpPr>
          <p:cNvPr id="23" name="Rectangle 22"/>
          <p:cNvSpPr/>
          <p:nvPr userDrawn="1"/>
        </p:nvSpPr>
        <p:spPr>
          <a:xfrm>
            <a:off x="-7620" y="1758634"/>
            <a:ext cx="9144000" cy="200330"/>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solidFill>
              </a:rPr>
              <a:pPr algn="l"/>
              <a:t>‹#›</a:t>
            </a:fld>
            <a:endParaRPr lang="en-US" sz="800" dirty="0">
              <a:solidFill>
                <a:schemeClr val="bg1"/>
              </a:solidFill>
            </a:endParaRPr>
          </a:p>
        </p:txBody>
      </p:sp>
      <p:sp>
        <p:nvSpPr>
          <p:cNvPr id="6" name="TextBox 5"/>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solidFill>
              </a:rPr>
              <a:t>|</a:t>
            </a:r>
          </a:p>
        </p:txBody>
      </p:sp>
      <p:sp>
        <p:nvSpPr>
          <p:cNvPr id="11" name="TextBox 10"/>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solidFill>
                <a:effectLst/>
                <a:uLnTx/>
                <a:uFillTx/>
                <a:latin typeface="+mn-lt"/>
                <a:ea typeface="+mn-ea"/>
                <a:cs typeface="+mn-cs"/>
              </a:rPr>
              <a:t>Parliamentary Budget Office</a:t>
            </a: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4428"/>
          <a:stretch/>
        </p:blipFill>
        <p:spPr>
          <a:xfrm>
            <a:off x="1" y="0"/>
            <a:ext cx="9143999" cy="1759802"/>
          </a:xfrm>
          <a:prstGeom prst="rect">
            <a:avLst/>
          </a:prstGeom>
          <a:ln>
            <a:noFill/>
          </a:ln>
        </p:spPr>
      </p:pic>
      <p:sp>
        <p:nvSpPr>
          <p:cNvPr id="17" name="TextBox 16"/>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solidFill>
              </a:rPr>
              <a:pPr algn="l"/>
              <a:t>‹#›</a:t>
            </a:fld>
            <a:endParaRPr lang="en-US" sz="800" dirty="0">
              <a:solidFill>
                <a:schemeClr val="bg1"/>
              </a:solidFill>
            </a:endParaRPr>
          </a:p>
        </p:txBody>
      </p:sp>
      <p:sp>
        <p:nvSpPr>
          <p:cNvPr id="18" name="TextBox 17"/>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solidFill>
              </a:rPr>
              <a:t>|</a:t>
            </a:r>
          </a:p>
        </p:txBody>
      </p:sp>
      <p:sp>
        <p:nvSpPr>
          <p:cNvPr id="13" name="TextBox 12"/>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solidFill>
                <a:effectLst/>
                <a:uLnTx/>
                <a:uFillTx/>
                <a:latin typeface="+mn-lt"/>
                <a:ea typeface="+mn-ea"/>
                <a:cs typeface="+mn-cs"/>
              </a:rPr>
              <a:t>Parliamentary Budget Office</a:t>
            </a:r>
          </a:p>
        </p:txBody>
      </p:sp>
      <p:sp>
        <p:nvSpPr>
          <p:cNvPr id="25"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9649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grpSp>
        <p:nvGrpSpPr>
          <p:cNvPr id="15" name="Group 14"/>
          <p:cNvGrpSpPr/>
          <p:nvPr userDrawn="1"/>
        </p:nvGrpSpPr>
        <p:grpSpPr>
          <a:xfrm>
            <a:off x="0" y="60961"/>
            <a:ext cx="9144000" cy="6798944"/>
            <a:chOff x="0" y="99061"/>
            <a:chExt cx="9144000" cy="6798944"/>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475" t="1" r="17742" b="-934"/>
            <a:stretch/>
          </p:blipFill>
          <p:spPr>
            <a:xfrm>
              <a:off x="0" y="99061"/>
              <a:ext cx="9144000" cy="6791323"/>
            </a:xfrm>
            <a:prstGeom prst="rect">
              <a:avLst/>
            </a:prstGeom>
          </p:spPr>
        </p:pic>
        <p:grpSp>
          <p:nvGrpSpPr>
            <p:cNvPr id="6" name="Group 5"/>
            <p:cNvGrpSpPr/>
            <p:nvPr/>
          </p:nvGrpSpPr>
          <p:grpSpPr>
            <a:xfrm>
              <a:off x="0" y="106681"/>
              <a:ext cx="9144000" cy="6791324"/>
              <a:chOff x="0" y="91441"/>
              <a:chExt cx="9144000" cy="6791324"/>
            </a:xfrm>
          </p:grpSpPr>
          <p:sp>
            <p:nvSpPr>
              <p:cNvPr id="7" name="Rectangle 6"/>
              <p:cNvSpPr/>
              <p:nvPr/>
            </p:nvSpPr>
            <p:spPr>
              <a:xfrm>
                <a:off x="0" y="91441"/>
                <a:ext cx="9144000" cy="6791324"/>
              </a:xfrm>
              <a:prstGeom prst="rect">
                <a:avLst/>
              </a:prstGeom>
              <a:solidFill>
                <a:srgbClr val="3D4D7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22"/>
              <p:cNvSpPr/>
              <p:nvPr/>
            </p:nvSpPr>
            <p:spPr>
              <a:xfrm>
                <a:off x="6461760" y="200760"/>
                <a:ext cx="2682240" cy="6682004"/>
              </a:xfrm>
              <a:custGeom>
                <a:avLst/>
                <a:gdLst>
                  <a:gd name="connsiteX0" fmla="*/ 0 w 2407920"/>
                  <a:gd name="connsiteY0" fmla="*/ 0 h 6858000"/>
                  <a:gd name="connsiteX1" fmla="*/ 2407920 w 2407920"/>
                  <a:gd name="connsiteY1" fmla="*/ 0 h 6858000"/>
                  <a:gd name="connsiteX2" fmla="*/ 2407920 w 2407920"/>
                  <a:gd name="connsiteY2" fmla="*/ 6858000 h 6858000"/>
                  <a:gd name="connsiteX3" fmla="*/ 0 w 2407920"/>
                  <a:gd name="connsiteY3" fmla="*/ 6858000 h 6858000"/>
                  <a:gd name="connsiteX4" fmla="*/ 0 w 2407920"/>
                  <a:gd name="connsiteY4" fmla="*/ 0 h 6858000"/>
                  <a:gd name="connsiteX0" fmla="*/ 0 w 2407920"/>
                  <a:gd name="connsiteY0" fmla="*/ 6858000 h 6858000"/>
                  <a:gd name="connsiteX1" fmla="*/ 2407920 w 2407920"/>
                  <a:gd name="connsiteY1" fmla="*/ 0 h 6858000"/>
                  <a:gd name="connsiteX2" fmla="*/ 2407920 w 2407920"/>
                  <a:gd name="connsiteY2" fmla="*/ 6858000 h 6858000"/>
                  <a:gd name="connsiteX3" fmla="*/ 0 w 24079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07920" h="6858000">
                    <a:moveTo>
                      <a:pt x="0" y="6858000"/>
                    </a:moveTo>
                    <a:lnTo>
                      <a:pt x="2407920" y="0"/>
                    </a:lnTo>
                    <a:lnTo>
                      <a:pt x="240792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20" name="TextBox 19"/>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21" name="TextBox 20"/>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22" name="TextBox 21"/>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lumMod val="50000"/>
                  </a:schemeClr>
                </a:solidFill>
                <a:effectLst/>
                <a:uLnTx/>
                <a:uFillTx/>
                <a:latin typeface="+mn-lt"/>
                <a:ea typeface="+mn-ea"/>
                <a:cs typeface="+mn-cs"/>
              </a:rPr>
              <a:t>Parliamentary Budget Office</a:t>
            </a:r>
          </a:p>
        </p:txBody>
      </p:sp>
      <p:sp>
        <p:nvSpPr>
          <p:cNvPr id="23"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1709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5" name="Rectangle 4"/>
          <p:cNvSpPr/>
          <p:nvPr/>
        </p:nvSpPr>
        <p:spPr>
          <a:xfrm>
            <a:off x="0" y="0"/>
            <a:ext cx="36519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634" t="-1" r="34932" b="-1"/>
          <a:stretch/>
        </p:blipFill>
        <p:spPr>
          <a:xfrm>
            <a:off x="3653574" y="0"/>
            <a:ext cx="5490426" cy="6858000"/>
          </a:xfrm>
          <a:prstGeom prst="rect">
            <a:avLst/>
          </a:prstGeom>
        </p:spPr>
      </p:pic>
      <p:sp>
        <p:nvSpPr>
          <p:cNvPr id="17" name="Rectangle 16"/>
          <p:cNvSpPr/>
          <p:nvPr userDrawn="1"/>
        </p:nvSpPr>
        <p:spPr>
          <a:xfrm>
            <a:off x="3653574" y="0"/>
            <a:ext cx="5490426" cy="6859904"/>
          </a:xfrm>
          <a:prstGeom prst="rect">
            <a:avLst/>
          </a:prstGeom>
          <a:solidFill>
            <a:srgbClr val="3D4D7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51460" y="1447404"/>
            <a:ext cx="4655820" cy="176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solidFill>
              </a:rPr>
              <a:pPr algn="l"/>
              <a:t>‹#›</a:t>
            </a:fld>
            <a:endParaRPr lang="en-US" sz="800" dirty="0">
              <a:solidFill>
                <a:schemeClr val="bg1"/>
              </a:solidFill>
            </a:endParaRPr>
          </a:p>
        </p:txBody>
      </p:sp>
      <p:sp>
        <p:nvSpPr>
          <p:cNvPr id="19" name="TextBox 18"/>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solidFill>
              </a:rPr>
              <a:t>|</a:t>
            </a:r>
          </a:p>
        </p:txBody>
      </p:sp>
      <p:sp>
        <p:nvSpPr>
          <p:cNvPr id="20" name="TextBox 19"/>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solidFill>
                <a:effectLst/>
                <a:uLnTx/>
                <a:uFillTx/>
                <a:latin typeface="+mn-lt"/>
                <a:ea typeface="+mn-ea"/>
                <a:cs typeface="+mn-cs"/>
              </a:rPr>
              <a:t>Parliamentary Budget Office</a:t>
            </a:r>
          </a:p>
        </p:txBody>
      </p:sp>
      <p:sp>
        <p:nvSpPr>
          <p:cNvPr id="21" name="TextBox 20"/>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solidFill>
              </a:rPr>
              <a:pPr algn="l"/>
              <a:t>‹#›</a:t>
            </a:fld>
            <a:endParaRPr lang="en-US" sz="800" dirty="0">
              <a:solidFill>
                <a:schemeClr val="bg1"/>
              </a:solidFill>
            </a:endParaRPr>
          </a:p>
        </p:txBody>
      </p:sp>
      <p:sp>
        <p:nvSpPr>
          <p:cNvPr id="22" name="TextBox 21"/>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solidFill>
              </a:rPr>
              <a:t>|</a:t>
            </a:r>
          </a:p>
        </p:txBody>
      </p:sp>
      <p:sp>
        <p:nvSpPr>
          <p:cNvPr id="23" name="TextBox 22"/>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solidFill>
                <a:effectLst/>
                <a:uLnTx/>
                <a:uFillTx/>
                <a:latin typeface="+mn-lt"/>
                <a:ea typeface="+mn-ea"/>
                <a:cs typeface="+mn-cs"/>
              </a:rPr>
              <a:t>Parliamentary Budget Office</a:t>
            </a:r>
          </a:p>
        </p:txBody>
      </p:sp>
      <p:sp>
        <p:nvSpPr>
          <p:cNvPr id="25"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87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276" r="8027"/>
          <a:stretch/>
        </p:blipFill>
        <p:spPr>
          <a:xfrm>
            <a:off x="1648168" y="0"/>
            <a:ext cx="7495832" cy="6858000"/>
          </a:xfrm>
          <a:prstGeom prst="rect">
            <a:avLst/>
          </a:prstGeom>
          <a:solidFill>
            <a:schemeClr val="bg1"/>
          </a:solidFill>
        </p:spPr>
      </p:pic>
      <p:sp>
        <p:nvSpPr>
          <p:cNvPr id="16" name="Rectangle 15"/>
          <p:cNvSpPr/>
          <p:nvPr userDrawn="1"/>
        </p:nvSpPr>
        <p:spPr>
          <a:xfrm>
            <a:off x="0" y="194147"/>
            <a:ext cx="9144000" cy="6665757"/>
          </a:xfrm>
          <a:prstGeom prst="rect">
            <a:avLst/>
          </a:prstGeom>
          <a:solidFill>
            <a:srgbClr val="3D4D7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22"/>
          <p:cNvSpPr/>
          <p:nvPr userDrawn="1"/>
        </p:nvSpPr>
        <p:spPr>
          <a:xfrm>
            <a:off x="6461760" y="175996"/>
            <a:ext cx="2682240" cy="6682004"/>
          </a:xfrm>
          <a:custGeom>
            <a:avLst/>
            <a:gdLst>
              <a:gd name="connsiteX0" fmla="*/ 0 w 2407920"/>
              <a:gd name="connsiteY0" fmla="*/ 0 h 6858000"/>
              <a:gd name="connsiteX1" fmla="*/ 2407920 w 2407920"/>
              <a:gd name="connsiteY1" fmla="*/ 0 h 6858000"/>
              <a:gd name="connsiteX2" fmla="*/ 2407920 w 2407920"/>
              <a:gd name="connsiteY2" fmla="*/ 6858000 h 6858000"/>
              <a:gd name="connsiteX3" fmla="*/ 0 w 2407920"/>
              <a:gd name="connsiteY3" fmla="*/ 6858000 h 6858000"/>
              <a:gd name="connsiteX4" fmla="*/ 0 w 2407920"/>
              <a:gd name="connsiteY4" fmla="*/ 0 h 6858000"/>
              <a:gd name="connsiteX0" fmla="*/ 0 w 2407920"/>
              <a:gd name="connsiteY0" fmla="*/ 6858000 h 6858000"/>
              <a:gd name="connsiteX1" fmla="*/ 2407920 w 2407920"/>
              <a:gd name="connsiteY1" fmla="*/ 0 h 6858000"/>
              <a:gd name="connsiteX2" fmla="*/ 2407920 w 2407920"/>
              <a:gd name="connsiteY2" fmla="*/ 6858000 h 6858000"/>
              <a:gd name="connsiteX3" fmla="*/ 0 w 24079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07920" h="6858000">
                <a:moveTo>
                  <a:pt x="0" y="6858000"/>
                </a:moveTo>
                <a:lnTo>
                  <a:pt x="2407920" y="0"/>
                </a:lnTo>
                <a:lnTo>
                  <a:pt x="240792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9" name="TextBox 8"/>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10" name="TextBox 9"/>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lumMod val="50000"/>
                  </a:schemeClr>
                </a:solidFill>
                <a:effectLst/>
                <a:uLnTx/>
                <a:uFillTx/>
                <a:latin typeface="+mn-lt"/>
                <a:ea typeface="+mn-ea"/>
                <a:cs typeface="+mn-cs"/>
              </a:rPr>
              <a:t>Parliamentary Budget Office</a:t>
            </a:r>
          </a:p>
        </p:txBody>
      </p:sp>
      <p:grpSp>
        <p:nvGrpSpPr>
          <p:cNvPr id="13" name="Group 12"/>
          <p:cNvGrpSpPr/>
          <p:nvPr userDrawn="1"/>
        </p:nvGrpSpPr>
        <p:grpSpPr>
          <a:xfrm>
            <a:off x="0" y="175996"/>
            <a:ext cx="4872088" cy="6682004"/>
            <a:chOff x="0" y="-15241"/>
            <a:chExt cx="4872088" cy="6682004"/>
          </a:xfrm>
        </p:grpSpPr>
        <p:sp>
          <p:nvSpPr>
            <p:cNvPr id="6" name="Rectangle 5"/>
            <p:cNvSpPr/>
            <p:nvPr userDrawn="1"/>
          </p:nvSpPr>
          <p:spPr>
            <a:xfrm>
              <a:off x="0" y="-15241"/>
              <a:ext cx="2189848" cy="668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22"/>
            <p:cNvSpPr/>
            <p:nvPr userDrawn="1"/>
          </p:nvSpPr>
          <p:spPr>
            <a:xfrm flipH="1" flipV="1">
              <a:off x="2189848" y="-15241"/>
              <a:ext cx="2682240" cy="6682004"/>
            </a:xfrm>
            <a:custGeom>
              <a:avLst/>
              <a:gdLst>
                <a:gd name="connsiteX0" fmla="*/ 0 w 2407920"/>
                <a:gd name="connsiteY0" fmla="*/ 0 h 6858000"/>
                <a:gd name="connsiteX1" fmla="*/ 2407920 w 2407920"/>
                <a:gd name="connsiteY1" fmla="*/ 0 h 6858000"/>
                <a:gd name="connsiteX2" fmla="*/ 2407920 w 2407920"/>
                <a:gd name="connsiteY2" fmla="*/ 6858000 h 6858000"/>
                <a:gd name="connsiteX3" fmla="*/ 0 w 2407920"/>
                <a:gd name="connsiteY3" fmla="*/ 6858000 h 6858000"/>
                <a:gd name="connsiteX4" fmla="*/ 0 w 2407920"/>
                <a:gd name="connsiteY4" fmla="*/ 0 h 6858000"/>
                <a:gd name="connsiteX0" fmla="*/ 0 w 2407920"/>
                <a:gd name="connsiteY0" fmla="*/ 6858000 h 6858000"/>
                <a:gd name="connsiteX1" fmla="*/ 2407920 w 2407920"/>
                <a:gd name="connsiteY1" fmla="*/ 0 h 6858000"/>
                <a:gd name="connsiteX2" fmla="*/ 2407920 w 2407920"/>
                <a:gd name="connsiteY2" fmla="*/ 6858000 h 6858000"/>
                <a:gd name="connsiteX3" fmla="*/ 0 w 24079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07920" h="6858000">
                  <a:moveTo>
                    <a:pt x="0" y="6858000"/>
                  </a:moveTo>
                  <a:lnTo>
                    <a:pt x="2407920" y="0"/>
                  </a:lnTo>
                  <a:lnTo>
                    <a:pt x="240792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 name="Rectangle 18"/>
          <p:cNvSpPr/>
          <p:nvPr userDrawn="1"/>
        </p:nvSpPr>
        <p:spPr>
          <a:xfrm>
            <a:off x="0" y="0"/>
            <a:ext cx="9144000" cy="216000"/>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5627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22"/>
          <p:cNvSpPr/>
          <p:nvPr/>
        </p:nvSpPr>
        <p:spPr>
          <a:xfrm>
            <a:off x="0" y="214346"/>
            <a:ext cx="9144000" cy="6643653"/>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ln>
                <a:noFill/>
              </a:ln>
            </a:endParaRPr>
          </a:p>
        </p:txBody>
      </p:sp>
      <p:sp>
        <p:nvSpPr>
          <p:cNvPr id="4" name="Rectangle 3"/>
          <p:cNvSpPr/>
          <p:nvPr/>
        </p:nvSpPr>
        <p:spPr>
          <a:xfrm>
            <a:off x="0" y="214345"/>
            <a:ext cx="9144000" cy="11632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8" name="TextBox 7"/>
          <p:cNvSpPr txBox="1"/>
          <p:nvPr/>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21" name="Footer Placeholder 4"/>
          <p:cNvSpPr>
            <a:spLocks noGrp="1"/>
          </p:cNvSpPr>
          <p:nvPr>
            <p:ph type="ftr" sz="quarter" idx="3"/>
          </p:nvPr>
        </p:nvSpPr>
        <p:spPr>
          <a:xfrm>
            <a:off x="6676845" y="6434984"/>
            <a:ext cx="1577546" cy="294796"/>
          </a:xfrm>
          <a:prstGeom prst="rect">
            <a:avLst/>
          </a:prstGeom>
        </p:spPr>
        <p:txBody>
          <a:bodyPr vert="horz" lIns="0" tIns="0" rIns="0" bIns="0" rtlCol="0" anchor="ctr"/>
          <a:lstStyle>
            <a:lvl1pPr algn="ctr">
              <a:defRPr sz="1200">
                <a:solidFill>
                  <a:schemeClr val="tx1">
                    <a:tint val="75000"/>
                  </a:schemeClr>
                </a:solidFill>
              </a:defRPr>
            </a:lvl1pPr>
          </a:lstStyle>
          <a:p>
            <a:pPr algn="r"/>
            <a:r>
              <a:rPr lang="en-AU" sz="1050" dirty="0">
                <a:solidFill>
                  <a:srgbClr val="788184"/>
                </a:solidFill>
              </a:rPr>
              <a:t>Parliamentary Budget Office</a:t>
            </a:r>
          </a:p>
        </p:txBody>
      </p:sp>
      <p:sp>
        <p:nvSpPr>
          <p:cNvPr id="10" name="Rectangle 9"/>
          <p:cNvSpPr/>
          <p:nvPr/>
        </p:nvSpPr>
        <p:spPr>
          <a:xfrm>
            <a:off x="0" y="0"/>
            <a:ext cx="9144000" cy="216000"/>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Text Placeholder 2"/>
          <p:cNvSpPr>
            <a:spLocks noGrp="1"/>
          </p:cNvSpPr>
          <p:nvPr>
            <p:ph type="body" idx="1"/>
          </p:nvPr>
        </p:nvSpPr>
        <p:spPr>
          <a:xfrm>
            <a:off x="472123" y="1562100"/>
            <a:ext cx="8229600" cy="45259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AU" sz="2600" b="1" i="0" u="none" strike="noStrike" kern="1200" cap="none" spc="0" normalizeH="0" baseline="0" noProof="0" dirty="0">
                <a:ln>
                  <a:noFill/>
                </a:ln>
                <a:solidFill>
                  <a:srgbClr val="2B3B5F"/>
                </a:solidFill>
                <a:effectLst/>
                <a:uLnTx/>
                <a:uFillTx/>
                <a:latin typeface="Calibri"/>
                <a:ea typeface="+mn-ea"/>
                <a:cs typeface="Arial" panose="020B0604020202020204" pitchFamily="34" charset="0"/>
              </a:rPr>
              <a:t>Click to edit Master text styles</a:t>
            </a:r>
          </a:p>
          <a:p>
            <a:pPr marL="0" marR="0" lvl="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AU" sz="2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Second level</a:t>
            </a:r>
          </a:p>
          <a:p>
            <a:pPr marL="360000" marR="0" lvl="0" indent="-360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Third level</a:t>
            </a:r>
          </a:p>
          <a:p>
            <a:pPr marL="742950" marR="0" lvl="1"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a:pPr>
            <a:r>
              <a:rPr kumimoji="0" lang="en-AU" sz="2200" b="0" i="0" u="none" strike="noStrike" kern="1200" cap="none" spc="0" normalizeH="0" baseline="0" noProof="0" dirty="0">
                <a:ln>
                  <a:noFill/>
                </a:ln>
                <a:solidFill>
                  <a:srgbClr val="000000"/>
                </a:solidFill>
                <a:effectLst/>
                <a:uLnTx/>
                <a:uFillTx/>
                <a:latin typeface="+mn-lt"/>
                <a:ea typeface="+mn-ea"/>
                <a:cs typeface="+mn-cs"/>
              </a:rPr>
              <a:t>Fourth level</a:t>
            </a:r>
          </a:p>
        </p:txBody>
      </p:sp>
    </p:spTree>
    <p:extLst>
      <p:ext uri="{BB962C8B-B14F-4D97-AF65-F5344CB8AC3E}">
        <p14:creationId xmlns:p14="http://schemas.microsoft.com/office/powerpoint/2010/main" val="28614376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3" r:id="rId4"/>
    <p:sldLayoutId id="2147483652" r:id="rId5"/>
    <p:sldLayoutId id="2147483660" r:id="rId6"/>
    <p:sldLayoutId id="2147483658" r:id="rId7"/>
    <p:sldLayoutId id="2147483661" r:id="rId8"/>
    <p:sldLayoutId id="2147483659" r:id="rId9"/>
    <p:sldLayoutId id="2147483651" r:id="rId10"/>
    <p:sldLayoutId id="2147483662" r:id="rId11"/>
  </p:sldLayoutIdLst>
  <p:txStyles>
    <p:titleStyle>
      <a:lvl1pPr algn="l" defTabSz="914400" rtl="0" eaLnBrk="1" latinLnBrk="0" hangingPunct="1">
        <a:lnSpc>
          <a:spcPct val="110000"/>
        </a:lnSpc>
        <a:spcBef>
          <a:spcPct val="0"/>
        </a:spcBef>
        <a:spcAft>
          <a:spcPts val="600"/>
        </a:spcAft>
        <a:buNone/>
        <a:defRPr lang="en-US" sz="3200" b="1" kern="1200" dirty="0" smtClean="0">
          <a:solidFill>
            <a:schemeClr val="bg2">
              <a:lumMod val="75000"/>
            </a:schemeClr>
          </a:solidFill>
          <a:latin typeface="Arial" panose="020B0604020202020204" pitchFamily="34" charset="0"/>
          <a:ea typeface="+mn-ea"/>
          <a:cs typeface="Arial" panose="020B0604020202020204" pitchFamily="34" charset="0"/>
        </a:defRPr>
      </a:lvl1pPr>
    </p:titleStyle>
    <p:bodyStyle>
      <a:lvl1pPr marL="360000" marR="0" indent="-360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lang="en-US" sz="2000" kern="1200">
          <a:solidFill>
            <a:schemeClr val="bg2"/>
          </a:solidFill>
          <a:latin typeface="Calibri" panose="020F0502020204030204" pitchFamily="34" charset="0"/>
          <a:ea typeface="+mn-ea"/>
          <a:cs typeface="+mn-cs"/>
        </a:defRPr>
      </a:lvl1pPr>
      <a:lvl2pPr marL="742950" marR="0"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lang="en-US" sz="2000" kern="1200">
          <a:solidFill>
            <a:schemeClr val="tx1"/>
          </a:solidFill>
          <a:latin typeface="+mn-lt"/>
          <a:ea typeface="+mn-ea"/>
          <a:cs typeface="+mn-cs"/>
        </a:defRPr>
      </a:lvl2pPr>
      <a:lvl3pPr marL="457200" marR="0" indent="0" algn="l" defTabSz="914400" rtl="0" eaLnBrk="1" fontAlgn="auto" latinLnBrk="0" hangingPunct="1">
        <a:lnSpc>
          <a:spcPct val="100000"/>
        </a:lnSpc>
        <a:spcBef>
          <a:spcPct val="20000"/>
        </a:spcBef>
        <a:spcAft>
          <a:spcPts val="0"/>
        </a:spcAft>
        <a:buClr>
          <a:schemeClr val="tx2">
            <a:lumMod val="60000"/>
            <a:lumOff val="40000"/>
          </a:schemeClr>
        </a:buClr>
        <a:buSzTx/>
        <a:buFontTx/>
        <a:buNone/>
        <a:tabLst/>
        <a:defRPr sz="2000" kern="1200">
          <a:solidFill>
            <a:schemeClr val="tx1"/>
          </a:solidFill>
          <a:latin typeface="+mn-lt"/>
          <a:ea typeface="+mn-ea"/>
          <a:cs typeface="+mn-cs"/>
        </a:defRPr>
      </a:lvl3pPr>
      <a:lvl4pPr marL="131445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3" name="TextBox 2"/>
          <p:cNvSpPr txBox="1"/>
          <p:nvPr/>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4" name="TextBox 3"/>
          <p:cNvSpPr txBox="1"/>
          <p:nvPr/>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lumMod val="50000"/>
                  </a:schemeClr>
                </a:solidFill>
                <a:effectLst/>
                <a:uLnTx/>
                <a:uFillTx/>
                <a:latin typeface="+mn-lt"/>
                <a:ea typeface="+mn-ea"/>
                <a:cs typeface="+mn-cs"/>
              </a:rPr>
              <a:t>Parliamentary Budget Office</a:t>
            </a:r>
          </a:p>
        </p:txBody>
      </p:sp>
      <p:sp>
        <p:nvSpPr>
          <p:cNvPr id="5" name="Rectangle 4"/>
          <p:cNvSpPr/>
          <p:nvPr/>
        </p:nvSpPr>
        <p:spPr>
          <a:xfrm>
            <a:off x="0" y="0"/>
            <a:ext cx="9144000" cy="216000"/>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MSIPCMContentMarking" descr="{&quot;HashCode&quot;:-1283728410,&quot;Placement&quot;:&quot;Header&quot;,&quot;Top&quot;:0.0,&quot;Left&quot;:324.47702,&quot;SlideWidth&quot;:720,&quot;SlideHeight&quot;:540}">
            <a:extLst>
              <a:ext uri="{FF2B5EF4-FFF2-40B4-BE49-F238E27FC236}">
                <a16:creationId xmlns:a16="http://schemas.microsoft.com/office/drawing/2014/main" id="{598FB8A2-09A0-418E-BDAD-2F7AC42EEF67}"/>
              </a:ext>
            </a:extLst>
          </p:cNvPr>
          <p:cNvSpPr txBox="1"/>
          <p:nvPr userDrawn="1"/>
        </p:nvSpPr>
        <p:spPr>
          <a:xfrm>
            <a:off x="4120858" y="0"/>
            <a:ext cx="902284" cy="262344"/>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FF0000"/>
                </a:solidFill>
                <a:latin typeface="Calibri" panose="020F0502020204030204" pitchFamily="34" charset="0"/>
              </a:rPr>
              <a:t>UNOFFICIAL</a:t>
            </a:r>
          </a:p>
        </p:txBody>
      </p:sp>
      <p:sp>
        <p:nvSpPr>
          <p:cNvPr id="7" name="MSIPCMContentMarking" descr="{&quot;HashCode&quot;:-1259590841,&quot;Placement&quot;:&quot;Footer&quot;,&quot;Top&quot;:519.343,&quot;Left&quot;:324.47702,&quot;SlideWidth&quot;:720,&quot;SlideHeight&quot;:540}">
            <a:extLst>
              <a:ext uri="{FF2B5EF4-FFF2-40B4-BE49-F238E27FC236}">
                <a16:creationId xmlns:a16="http://schemas.microsoft.com/office/drawing/2014/main" id="{069C14F0-5706-4DD5-8570-6E3EA21E3627}"/>
              </a:ext>
            </a:extLst>
          </p:cNvPr>
          <p:cNvSpPr txBox="1"/>
          <p:nvPr userDrawn="1"/>
        </p:nvSpPr>
        <p:spPr>
          <a:xfrm>
            <a:off x="4120858" y="6595656"/>
            <a:ext cx="902284" cy="262344"/>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FF0000"/>
                </a:solidFill>
                <a:latin typeface="Calibri" panose="020F0502020204030204" pitchFamily="34" charset="0"/>
              </a:rPr>
              <a:t>UNOFFICIAL</a:t>
            </a:r>
          </a:p>
        </p:txBody>
      </p:sp>
    </p:spTree>
    <p:extLst>
      <p:ext uri="{BB962C8B-B14F-4D97-AF65-F5344CB8AC3E}">
        <p14:creationId xmlns:p14="http://schemas.microsoft.com/office/powerpoint/2010/main" val="1049470030"/>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110000"/>
        </a:lnSpc>
        <a:spcBef>
          <a:spcPct val="0"/>
        </a:spcBef>
        <a:spcAft>
          <a:spcPts val="600"/>
        </a:spcAft>
        <a:buNone/>
        <a:defRPr lang="en-US" sz="3200" b="1" kern="1200" dirty="0" smtClean="0">
          <a:solidFill>
            <a:schemeClr val="bg2">
              <a:lumMod val="75000"/>
            </a:schemeClr>
          </a:solidFill>
          <a:latin typeface="Arial" panose="020B0604020202020204" pitchFamily="34" charset="0"/>
          <a:ea typeface="+mn-ea"/>
          <a:cs typeface="Arial" panose="020B0604020202020204" pitchFamily="34" charset="0"/>
        </a:defRPr>
      </a:lvl1pPr>
    </p:titleStyle>
    <p:bodyStyle>
      <a:lvl1pPr marL="360000" marR="0" indent="-360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lang="en-US" sz="2400" kern="1200">
          <a:solidFill>
            <a:srgbClr val="000000"/>
          </a:solidFill>
          <a:latin typeface="Calibri" panose="020F0502020204030204" pitchFamily="34" charset="0"/>
          <a:ea typeface="+mn-ea"/>
          <a:cs typeface="+mn-cs"/>
        </a:defRPr>
      </a:lvl1pPr>
      <a:lvl2pPr marL="742950" marR="0"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lang="en-US" sz="2400" kern="1200">
          <a:solidFill>
            <a:schemeClr val="tx1"/>
          </a:solidFill>
          <a:latin typeface="+mn-lt"/>
          <a:ea typeface="+mn-ea"/>
          <a:cs typeface="+mn-cs"/>
        </a:defRPr>
      </a:lvl2pPr>
      <a:lvl3pPr marL="457200" marR="0" indent="0" algn="l" defTabSz="914400" rtl="0" eaLnBrk="1" fontAlgn="auto" latinLnBrk="0" hangingPunct="1">
        <a:lnSpc>
          <a:spcPct val="100000"/>
        </a:lnSpc>
        <a:spcBef>
          <a:spcPct val="20000"/>
        </a:spcBef>
        <a:spcAft>
          <a:spcPts val="0"/>
        </a:spcAft>
        <a:buClr>
          <a:schemeClr val="tx2">
            <a:lumMod val="60000"/>
            <a:lumOff val="40000"/>
          </a:schemeClr>
        </a:buClr>
        <a:buSzTx/>
        <a:buFontTx/>
        <a:buNone/>
        <a:tabLst/>
        <a:defRPr sz="2400" kern="1200">
          <a:solidFill>
            <a:schemeClr val="tx1"/>
          </a:solidFill>
          <a:latin typeface="+mn-lt"/>
          <a:ea typeface="+mn-ea"/>
          <a:cs typeface="+mn-cs"/>
        </a:defRPr>
      </a:lvl3pPr>
      <a:lvl4pPr marL="131445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9037" y="3200733"/>
            <a:ext cx="8273488" cy="232017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6600" b="1" kern="100" cap="all" spc="-200" baseline="0">
                <a:solidFill>
                  <a:schemeClr val="bg1"/>
                </a:solidFill>
                <a:latin typeface="+mj-lt"/>
                <a:ea typeface="+mj-ea"/>
                <a:cs typeface="+mj-cs"/>
              </a:defRPr>
            </a:lvl1pPr>
          </a:lstStyle>
          <a:p>
            <a:pPr lvl="0">
              <a:defRPr/>
            </a:pPr>
            <a:r>
              <a:rPr lang="en-AU" sz="5400" cap="none" spc="0" dirty="0" err="1">
                <a:solidFill>
                  <a:schemeClr val="bg2"/>
                </a:solidFill>
                <a:latin typeface="Arial"/>
              </a:rPr>
              <a:t>JobSeeker</a:t>
            </a:r>
            <a:r>
              <a:rPr lang="en-AU" sz="5400" cap="none" spc="0" dirty="0">
                <a:solidFill>
                  <a:schemeClr val="bg2"/>
                </a:solidFill>
                <a:latin typeface="Arial"/>
              </a:rPr>
              <a:t> Payment</a:t>
            </a:r>
            <a:br>
              <a:rPr lang="en-AU" sz="5400" cap="none" spc="0" dirty="0">
                <a:solidFill>
                  <a:schemeClr val="bg2"/>
                </a:solidFill>
                <a:latin typeface="Arial"/>
              </a:rPr>
            </a:br>
            <a:r>
              <a:rPr lang="en-AU" sz="2800" cap="none" spc="0" dirty="0">
                <a:solidFill>
                  <a:schemeClr val="bg2"/>
                </a:solidFill>
                <a:latin typeface="Arial"/>
              </a:rPr>
              <a:t>Understanding economic and policy trends affecting Commonwealth expenditure</a:t>
            </a:r>
            <a:endParaRPr kumimoji="0" lang="en-US" sz="2800" b="1" i="0" u="none" strike="noStrike" kern="100" cap="none" spc="0" normalizeH="0" baseline="0" noProof="0" dirty="0">
              <a:ln>
                <a:noFill/>
              </a:ln>
              <a:solidFill>
                <a:schemeClr val="bg2"/>
              </a:solidFill>
              <a:effectLst/>
              <a:uLnTx/>
              <a:uFillTx/>
              <a:latin typeface="Arial"/>
            </a:endParaRPr>
          </a:p>
        </p:txBody>
      </p:sp>
      <p:sp>
        <p:nvSpPr>
          <p:cNvPr id="3" name="Rectangle 2"/>
          <p:cNvSpPr/>
          <p:nvPr/>
        </p:nvSpPr>
        <p:spPr>
          <a:xfrm>
            <a:off x="441960" y="5807983"/>
            <a:ext cx="4312920" cy="646331"/>
          </a:xfrm>
          <a:prstGeom prst="rect">
            <a:avLst/>
          </a:prstGeom>
        </p:spPr>
        <p:txBody>
          <a:bodyPr wrap="square">
            <a:spAutoFit/>
          </a:bodyPr>
          <a:lstStyle/>
          <a:p>
            <a:pPr lvl="0">
              <a:defRPr/>
            </a:pPr>
            <a:r>
              <a:rPr lang="en-AU" b="1" dirty="0">
                <a:solidFill>
                  <a:schemeClr val="bg1">
                    <a:lumMod val="65000"/>
                  </a:schemeClr>
                </a:solidFill>
                <a:latin typeface="+mj-lt"/>
              </a:rPr>
              <a:t>Australian Conference of Economists </a:t>
            </a:r>
            <a:br>
              <a:rPr lang="en-AU" b="1" dirty="0">
                <a:solidFill>
                  <a:schemeClr val="bg1">
                    <a:lumMod val="65000"/>
                  </a:schemeClr>
                </a:solidFill>
                <a:latin typeface="+mj-lt"/>
              </a:rPr>
            </a:br>
            <a:r>
              <a:rPr lang="en-AU" b="1" dirty="0">
                <a:solidFill>
                  <a:schemeClr val="bg1">
                    <a:lumMod val="65000"/>
                  </a:schemeClr>
                </a:solidFill>
                <a:latin typeface="+mj-lt"/>
              </a:rPr>
              <a:t>14 July 2021</a:t>
            </a:r>
          </a:p>
        </p:txBody>
      </p:sp>
      <p:sp>
        <p:nvSpPr>
          <p:cNvPr id="9" name="Text Placeholder 5"/>
          <p:cNvSpPr txBox="1">
            <a:spLocks/>
          </p:cNvSpPr>
          <p:nvPr/>
        </p:nvSpPr>
        <p:spPr>
          <a:xfrm>
            <a:off x="5761757" y="4953875"/>
            <a:ext cx="2932981" cy="1500439"/>
          </a:xfrm>
          <a:prstGeom prst="rect">
            <a:avLst/>
          </a:prstGeom>
        </p:spPr>
        <p:txBody>
          <a:bodyPr vert="horz" lIns="0" tIns="0" rIns="0" bIns="0" rtlCol="0" anchor="b">
            <a:noAutofit/>
          </a:bodyPr>
          <a:lstStyle>
            <a:lvl1pPr marL="0" indent="0" algn="r" defTabSz="914400" rtl="0" eaLnBrk="1" latinLnBrk="0" hangingPunct="1">
              <a:lnSpc>
                <a:spcPct val="100000"/>
              </a:lnSpc>
              <a:spcBef>
                <a:spcPts val="600"/>
              </a:spcBef>
              <a:spcAft>
                <a:spcPts val="1200"/>
              </a:spcAft>
              <a:buFont typeface="Arial" panose="020B0604020202020204" pitchFamily="34" charset="0"/>
              <a:buChar char="​"/>
              <a:defRPr sz="1300" b="1" i="0" kern="1200">
                <a:solidFill>
                  <a:schemeClr val="bg1"/>
                </a:solidFill>
                <a:latin typeface="Calibri" panose="020F050202020403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b="1" i="1" kern="1200">
                <a:solidFill>
                  <a:schemeClr val="tx2"/>
                </a:solidFill>
                <a:latin typeface="Calibri" panose="020F050202020403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Calibri" panose="020F0502020204030204"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Calibri" panose="020F0502020204030204"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Calibri" panose="020F0502020204030204"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Calibri" panose="020F0502020204030204" pitchFamily="34" charset="0"/>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alibri" panose="020F050202020403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alibri" panose="020F050202020403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2B3B5F"/>
                </a:solidFill>
                <a:effectLst/>
                <a:uLnTx/>
                <a:uFillTx/>
                <a:latin typeface="Calibri" panose="020F0502020204030204" pitchFamily="34" charset="0"/>
                <a:ea typeface="+mn-ea"/>
                <a:cs typeface="+mn-cs"/>
              </a:rPr>
              <a:t>Kathryn Smith and Binod Nepal</a:t>
            </a:r>
          </a:p>
          <a:p>
            <a:pPr marL="0" marR="0" lvl="0" indent="0" algn="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2B3B5F"/>
                </a:solidFill>
                <a:effectLst/>
                <a:uLnTx/>
                <a:uFillTx/>
                <a:latin typeface="Calibri" panose="020F0502020204030204" pitchFamily="34" charset="0"/>
                <a:ea typeface="+mn-ea"/>
                <a:cs typeface="+mn-cs"/>
              </a:rPr>
              <a:t>Parliamentary Budget Office</a:t>
            </a:r>
          </a:p>
          <a:p>
            <a:pPr marL="0" marR="0" lvl="0" indent="0" algn="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2B3B5F"/>
                </a:solidFill>
                <a:effectLst/>
                <a:uLnTx/>
                <a:uFillTx/>
                <a:latin typeface="Calibri" panose="020F0502020204030204" pitchFamily="34" charset="0"/>
                <a:ea typeface="+mn-ea"/>
                <a:cs typeface="+mn-cs"/>
              </a:rPr>
              <a:t>www.pbo.gov.au</a:t>
            </a:r>
          </a:p>
        </p:txBody>
      </p:sp>
      <p:cxnSp>
        <p:nvCxnSpPr>
          <p:cNvPr id="7" name="Straight Connector 6"/>
          <p:cNvCxnSpPr/>
          <p:nvPr/>
        </p:nvCxnSpPr>
        <p:spPr>
          <a:xfrm>
            <a:off x="563563" y="5612013"/>
            <a:ext cx="4069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96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t>Historically the relationship between unemployment levels and benefits has been quite close in aggregate</a:t>
            </a:r>
          </a:p>
        </p:txBody>
      </p:sp>
      <p:sp>
        <p:nvSpPr>
          <p:cNvPr id="5" name="Title 2"/>
          <p:cNvSpPr txBox="1">
            <a:spLocks/>
          </p:cNvSpPr>
          <p:nvPr/>
        </p:nvSpPr>
        <p:spPr>
          <a:xfrm>
            <a:off x="2400158" y="1516064"/>
            <a:ext cx="4343685" cy="321468"/>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AU" sz="1200" b="0" dirty="0">
                <a:solidFill>
                  <a:schemeClr val="tx1"/>
                </a:solidFill>
              </a:rPr>
              <a:t>JobSeeker recipients and unemployed persons, 1992 to 2020</a:t>
            </a:r>
          </a:p>
        </p:txBody>
      </p:sp>
      <p:sp>
        <p:nvSpPr>
          <p:cNvPr id="2" name="TextBox 1"/>
          <p:cNvSpPr txBox="1"/>
          <p:nvPr/>
        </p:nvSpPr>
        <p:spPr>
          <a:xfrm>
            <a:off x="2152650" y="5422238"/>
            <a:ext cx="4838700" cy="1061829"/>
          </a:xfrm>
          <a:prstGeom prst="rect">
            <a:avLst/>
          </a:prstGeom>
          <a:noFill/>
        </p:spPr>
        <p:txBody>
          <a:bodyPr wrap="square" rtlCol="0">
            <a:spAutoFit/>
          </a:bodyPr>
          <a:lstStyle/>
          <a:p>
            <a:pPr algn="just"/>
            <a:r>
              <a:rPr lang="en-AU" sz="900" dirty="0">
                <a:solidFill>
                  <a:schemeClr val="bg1">
                    <a:lumMod val="50000"/>
                  </a:schemeClr>
                </a:solidFill>
              </a:rPr>
              <a:t>Note: unemployed persons are averages of monthly counts (seasonally adjusted) over the year to June.  The minimum age of unemployed persons is lower than minimum age of JobSeeker recipients; see Appendix A for a figure including recipients of Youth Allowance (unemployed).  Recipient data in ABS year books were sourced from government departments.</a:t>
            </a:r>
          </a:p>
          <a:p>
            <a:pPr algn="just"/>
            <a:endParaRPr lang="en-AU" sz="900" dirty="0">
              <a:solidFill>
                <a:schemeClr val="bg1">
                  <a:lumMod val="50000"/>
                </a:schemeClr>
              </a:solidFill>
            </a:endParaRPr>
          </a:p>
          <a:p>
            <a:pPr algn="just"/>
            <a:r>
              <a:rPr lang="en-AU" sz="900" dirty="0">
                <a:solidFill>
                  <a:schemeClr val="bg1">
                    <a:lumMod val="50000"/>
                  </a:schemeClr>
                </a:solidFill>
              </a:rPr>
              <a:t>Source: DSS Payment Demographic Data, ABS year books (cat no. 1301.0), ABS labour force (cat no. 6202.0) and PBO analysis</a:t>
            </a:r>
          </a:p>
        </p:txBody>
      </p:sp>
      <p:pic>
        <p:nvPicPr>
          <p:cNvPr id="4" name="Picture 3"/>
          <p:cNvPicPr>
            <a:picLocks noChangeAspect="1"/>
          </p:cNvPicPr>
          <p:nvPr/>
        </p:nvPicPr>
        <p:blipFill>
          <a:blip r:embed="rId3"/>
          <a:stretch>
            <a:fillRect/>
          </a:stretch>
        </p:blipFill>
        <p:spPr>
          <a:xfrm>
            <a:off x="1621181" y="1822238"/>
            <a:ext cx="5901639" cy="3600000"/>
          </a:xfrm>
          <a:prstGeom prst="rect">
            <a:avLst/>
          </a:prstGeom>
        </p:spPr>
      </p:pic>
    </p:spTree>
    <p:extLst>
      <p:ext uri="{BB962C8B-B14F-4D97-AF65-F5344CB8AC3E}">
        <p14:creationId xmlns:p14="http://schemas.microsoft.com/office/powerpoint/2010/main" val="255765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5" y="2733675"/>
            <a:ext cx="7324725" cy="3831818"/>
          </a:xfrm>
          <a:prstGeom prst="rect">
            <a:avLst/>
          </a:prstGeom>
          <a:noFill/>
        </p:spPr>
        <p:txBody>
          <a:bodyPr wrap="square" rtlCol="0">
            <a:spAutoFit/>
          </a:bodyPr>
          <a:lstStyle/>
          <a:p>
            <a:pPr>
              <a:lnSpc>
                <a:spcPct val="90000"/>
              </a:lnSpc>
              <a:spcBef>
                <a:spcPct val="0"/>
              </a:spcBef>
              <a:defRPr/>
            </a:pPr>
            <a:r>
              <a:rPr lang="en-AU" sz="5400" b="1" kern="100" dirty="0">
                <a:solidFill>
                  <a:schemeClr val="bg2"/>
                </a:solidFill>
                <a:latin typeface="Arial"/>
                <a:ea typeface="+mj-ea"/>
                <a:cs typeface="+mj-cs"/>
              </a:rPr>
              <a:t>Changing composition of the JobSeeker population: </a:t>
            </a:r>
            <a:br>
              <a:rPr lang="en-AU" sz="5400" b="1" kern="100" dirty="0">
                <a:solidFill>
                  <a:schemeClr val="bg2"/>
                </a:solidFill>
                <a:latin typeface="Arial"/>
                <a:ea typeface="+mj-ea"/>
                <a:cs typeface="+mj-cs"/>
              </a:rPr>
            </a:br>
            <a:r>
              <a:rPr lang="en-AU" sz="5400" b="1" kern="100" dirty="0">
                <a:solidFill>
                  <a:schemeClr val="bg2"/>
                </a:solidFill>
                <a:latin typeface="Arial"/>
                <a:ea typeface="+mj-ea"/>
                <a:cs typeface="+mj-cs"/>
              </a:rPr>
              <a:t>trends &amp; drivers</a:t>
            </a:r>
          </a:p>
        </p:txBody>
      </p:sp>
    </p:spTree>
    <p:extLst>
      <p:ext uri="{BB962C8B-B14F-4D97-AF65-F5344CB8AC3E}">
        <p14:creationId xmlns:p14="http://schemas.microsoft.com/office/powerpoint/2010/main" val="148698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buFont typeface="Arial" panose="020B0604020202020204" pitchFamily="34" charset="0"/>
              <a:buChar char="•"/>
            </a:pPr>
            <a:r>
              <a:rPr lang="en-AU" sz="2400" dirty="0"/>
              <a:t>JobSeeker recipients’ demographics have changed significantly, </a:t>
            </a:r>
          </a:p>
          <a:p>
            <a:pPr marL="1085850" lvl="1" indent="-342900">
              <a:buFont typeface="Arial" panose="020B0604020202020204" pitchFamily="34" charset="0"/>
              <a:buChar char="•"/>
            </a:pPr>
            <a:r>
              <a:rPr lang="en-AU" sz="2400" dirty="0"/>
              <a:t>From mostly younger men to older people, increasingly older women</a:t>
            </a:r>
          </a:p>
          <a:p>
            <a:pPr marL="342900" indent="-342900">
              <a:buFont typeface="Arial" panose="020B0604020202020204" pitchFamily="34" charset="0"/>
              <a:buChar char="•"/>
            </a:pPr>
            <a:r>
              <a:rPr lang="en-AU" sz="2400" dirty="0"/>
              <a:t>The share of longer-term JobSeeker recipients is rising</a:t>
            </a:r>
          </a:p>
          <a:p>
            <a:pPr marL="342900" indent="-342900">
              <a:buFont typeface="Arial" panose="020B0604020202020204" pitchFamily="34" charset="0"/>
              <a:buChar char="•"/>
            </a:pPr>
            <a:r>
              <a:rPr lang="en-AU" sz="2400" dirty="0"/>
              <a:t>The shares of recipients searching for work and assessed as having full capacity for work are falling</a:t>
            </a:r>
          </a:p>
        </p:txBody>
      </p:sp>
      <p:sp>
        <p:nvSpPr>
          <p:cNvPr id="3" name="Title 2"/>
          <p:cNvSpPr>
            <a:spLocks noGrp="1"/>
          </p:cNvSpPr>
          <p:nvPr>
            <p:ph type="title"/>
          </p:nvPr>
        </p:nvSpPr>
        <p:spPr/>
        <p:txBody>
          <a:bodyPr/>
          <a:lstStyle/>
          <a:p>
            <a:r>
              <a:rPr lang="en-AU" dirty="0"/>
              <a:t>Three broad trends over time</a:t>
            </a:r>
          </a:p>
        </p:txBody>
      </p:sp>
    </p:spTree>
    <p:extLst>
      <p:ext uri="{BB962C8B-B14F-4D97-AF65-F5344CB8AC3E}">
        <p14:creationId xmlns:p14="http://schemas.microsoft.com/office/powerpoint/2010/main" val="175328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t> </a:t>
            </a:r>
          </a:p>
        </p:txBody>
      </p:sp>
      <p:sp>
        <p:nvSpPr>
          <p:cNvPr id="5" name="Title 2"/>
          <p:cNvSpPr txBox="1">
            <a:spLocks/>
          </p:cNvSpPr>
          <p:nvPr/>
        </p:nvSpPr>
        <p:spPr>
          <a:xfrm>
            <a:off x="2296681" y="1516064"/>
            <a:ext cx="4550639" cy="321468"/>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US" sz="1200" b="0" dirty="0">
                <a:solidFill>
                  <a:schemeClr val="tx1"/>
                </a:solidFill>
              </a:rPr>
              <a:t>JobSeeker recipients by selected characteristics, 2007 and 2019</a:t>
            </a:r>
            <a:endParaRPr lang="en-AU" sz="1200" b="0" dirty="0">
              <a:solidFill>
                <a:schemeClr val="tx1"/>
              </a:solidFill>
            </a:endParaRPr>
          </a:p>
        </p:txBody>
      </p:sp>
      <p:sp>
        <p:nvSpPr>
          <p:cNvPr id="2" name="TextBox 1"/>
          <p:cNvSpPr txBox="1"/>
          <p:nvPr/>
        </p:nvSpPr>
        <p:spPr>
          <a:xfrm>
            <a:off x="1692000" y="5445651"/>
            <a:ext cx="5760000" cy="1061829"/>
          </a:xfrm>
          <a:prstGeom prst="rect">
            <a:avLst/>
          </a:prstGeom>
          <a:noFill/>
        </p:spPr>
        <p:txBody>
          <a:bodyPr wrap="square" rtlCol="0">
            <a:spAutoFit/>
          </a:bodyPr>
          <a:lstStyle/>
          <a:p>
            <a:pPr algn="just"/>
            <a:r>
              <a:rPr lang="en-AU" sz="900" dirty="0">
                <a:solidFill>
                  <a:schemeClr val="bg1">
                    <a:lumMod val="50000"/>
                  </a:schemeClr>
                </a:solidFill>
              </a:rPr>
              <a:t>Note: ‘Partial capacity to work’ refers to activity tested recipients having an assessed physical, intellectual or psychiatric impairment, which would prevent them from working 30 hours per week.  ‘Primary carer of dependent children’ relates to children under 16.  ‘Worked 15 hours or more’ refers to 15 hours or more from all jobs in the last fortnight.  Figures are as at June each year.</a:t>
            </a:r>
          </a:p>
          <a:p>
            <a:pPr algn="just"/>
            <a:endParaRPr lang="en-AU" sz="900" dirty="0">
              <a:solidFill>
                <a:schemeClr val="bg1">
                  <a:lumMod val="50000"/>
                </a:schemeClr>
              </a:solidFill>
            </a:endParaRPr>
          </a:p>
          <a:p>
            <a:pPr algn="just"/>
            <a:r>
              <a:rPr lang="en-AU" sz="900" dirty="0">
                <a:solidFill>
                  <a:schemeClr val="bg1">
                    <a:lumMod val="50000"/>
                  </a:schemeClr>
                </a:solidFill>
              </a:rPr>
              <a:t>Source: PBO analysis of DSS Bluebook, a de-identified administrative dataset.  References to Bluebook throughout this report are to point-in-time snapshots in June. </a:t>
            </a:r>
          </a:p>
        </p:txBody>
      </p:sp>
      <p:pic>
        <p:nvPicPr>
          <p:cNvPr id="6" name="Picture 5"/>
          <p:cNvPicPr>
            <a:picLocks noChangeAspect="1"/>
          </p:cNvPicPr>
          <p:nvPr/>
        </p:nvPicPr>
        <p:blipFill>
          <a:blip r:embed="rId3"/>
          <a:stretch>
            <a:fillRect/>
          </a:stretch>
        </p:blipFill>
        <p:spPr>
          <a:xfrm>
            <a:off x="1506194" y="1837532"/>
            <a:ext cx="6131613" cy="3600000"/>
          </a:xfrm>
          <a:prstGeom prst="rect">
            <a:avLst/>
          </a:prstGeom>
        </p:spPr>
      </p:pic>
      <p:sp>
        <p:nvSpPr>
          <p:cNvPr id="7" name="Title 2"/>
          <p:cNvSpPr txBox="1">
            <a:spLocks/>
          </p:cNvSpPr>
          <p:nvPr/>
        </p:nvSpPr>
        <p:spPr>
          <a:xfrm>
            <a:off x="303250" y="205740"/>
            <a:ext cx="8229600" cy="1173480"/>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AU" sz="2400" dirty="0"/>
              <a:t>Characteristics of </a:t>
            </a:r>
            <a:r>
              <a:rPr lang="en-AU" sz="2400" dirty="0" err="1"/>
              <a:t>JobSeeker</a:t>
            </a:r>
            <a:r>
              <a:rPr lang="en-AU" sz="2400" dirty="0"/>
              <a:t> recipients have changed</a:t>
            </a:r>
          </a:p>
        </p:txBody>
      </p:sp>
    </p:spTree>
    <p:extLst>
      <p:ext uri="{BB962C8B-B14F-4D97-AF65-F5344CB8AC3E}">
        <p14:creationId xmlns:p14="http://schemas.microsoft.com/office/powerpoint/2010/main" val="193313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Recipients by age and gender: from pyramid to coffin?</a:t>
            </a:r>
          </a:p>
        </p:txBody>
      </p:sp>
      <p:sp>
        <p:nvSpPr>
          <p:cNvPr id="5" name="Title 2"/>
          <p:cNvSpPr txBox="1">
            <a:spLocks/>
          </p:cNvSpPr>
          <p:nvPr/>
        </p:nvSpPr>
        <p:spPr>
          <a:xfrm>
            <a:off x="2043042" y="1516064"/>
            <a:ext cx="5057917" cy="321468"/>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AU" sz="1200" b="0" dirty="0">
                <a:solidFill>
                  <a:schemeClr val="tx1"/>
                </a:solidFill>
              </a:rPr>
              <a:t>Share of JobSeeker recipients by gender and age group, 2001 and 2019</a:t>
            </a:r>
          </a:p>
        </p:txBody>
      </p:sp>
      <p:sp>
        <p:nvSpPr>
          <p:cNvPr id="2" name="TextBox 1"/>
          <p:cNvSpPr txBox="1"/>
          <p:nvPr/>
        </p:nvSpPr>
        <p:spPr>
          <a:xfrm>
            <a:off x="1692000" y="5765756"/>
            <a:ext cx="5760000" cy="784830"/>
          </a:xfrm>
          <a:prstGeom prst="rect">
            <a:avLst/>
          </a:prstGeom>
          <a:noFill/>
        </p:spPr>
        <p:txBody>
          <a:bodyPr wrap="square" rtlCol="0">
            <a:spAutoFit/>
          </a:bodyPr>
          <a:lstStyle/>
          <a:p>
            <a:pPr algn="just"/>
            <a:r>
              <a:rPr lang="en-US" sz="900" dirty="0">
                <a:solidFill>
                  <a:schemeClr val="bg1">
                    <a:lumMod val="50000"/>
                  </a:schemeClr>
                </a:solidFill>
              </a:rPr>
              <a:t>Note: ‘60+’ category comprises 60 to under 62 years for women and under 65 years for men in 2001, and under 66 for both genders in 2019.  The age pension qualifying age was 61.5 years for females and 65 years for males in June 2001 and 65.5 years for both genders in June 2019.  Figures are as at June.</a:t>
            </a:r>
          </a:p>
          <a:p>
            <a:pPr algn="just"/>
            <a:endParaRPr lang="en-AU" sz="900" dirty="0">
              <a:solidFill>
                <a:schemeClr val="bg1">
                  <a:lumMod val="50000"/>
                </a:schemeClr>
              </a:solidFill>
            </a:endParaRPr>
          </a:p>
          <a:p>
            <a:pPr algn="just"/>
            <a:r>
              <a:rPr lang="en-US" sz="900" dirty="0">
                <a:solidFill>
                  <a:schemeClr val="bg1">
                    <a:lumMod val="50000"/>
                  </a:schemeClr>
                </a:solidFill>
              </a:rPr>
              <a:t>Source: PBO analysis of DSS Bluebook. </a:t>
            </a:r>
            <a:endParaRPr lang="en-AU" sz="900" dirty="0">
              <a:solidFill>
                <a:schemeClr val="bg1">
                  <a:lumMod val="50000"/>
                </a:schemeClr>
              </a:solidFill>
            </a:endParaRPr>
          </a:p>
        </p:txBody>
      </p:sp>
      <p:pic>
        <p:nvPicPr>
          <p:cNvPr id="7" name="Picture 6"/>
          <p:cNvPicPr>
            <a:picLocks noChangeAspect="1"/>
          </p:cNvPicPr>
          <p:nvPr/>
        </p:nvPicPr>
        <p:blipFill>
          <a:blip r:embed="rId3"/>
          <a:stretch>
            <a:fillRect/>
          </a:stretch>
        </p:blipFill>
        <p:spPr>
          <a:xfrm>
            <a:off x="987037" y="1911644"/>
            <a:ext cx="7169926" cy="3780000"/>
          </a:xfrm>
          <a:prstGeom prst="rect">
            <a:avLst/>
          </a:prstGeom>
        </p:spPr>
      </p:pic>
    </p:spTree>
    <p:extLst>
      <p:ext uri="{BB962C8B-B14F-4D97-AF65-F5344CB8AC3E}">
        <p14:creationId xmlns:p14="http://schemas.microsoft.com/office/powerpoint/2010/main" val="202627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indent="-342900">
              <a:buFont typeface="Arial" panose="020B0604020202020204" pitchFamily="34" charset="0"/>
              <a:buChar char="•"/>
            </a:pPr>
            <a:r>
              <a:rPr lang="en-AU" dirty="0"/>
              <a:t>Policy changes affecting JobSeeker payment relate mainly to other payments</a:t>
            </a:r>
          </a:p>
          <a:p>
            <a:pPr marL="342900" indent="-342900">
              <a:buFont typeface="Arial" panose="020B0604020202020204" pitchFamily="34" charset="0"/>
              <a:buChar char="•"/>
            </a:pPr>
            <a:r>
              <a:rPr lang="en-AU" dirty="0"/>
              <a:t>Modification in eligibility requirements for four income support payments have increased the likelihood that recipients are on JobSeeker</a:t>
            </a:r>
          </a:p>
          <a:p>
            <a:pPr marL="342900" indent="-342900">
              <a:buFont typeface="Arial" panose="020B0604020202020204" pitchFamily="34" charset="0"/>
              <a:buChar char="•"/>
            </a:pPr>
            <a:r>
              <a:rPr lang="en-AU" dirty="0"/>
              <a:t>Three of the four major changes over the past two decades have affected men and women differently</a:t>
            </a:r>
          </a:p>
          <a:p>
            <a:pPr marL="1085850" lvl="1" indent="-342900">
              <a:buFont typeface="Arial" panose="020B0604020202020204" pitchFamily="34" charset="0"/>
              <a:buChar char="•"/>
            </a:pPr>
            <a:r>
              <a:rPr lang="en-AU" dirty="0"/>
              <a:t>Closure of ‘partner payments’</a:t>
            </a:r>
          </a:p>
          <a:p>
            <a:pPr marL="1085850" lvl="1" indent="-342900">
              <a:buFont typeface="Arial" panose="020B0604020202020204" pitchFamily="34" charset="0"/>
              <a:buChar char="•"/>
            </a:pPr>
            <a:r>
              <a:rPr lang="en-AU" dirty="0"/>
              <a:t>Increase in the age pension age from 60-65 for women over 1995 to 2013 (from 65 to 67 for both genders over 2017 to 2023)</a:t>
            </a:r>
          </a:p>
          <a:p>
            <a:pPr marL="1085850" lvl="1" indent="-342900">
              <a:buFont typeface="Arial" panose="020B0604020202020204" pitchFamily="34" charset="0"/>
              <a:buChar char="•"/>
            </a:pPr>
            <a:r>
              <a:rPr lang="en-AU" dirty="0"/>
              <a:t>Changes to parenting payment in 2006 and removal of legacy arrangements in 2013</a:t>
            </a:r>
          </a:p>
          <a:p>
            <a:pPr marL="342900" indent="-342900">
              <a:buFont typeface="Arial" panose="020B0604020202020204" pitchFamily="34" charset="0"/>
              <a:buChar char="•"/>
            </a:pPr>
            <a:r>
              <a:rPr lang="en-AU" dirty="0"/>
              <a:t>Changes to Disability Support Pension eligibility 2012 to 2015 affect both genders</a:t>
            </a:r>
          </a:p>
        </p:txBody>
      </p:sp>
      <p:sp>
        <p:nvSpPr>
          <p:cNvPr id="3" name="Title 2"/>
          <p:cNvSpPr>
            <a:spLocks noGrp="1"/>
          </p:cNvSpPr>
          <p:nvPr>
            <p:ph type="title"/>
          </p:nvPr>
        </p:nvSpPr>
        <p:spPr/>
        <p:txBody>
          <a:bodyPr/>
          <a:lstStyle/>
          <a:p>
            <a:r>
              <a:rPr lang="en-AU" dirty="0"/>
              <a:t>Policy changes have played a major role</a:t>
            </a:r>
          </a:p>
        </p:txBody>
      </p:sp>
    </p:spTree>
    <p:extLst>
      <p:ext uri="{BB962C8B-B14F-4D97-AF65-F5344CB8AC3E}">
        <p14:creationId xmlns:p14="http://schemas.microsoft.com/office/powerpoint/2010/main" val="397516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871502" y="1516064"/>
            <a:ext cx="7400996" cy="321468"/>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AU" sz="1200" b="0" dirty="0">
                <a:solidFill>
                  <a:schemeClr val="tx1"/>
                </a:solidFill>
              </a:rPr>
              <a:t>JobSeeker recipients and unemployed persons by gender, 1992 to 2019; key economic and policy changes</a:t>
            </a:r>
          </a:p>
        </p:txBody>
      </p:sp>
      <p:sp>
        <p:nvSpPr>
          <p:cNvPr id="2" name="TextBox 1"/>
          <p:cNvSpPr txBox="1"/>
          <p:nvPr/>
        </p:nvSpPr>
        <p:spPr>
          <a:xfrm>
            <a:off x="1692000" y="5776871"/>
            <a:ext cx="5760000" cy="784830"/>
          </a:xfrm>
          <a:prstGeom prst="rect">
            <a:avLst/>
          </a:prstGeom>
          <a:noFill/>
        </p:spPr>
        <p:txBody>
          <a:bodyPr wrap="square" rtlCol="0">
            <a:spAutoFit/>
          </a:bodyPr>
          <a:lstStyle/>
          <a:p>
            <a:pPr algn="just"/>
            <a:r>
              <a:rPr lang="en-AU" sz="900" dirty="0">
                <a:solidFill>
                  <a:schemeClr val="bg1">
                    <a:lumMod val="50000"/>
                  </a:schemeClr>
                </a:solidFill>
              </a:rPr>
              <a:t>Note: Data on JobSeeker recipients are as at June except for 2000 which are as at May.  Data on unemployment are averages of seasonally adjusted monthly data over the year from July to June.</a:t>
            </a:r>
          </a:p>
          <a:p>
            <a:pPr algn="just"/>
            <a:endParaRPr lang="en-AU" sz="900" dirty="0">
              <a:solidFill>
                <a:schemeClr val="bg1">
                  <a:lumMod val="50000"/>
                </a:schemeClr>
              </a:solidFill>
            </a:endParaRPr>
          </a:p>
          <a:p>
            <a:pPr algn="just"/>
            <a:r>
              <a:rPr lang="en-AU" sz="900" dirty="0">
                <a:solidFill>
                  <a:schemeClr val="bg1">
                    <a:lumMod val="50000"/>
                  </a:schemeClr>
                </a:solidFill>
              </a:rPr>
              <a:t>Source: DSS Payment Demographic Data, ABS year books (cat no. 1301.0), ABS labour force (cat no. 6202.0) and PBO analysis.</a:t>
            </a:r>
          </a:p>
        </p:txBody>
      </p:sp>
      <p:sp>
        <p:nvSpPr>
          <p:cNvPr id="8" name="Title 2"/>
          <p:cNvSpPr txBox="1">
            <a:spLocks/>
          </p:cNvSpPr>
          <p:nvPr/>
        </p:nvSpPr>
        <p:spPr>
          <a:xfrm>
            <a:off x="453067" y="181850"/>
            <a:ext cx="8229600" cy="1173480"/>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endParaRPr lang="en-AU" sz="2400" dirty="0"/>
          </a:p>
        </p:txBody>
      </p:sp>
      <p:sp>
        <p:nvSpPr>
          <p:cNvPr id="9" name="Title 8"/>
          <p:cNvSpPr>
            <a:spLocks noGrp="1"/>
          </p:cNvSpPr>
          <p:nvPr>
            <p:ph type="title"/>
          </p:nvPr>
        </p:nvSpPr>
        <p:spPr/>
        <p:txBody>
          <a:bodyPr/>
          <a:lstStyle/>
          <a:p>
            <a:r>
              <a:rPr lang="en-AU" dirty="0"/>
              <a:t>Some policy changes have affected men and women differently</a:t>
            </a:r>
          </a:p>
        </p:txBody>
      </p:sp>
      <p:pic>
        <p:nvPicPr>
          <p:cNvPr id="3" name="Picture 2">
            <a:extLst>
              <a:ext uri="{FF2B5EF4-FFF2-40B4-BE49-F238E27FC236}">
                <a16:creationId xmlns:a16="http://schemas.microsoft.com/office/drawing/2014/main" id="{DE0D1A29-F416-4C78-A162-065F029B2A25}"/>
              </a:ext>
            </a:extLst>
          </p:cNvPr>
          <p:cNvPicPr>
            <a:picLocks noChangeAspect="1"/>
          </p:cNvPicPr>
          <p:nvPr/>
        </p:nvPicPr>
        <p:blipFill>
          <a:blip r:embed="rId3"/>
          <a:stretch>
            <a:fillRect/>
          </a:stretch>
        </p:blipFill>
        <p:spPr>
          <a:xfrm>
            <a:off x="1252074" y="1920988"/>
            <a:ext cx="6639852" cy="3772426"/>
          </a:xfrm>
          <a:prstGeom prst="rect">
            <a:avLst/>
          </a:prstGeom>
        </p:spPr>
      </p:pic>
    </p:spTree>
    <p:extLst>
      <p:ext uri="{BB962C8B-B14F-4D97-AF65-F5344CB8AC3E}">
        <p14:creationId xmlns:p14="http://schemas.microsoft.com/office/powerpoint/2010/main" val="244823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t> </a:t>
            </a:r>
          </a:p>
        </p:txBody>
      </p:sp>
      <p:sp>
        <p:nvSpPr>
          <p:cNvPr id="5" name="Title 2"/>
          <p:cNvSpPr txBox="1">
            <a:spLocks/>
          </p:cNvSpPr>
          <p:nvPr/>
        </p:nvSpPr>
        <p:spPr>
          <a:xfrm>
            <a:off x="1728770" y="1516064"/>
            <a:ext cx="5686461" cy="321468"/>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AU" sz="1200" b="0" dirty="0">
                <a:solidFill>
                  <a:schemeClr val="tx1"/>
                </a:solidFill>
              </a:rPr>
              <a:t>JobSeeker recipients and unemployed persons by gender and age, 1992 to 2019 </a:t>
            </a:r>
          </a:p>
        </p:txBody>
      </p:sp>
      <p:sp>
        <p:nvSpPr>
          <p:cNvPr id="2" name="TextBox 1"/>
          <p:cNvSpPr txBox="1"/>
          <p:nvPr/>
        </p:nvSpPr>
        <p:spPr>
          <a:xfrm>
            <a:off x="1692000" y="5485962"/>
            <a:ext cx="5760000" cy="1061829"/>
          </a:xfrm>
          <a:prstGeom prst="rect">
            <a:avLst/>
          </a:prstGeom>
          <a:noFill/>
        </p:spPr>
        <p:txBody>
          <a:bodyPr wrap="square" rtlCol="0">
            <a:spAutoFit/>
          </a:bodyPr>
          <a:lstStyle/>
          <a:p>
            <a:pPr algn="just"/>
            <a:r>
              <a:rPr lang="en-AU" sz="900" dirty="0">
                <a:solidFill>
                  <a:schemeClr val="bg1">
                    <a:lumMod val="50000"/>
                  </a:schemeClr>
                </a:solidFill>
              </a:rPr>
              <a:t>Note: Data on JobSeeker are as at June except for the year 2000 which are as at May.  Data on unemployment are averages of original monthly data over the year July to June.  JobSeeker data to 2013 are from DSS Payment Demographic Data; JobSeeker data from 2014 to 2019 are sourced from DSS Bluebook. ’45 and over’ refers to 45–64 for unemployment data.</a:t>
            </a:r>
          </a:p>
          <a:p>
            <a:pPr algn="just"/>
            <a:endParaRPr lang="en-AU" sz="900" dirty="0">
              <a:solidFill>
                <a:schemeClr val="bg1">
                  <a:lumMod val="50000"/>
                </a:schemeClr>
              </a:solidFill>
            </a:endParaRPr>
          </a:p>
          <a:p>
            <a:pPr algn="just"/>
            <a:r>
              <a:rPr lang="en-AU" sz="900" dirty="0">
                <a:solidFill>
                  <a:schemeClr val="bg1">
                    <a:lumMod val="50000"/>
                  </a:schemeClr>
                </a:solidFill>
              </a:rPr>
              <a:t>Source: DSS Payment Demographic Data, ABS year books (cat no. 1301.0), ABS labour force (cat no. 6291.0.55.001), DSS Bluebook and PBO analysis. </a:t>
            </a:r>
          </a:p>
        </p:txBody>
      </p:sp>
      <p:pic>
        <p:nvPicPr>
          <p:cNvPr id="7" name="Picture 6"/>
          <p:cNvPicPr>
            <a:picLocks noChangeAspect="1"/>
          </p:cNvPicPr>
          <p:nvPr/>
        </p:nvPicPr>
        <p:blipFill>
          <a:blip r:embed="rId3"/>
          <a:stretch>
            <a:fillRect/>
          </a:stretch>
        </p:blipFill>
        <p:spPr>
          <a:xfrm>
            <a:off x="1385637" y="1861747"/>
            <a:ext cx="6372727" cy="3600000"/>
          </a:xfrm>
          <a:prstGeom prst="rect">
            <a:avLst/>
          </a:prstGeom>
        </p:spPr>
      </p:pic>
      <p:sp>
        <p:nvSpPr>
          <p:cNvPr id="6" name="Title 8"/>
          <p:cNvSpPr txBox="1">
            <a:spLocks/>
          </p:cNvSpPr>
          <p:nvPr/>
        </p:nvSpPr>
        <p:spPr>
          <a:xfrm>
            <a:off x="453067" y="149915"/>
            <a:ext cx="8229600" cy="1173480"/>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AU" dirty="0"/>
              <a:t>Many more older women receive JobSeeker than are unemployed</a:t>
            </a:r>
          </a:p>
        </p:txBody>
      </p:sp>
    </p:spTree>
    <p:extLst>
      <p:ext uri="{BB962C8B-B14F-4D97-AF65-F5344CB8AC3E}">
        <p14:creationId xmlns:p14="http://schemas.microsoft.com/office/powerpoint/2010/main" val="377095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800" dirty="0"/>
              <a:t>The share of longer-term JobSeeker recipients is rising, particularly amongst older women</a:t>
            </a:r>
          </a:p>
        </p:txBody>
      </p:sp>
      <p:sp>
        <p:nvSpPr>
          <p:cNvPr id="6" name="Rectangle 5"/>
          <p:cNvSpPr/>
          <p:nvPr/>
        </p:nvSpPr>
        <p:spPr>
          <a:xfrm>
            <a:off x="607219" y="1483087"/>
            <a:ext cx="7929563" cy="276999"/>
          </a:xfrm>
          <a:prstGeom prst="rect">
            <a:avLst/>
          </a:prstGeom>
        </p:spPr>
        <p:txBody>
          <a:bodyPr wrap="square">
            <a:spAutoFit/>
          </a:bodyPr>
          <a:lstStyle/>
          <a:p>
            <a:r>
              <a:rPr lang="en-AU" sz="1200" dirty="0">
                <a:latin typeface="Arial" panose="020B0604020202020204" pitchFamily="34" charset="0"/>
                <a:cs typeface="Arial" panose="020B0604020202020204" pitchFamily="34" charset="0"/>
              </a:rPr>
              <a:t>Recipients on JobSeeker for five years or more, share of all JobSeeker recipients by gender and age, 2007 to 2019</a:t>
            </a:r>
          </a:p>
        </p:txBody>
      </p:sp>
      <p:pic>
        <p:nvPicPr>
          <p:cNvPr id="7" name="Picture 6"/>
          <p:cNvPicPr>
            <a:picLocks noChangeAspect="1"/>
          </p:cNvPicPr>
          <p:nvPr/>
        </p:nvPicPr>
        <p:blipFill>
          <a:blip r:embed="rId3"/>
          <a:stretch>
            <a:fillRect/>
          </a:stretch>
        </p:blipFill>
        <p:spPr>
          <a:xfrm>
            <a:off x="348951" y="1760086"/>
            <a:ext cx="8446098" cy="4680000"/>
          </a:xfrm>
          <a:prstGeom prst="rect">
            <a:avLst/>
          </a:prstGeom>
        </p:spPr>
      </p:pic>
      <p:sp>
        <p:nvSpPr>
          <p:cNvPr id="8" name="TextBox 7"/>
          <p:cNvSpPr txBox="1"/>
          <p:nvPr/>
        </p:nvSpPr>
        <p:spPr>
          <a:xfrm>
            <a:off x="3589594" y="6085365"/>
            <a:ext cx="1964812" cy="230832"/>
          </a:xfrm>
          <a:prstGeom prst="rect">
            <a:avLst/>
          </a:prstGeom>
          <a:noFill/>
        </p:spPr>
        <p:txBody>
          <a:bodyPr wrap="square" rtlCol="0">
            <a:spAutoFit/>
          </a:bodyPr>
          <a:lstStyle/>
          <a:p>
            <a:r>
              <a:rPr lang="en-AU" sz="900" dirty="0">
                <a:solidFill>
                  <a:schemeClr val="bg1">
                    <a:lumMod val="50000"/>
                  </a:schemeClr>
                </a:solidFill>
              </a:rPr>
              <a:t>Source: PBO analysis of DSS Bluebook</a:t>
            </a:r>
            <a:r>
              <a:rPr lang="en-AU" sz="900" dirty="0"/>
              <a:t>. </a:t>
            </a:r>
          </a:p>
        </p:txBody>
      </p:sp>
    </p:spTree>
    <p:extLst>
      <p:ext uri="{BB962C8B-B14F-4D97-AF65-F5344CB8AC3E}">
        <p14:creationId xmlns:p14="http://schemas.microsoft.com/office/powerpoint/2010/main" val="276115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Almost half of all JobSeeker recipients are not required to search for jobs</a:t>
            </a:r>
          </a:p>
        </p:txBody>
      </p:sp>
      <p:sp>
        <p:nvSpPr>
          <p:cNvPr id="6" name="Rectangle 5"/>
          <p:cNvSpPr/>
          <p:nvPr/>
        </p:nvSpPr>
        <p:spPr>
          <a:xfrm>
            <a:off x="2169915" y="1370586"/>
            <a:ext cx="4804171" cy="276999"/>
          </a:xfrm>
          <a:prstGeom prst="rect">
            <a:avLst/>
          </a:prstGeom>
        </p:spPr>
        <p:txBody>
          <a:bodyPr wrap="square">
            <a:spAutoFit/>
          </a:bodyPr>
          <a:lstStyle/>
          <a:p>
            <a:r>
              <a:rPr lang="en-AU" sz="1200" dirty="0">
                <a:latin typeface="Arial" panose="020B0604020202020204" pitchFamily="34" charset="0"/>
                <a:cs typeface="Arial" panose="020B0604020202020204" pitchFamily="34" charset="0"/>
              </a:rPr>
              <a:t>Job search and conditions for exemptions by gender, 2007 and 2019</a:t>
            </a:r>
          </a:p>
        </p:txBody>
      </p:sp>
      <p:sp>
        <p:nvSpPr>
          <p:cNvPr id="8" name="TextBox 7"/>
          <p:cNvSpPr txBox="1"/>
          <p:nvPr/>
        </p:nvSpPr>
        <p:spPr>
          <a:xfrm>
            <a:off x="1810539" y="6137814"/>
            <a:ext cx="5514655" cy="369332"/>
          </a:xfrm>
          <a:prstGeom prst="rect">
            <a:avLst/>
          </a:prstGeom>
          <a:noFill/>
        </p:spPr>
        <p:txBody>
          <a:bodyPr wrap="square" rtlCol="0">
            <a:spAutoFit/>
          </a:bodyPr>
          <a:lstStyle/>
          <a:p>
            <a:pPr algn="just"/>
            <a:endParaRPr lang="en-AU" sz="900" dirty="0">
              <a:solidFill>
                <a:schemeClr val="bg1">
                  <a:lumMod val="50000"/>
                </a:schemeClr>
              </a:solidFill>
            </a:endParaRPr>
          </a:p>
          <a:p>
            <a:pPr algn="just"/>
            <a:r>
              <a:rPr lang="en-AU" sz="900" dirty="0">
                <a:solidFill>
                  <a:schemeClr val="bg1">
                    <a:lumMod val="50000"/>
                  </a:schemeClr>
                </a:solidFill>
              </a:rPr>
              <a:t>Source: DSS Labour Market and Related Payments: a monthly profile, June 2007 and June 2019, and PBO analysis. </a:t>
            </a:r>
          </a:p>
        </p:txBody>
      </p:sp>
      <p:pic>
        <p:nvPicPr>
          <p:cNvPr id="4" name="Picture 3">
            <a:extLst>
              <a:ext uri="{FF2B5EF4-FFF2-40B4-BE49-F238E27FC236}">
                <a16:creationId xmlns:a16="http://schemas.microsoft.com/office/drawing/2014/main" id="{C776639E-F1FD-4939-9D87-0DAA48C5E4C3}"/>
              </a:ext>
            </a:extLst>
          </p:cNvPr>
          <p:cNvPicPr>
            <a:picLocks noChangeAspect="1"/>
          </p:cNvPicPr>
          <p:nvPr/>
        </p:nvPicPr>
        <p:blipFill rotWithShape="1">
          <a:blip r:embed="rId3"/>
          <a:srcRect l="1639" t="4229" r="2782" b="3844"/>
          <a:stretch/>
        </p:blipFill>
        <p:spPr>
          <a:xfrm>
            <a:off x="2147423" y="1981292"/>
            <a:ext cx="4849154" cy="1980000"/>
          </a:xfrm>
          <a:prstGeom prst="rect">
            <a:avLst/>
          </a:prstGeom>
        </p:spPr>
      </p:pic>
      <p:sp>
        <p:nvSpPr>
          <p:cNvPr id="9" name="TextBox 8">
            <a:extLst>
              <a:ext uri="{FF2B5EF4-FFF2-40B4-BE49-F238E27FC236}">
                <a16:creationId xmlns:a16="http://schemas.microsoft.com/office/drawing/2014/main" id="{B24A3936-2E4F-45FB-AA30-1473A4AD6FFD}"/>
              </a:ext>
            </a:extLst>
          </p:cNvPr>
          <p:cNvSpPr txBox="1"/>
          <p:nvPr/>
        </p:nvSpPr>
        <p:spPr>
          <a:xfrm>
            <a:off x="4215047" y="1650234"/>
            <a:ext cx="1365978" cy="338554"/>
          </a:xfrm>
          <a:prstGeom prst="rect">
            <a:avLst/>
          </a:prstGeom>
          <a:noFill/>
        </p:spPr>
        <p:txBody>
          <a:bodyPr wrap="square" lIns="91440" tIns="45720" rIns="91440" bIns="45720" rtlCol="0" anchor="t">
            <a:spAutoFit/>
          </a:bodyPr>
          <a:lstStyle/>
          <a:p>
            <a:r>
              <a:rPr lang="en-AU" sz="1600" b="1" dirty="0"/>
              <a:t>June</a:t>
            </a:r>
            <a:r>
              <a:rPr lang="en-AU" sz="1600" dirty="0"/>
              <a:t> </a:t>
            </a:r>
            <a:r>
              <a:rPr lang="en-AU" sz="1600" b="1" dirty="0"/>
              <a:t>2007</a:t>
            </a:r>
          </a:p>
        </p:txBody>
      </p:sp>
      <p:sp>
        <p:nvSpPr>
          <p:cNvPr id="10" name="TextBox 9">
            <a:extLst>
              <a:ext uri="{FF2B5EF4-FFF2-40B4-BE49-F238E27FC236}">
                <a16:creationId xmlns:a16="http://schemas.microsoft.com/office/drawing/2014/main" id="{5A965DE9-0DE5-4872-AB3C-08203C4F3D06}"/>
              </a:ext>
            </a:extLst>
          </p:cNvPr>
          <p:cNvSpPr txBox="1"/>
          <p:nvPr/>
        </p:nvSpPr>
        <p:spPr>
          <a:xfrm>
            <a:off x="4057650" y="4028430"/>
            <a:ext cx="1178601" cy="338554"/>
          </a:xfrm>
          <a:prstGeom prst="rect">
            <a:avLst/>
          </a:prstGeom>
          <a:noFill/>
        </p:spPr>
        <p:txBody>
          <a:bodyPr wrap="square" rtlCol="0">
            <a:spAutoFit/>
          </a:bodyPr>
          <a:lstStyle/>
          <a:p>
            <a:r>
              <a:rPr lang="en-AU" sz="1600" b="1" dirty="0"/>
              <a:t>June 2019</a:t>
            </a:r>
          </a:p>
        </p:txBody>
      </p:sp>
      <p:pic>
        <p:nvPicPr>
          <p:cNvPr id="11" name="Picture 10">
            <a:extLst>
              <a:ext uri="{FF2B5EF4-FFF2-40B4-BE49-F238E27FC236}">
                <a16:creationId xmlns:a16="http://schemas.microsoft.com/office/drawing/2014/main" id="{636C0769-4D39-4997-8B13-2F1BCAB2BE36}"/>
              </a:ext>
            </a:extLst>
          </p:cNvPr>
          <p:cNvPicPr>
            <a:picLocks noChangeAspect="1"/>
          </p:cNvPicPr>
          <p:nvPr/>
        </p:nvPicPr>
        <p:blipFill rotWithShape="1">
          <a:blip r:embed="rId4"/>
          <a:srcRect l="645" t="10912" r="1178" b="574"/>
          <a:stretch/>
        </p:blipFill>
        <p:spPr>
          <a:xfrm>
            <a:off x="2221676" y="4304180"/>
            <a:ext cx="4760608" cy="1980000"/>
          </a:xfrm>
          <a:prstGeom prst="rect">
            <a:avLst/>
          </a:prstGeom>
        </p:spPr>
      </p:pic>
    </p:spTree>
    <p:extLst>
      <p:ext uri="{BB962C8B-B14F-4D97-AF65-F5344CB8AC3E}">
        <p14:creationId xmlns:p14="http://schemas.microsoft.com/office/powerpoint/2010/main" val="245173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1480" y="1562100"/>
            <a:ext cx="8243258" cy="4945969"/>
          </a:xfrm>
          <a:prstGeom prst="rect">
            <a:avLst/>
          </a:prstGeom>
          <a:noFill/>
        </p:spPr>
        <p:txBody>
          <a:bodyPr wrap="square" lIns="90000" rIns="0" rtlCol="0">
            <a:spAutoFit/>
          </a:bodyPr>
          <a:lstStyle/>
          <a:p>
            <a:pPr marL="457200" indent="-457200">
              <a:lnSpc>
                <a:spcPct val="110000"/>
              </a:lnSpc>
              <a:spcAft>
                <a:spcPts val="600"/>
              </a:spcAft>
              <a:buClr>
                <a:srgbClr val="2B3B5F">
                  <a:lumMod val="60000"/>
                  <a:lumOff val="40000"/>
                </a:srgbClr>
              </a:buClr>
              <a:buFont typeface="Arial" panose="020B0604020202020204" pitchFamily="34" charset="0"/>
              <a:buChar char="•"/>
            </a:pPr>
            <a:r>
              <a:rPr lang="en-AU" sz="2400" dirty="0">
                <a:solidFill>
                  <a:schemeClr val="bg2"/>
                </a:solidFill>
                <a:latin typeface="+mj-lt"/>
                <a:cs typeface="Arial" panose="020B0604020202020204" pitchFamily="34" charset="0"/>
              </a:rPr>
              <a:t>Applied research on trends in JobSeeker Payment recipients and expenditure</a:t>
            </a:r>
          </a:p>
          <a:p>
            <a:pPr marL="914400" lvl="1" indent="-457200">
              <a:lnSpc>
                <a:spcPct val="110000"/>
              </a:lnSpc>
              <a:spcAft>
                <a:spcPts val="600"/>
              </a:spcAft>
              <a:buClr>
                <a:srgbClr val="2B3B5F">
                  <a:lumMod val="60000"/>
                  <a:lumOff val="40000"/>
                </a:srgbClr>
              </a:buClr>
              <a:buFont typeface="Arial" panose="020B0604020202020204" pitchFamily="34" charset="0"/>
              <a:buChar char="•"/>
            </a:pPr>
            <a:r>
              <a:rPr lang="en-AU" sz="2400" dirty="0">
                <a:solidFill>
                  <a:schemeClr val="bg2"/>
                </a:solidFill>
                <a:latin typeface="+mj-lt"/>
                <a:cs typeface="Arial" panose="020B0604020202020204" pitchFamily="34" charset="0"/>
              </a:rPr>
              <a:t> to inform PBO’s medium-term projections models</a:t>
            </a:r>
          </a:p>
          <a:p>
            <a:pPr marL="457200" indent="-457200">
              <a:lnSpc>
                <a:spcPct val="110000"/>
              </a:lnSpc>
              <a:spcAft>
                <a:spcPts val="600"/>
              </a:spcAft>
              <a:buClr>
                <a:srgbClr val="2B3B5F">
                  <a:lumMod val="60000"/>
                  <a:lumOff val="40000"/>
                </a:srgbClr>
              </a:buClr>
              <a:buFont typeface="Arial" panose="020B0604020202020204" pitchFamily="34" charset="0"/>
              <a:buChar char="•"/>
            </a:pPr>
            <a:r>
              <a:rPr lang="en-AU" sz="2400" dirty="0">
                <a:solidFill>
                  <a:schemeClr val="bg2"/>
                </a:solidFill>
                <a:latin typeface="+mj-lt"/>
                <a:cs typeface="Arial" panose="020B0604020202020204" pitchFamily="34" charset="0"/>
              </a:rPr>
              <a:t>Exploits de-</a:t>
            </a:r>
            <a:r>
              <a:rPr lang="en-AU" sz="2400" dirty="0" err="1">
                <a:solidFill>
                  <a:schemeClr val="bg2"/>
                </a:solidFill>
                <a:latin typeface="+mj-lt"/>
                <a:cs typeface="Arial" panose="020B0604020202020204" pitchFamily="34" charset="0"/>
              </a:rPr>
              <a:t>indentified</a:t>
            </a:r>
            <a:r>
              <a:rPr lang="en-AU" sz="2400" dirty="0">
                <a:solidFill>
                  <a:schemeClr val="bg2"/>
                </a:solidFill>
                <a:latin typeface="+mj-lt"/>
                <a:cs typeface="Arial" panose="020B0604020202020204" pitchFamily="34" charset="0"/>
              </a:rPr>
              <a:t> unit record data to examine trends in recipients &amp; their drivers</a:t>
            </a:r>
          </a:p>
          <a:p>
            <a:pPr marL="457200" indent="-457200">
              <a:lnSpc>
                <a:spcPct val="110000"/>
              </a:lnSpc>
              <a:spcAft>
                <a:spcPts val="600"/>
              </a:spcAft>
              <a:buClr>
                <a:srgbClr val="2B3B5F">
                  <a:lumMod val="60000"/>
                  <a:lumOff val="40000"/>
                </a:srgbClr>
              </a:buClr>
              <a:buFont typeface="Arial" panose="020B0604020202020204" pitchFamily="34" charset="0"/>
              <a:buChar char="•"/>
            </a:pPr>
            <a:r>
              <a:rPr lang="en-AU" sz="2400" dirty="0">
                <a:solidFill>
                  <a:schemeClr val="bg2"/>
                </a:solidFill>
                <a:latin typeface="+mj-lt"/>
                <a:cs typeface="Arial" panose="020B0604020202020204" pitchFamily="34" charset="0"/>
              </a:rPr>
              <a:t>We find trends in recipient population composition, duration on payment and capacity to work</a:t>
            </a:r>
          </a:p>
          <a:p>
            <a:pPr marL="914400" lvl="1" indent="-457200">
              <a:lnSpc>
                <a:spcPct val="110000"/>
              </a:lnSpc>
              <a:spcAft>
                <a:spcPts val="600"/>
              </a:spcAft>
              <a:buClr>
                <a:srgbClr val="2B3B5F">
                  <a:lumMod val="60000"/>
                  <a:lumOff val="40000"/>
                </a:srgbClr>
              </a:buClr>
              <a:buFont typeface="Arial" panose="020B0604020202020204" pitchFamily="34" charset="0"/>
              <a:buChar char="•"/>
            </a:pPr>
            <a:r>
              <a:rPr lang="en-AU" sz="2400" dirty="0">
                <a:solidFill>
                  <a:schemeClr val="bg2"/>
                </a:solidFill>
                <a:latin typeface="+mj-lt"/>
                <a:cs typeface="Arial" panose="020B0604020202020204" pitchFamily="34" charset="0"/>
              </a:rPr>
              <a:t>may mean economic conditions have less effect on the employment outcomes of recipients</a:t>
            </a:r>
            <a:endParaRPr lang="en-US" sz="2400" dirty="0">
              <a:solidFill>
                <a:schemeClr val="bg2"/>
              </a:solidFill>
              <a:latin typeface="+mj-lt"/>
              <a:cs typeface="Arial" panose="020B0604020202020204" pitchFamily="34" charset="0"/>
            </a:endParaRPr>
          </a:p>
          <a:p>
            <a:pPr marL="457200" indent="-457200">
              <a:lnSpc>
                <a:spcPct val="110000"/>
              </a:lnSpc>
              <a:spcAft>
                <a:spcPts val="600"/>
              </a:spcAft>
              <a:buClr>
                <a:srgbClr val="2B3B5F">
                  <a:lumMod val="60000"/>
                  <a:lumOff val="40000"/>
                </a:srgbClr>
              </a:buClr>
              <a:buFont typeface="Arial" panose="020B0604020202020204" pitchFamily="34" charset="0"/>
              <a:buChar char="•"/>
            </a:pPr>
            <a:r>
              <a:rPr lang="en-AU" sz="2400" dirty="0">
                <a:solidFill>
                  <a:schemeClr val="bg2"/>
                </a:solidFill>
                <a:latin typeface="+mj-lt"/>
                <a:cs typeface="Arial" panose="020B0604020202020204" pitchFamily="34" charset="0"/>
              </a:rPr>
              <a:t>Updated projections model incorporates age and gender variation</a:t>
            </a:r>
          </a:p>
        </p:txBody>
      </p:sp>
      <p:sp>
        <p:nvSpPr>
          <p:cNvPr id="11" name="Title 2"/>
          <p:cNvSpPr>
            <a:spLocks noGrp="1"/>
          </p:cNvSpPr>
          <p:nvPr>
            <p:ph type="title"/>
          </p:nvPr>
        </p:nvSpPr>
        <p:spPr>
          <a:xfrm>
            <a:off x="536887" y="205740"/>
            <a:ext cx="8157851" cy="1173480"/>
          </a:xfrm>
        </p:spPr>
        <p:txBody>
          <a:bodyPr lIns="0" rIns="0">
            <a:noAutofit/>
          </a:bodyPr>
          <a:lstStyle/>
          <a:p>
            <a:r>
              <a:rPr lang="en-AU" sz="2800" dirty="0"/>
              <a:t>Overview</a:t>
            </a:r>
          </a:p>
        </p:txBody>
      </p:sp>
    </p:spTree>
    <p:extLst>
      <p:ext uri="{BB962C8B-B14F-4D97-AF65-F5344CB8AC3E}">
        <p14:creationId xmlns:p14="http://schemas.microsoft.com/office/powerpoint/2010/main" val="381800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t> </a:t>
            </a:r>
          </a:p>
        </p:txBody>
      </p:sp>
      <p:sp>
        <p:nvSpPr>
          <p:cNvPr id="5" name="Title 2"/>
          <p:cNvSpPr txBox="1">
            <a:spLocks/>
          </p:cNvSpPr>
          <p:nvPr/>
        </p:nvSpPr>
        <p:spPr>
          <a:xfrm>
            <a:off x="2296681" y="1516064"/>
            <a:ext cx="4550639" cy="321468"/>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US" sz="1200" b="0" dirty="0">
                <a:solidFill>
                  <a:schemeClr val="tx1"/>
                </a:solidFill>
              </a:rPr>
              <a:t>JobSeeker recipients by selected characteristics, 2007 and 2019</a:t>
            </a:r>
            <a:endParaRPr lang="en-AU" sz="1200" b="0" dirty="0">
              <a:solidFill>
                <a:schemeClr val="tx1"/>
              </a:solidFill>
            </a:endParaRPr>
          </a:p>
        </p:txBody>
      </p:sp>
      <p:sp>
        <p:nvSpPr>
          <p:cNvPr id="2" name="TextBox 1"/>
          <p:cNvSpPr txBox="1"/>
          <p:nvPr/>
        </p:nvSpPr>
        <p:spPr>
          <a:xfrm>
            <a:off x="1692000" y="5219350"/>
            <a:ext cx="5760000" cy="1061829"/>
          </a:xfrm>
          <a:prstGeom prst="rect">
            <a:avLst/>
          </a:prstGeom>
          <a:noFill/>
        </p:spPr>
        <p:txBody>
          <a:bodyPr wrap="square" rtlCol="0">
            <a:spAutoFit/>
          </a:bodyPr>
          <a:lstStyle/>
          <a:p>
            <a:pPr algn="just"/>
            <a:r>
              <a:rPr lang="en-AU" sz="900" dirty="0">
                <a:solidFill>
                  <a:schemeClr val="bg1">
                    <a:lumMod val="50000"/>
                  </a:schemeClr>
                </a:solidFill>
              </a:rPr>
              <a:t>Note: ‘Partial capacity to work’ refers to activity tested recipients having an assessed physical, intellectual or psychiatric impairment, which would prevent them from working 30 hours per week.  ‘Primary carer of dependent children’ relates to children under 16.  ‘Worked 15 hours or more’ refers to 15 hours or more from all jobs in the last fortnight.  Figures are as at June each year.</a:t>
            </a:r>
          </a:p>
          <a:p>
            <a:pPr algn="just"/>
            <a:endParaRPr lang="en-AU" sz="900" dirty="0">
              <a:solidFill>
                <a:schemeClr val="bg1">
                  <a:lumMod val="50000"/>
                </a:schemeClr>
              </a:solidFill>
            </a:endParaRPr>
          </a:p>
          <a:p>
            <a:pPr algn="just"/>
            <a:r>
              <a:rPr lang="en-AU" sz="900" dirty="0">
                <a:solidFill>
                  <a:schemeClr val="bg1">
                    <a:lumMod val="50000"/>
                  </a:schemeClr>
                </a:solidFill>
              </a:rPr>
              <a:t>Source: PBO analysis of DSS Bluebook, a </a:t>
            </a:r>
            <a:r>
              <a:rPr lang="en-AU" sz="900" dirty="0" err="1">
                <a:solidFill>
                  <a:schemeClr val="bg1">
                    <a:lumMod val="50000"/>
                  </a:schemeClr>
                </a:solidFill>
              </a:rPr>
              <a:t>deidentified</a:t>
            </a:r>
            <a:r>
              <a:rPr lang="en-AU" sz="900" dirty="0">
                <a:solidFill>
                  <a:schemeClr val="bg1">
                    <a:lumMod val="50000"/>
                  </a:schemeClr>
                </a:solidFill>
              </a:rPr>
              <a:t> administrative dataset.  References to Bluebook throughout this report are to point-in-time snapshots in June. </a:t>
            </a:r>
          </a:p>
        </p:txBody>
      </p:sp>
      <p:pic>
        <p:nvPicPr>
          <p:cNvPr id="6" name="Picture 5"/>
          <p:cNvPicPr>
            <a:picLocks noChangeAspect="1"/>
          </p:cNvPicPr>
          <p:nvPr/>
        </p:nvPicPr>
        <p:blipFill>
          <a:blip r:embed="rId3"/>
          <a:stretch>
            <a:fillRect/>
          </a:stretch>
        </p:blipFill>
        <p:spPr>
          <a:xfrm>
            <a:off x="1692000" y="1837532"/>
            <a:ext cx="5760000" cy="3381818"/>
          </a:xfrm>
          <a:prstGeom prst="rect">
            <a:avLst/>
          </a:prstGeom>
        </p:spPr>
      </p:pic>
      <p:sp>
        <p:nvSpPr>
          <p:cNvPr id="7" name="Title 2"/>
          <p:cNvSpPr txBox="1">
            <a:spLocks/>
          </p:cNvSpPr>
          <p:nvPr/>
        </p:nvSpPr>
        <p:spPr>
          <a:xfrm>
            <a:off x="303250" y="205740"/>
            <a:ext cx="8229600" cy="1173480"/>
          </a:xfrm>
          <a:prstGeom prst="rect">
            <a:avLst/>
          </a:prstGeom>
        </p:spPr>
        <p:txBody>
          <a:bodyPr anchor="ctr"/>
          <a:lstStyle>
            <a:lvl1pPr algn="l" defTabSz="914400" rtl="0" eaLnBrk="1" latinLnBrk="0" hangingPunct="1">
              <a:lnSpc>
                <a:spcPct val="110000"/>
              </a:lnSpc>
              <a:spcBef>
                <a:spcPct val="0"/>
              </a:spcBef>
              <a:spcAft>
                <a:spcPts val="600"/>
              </a:spcAft>
              <a:buNone/>
              <a:defRPr lang="en-US" sz="3200" b="1" kern="1200">
                <a:solidFill>
                  <a:schemeClr val="bg2"/>
                </a:solidFill>
                <a:latin typeface="Arial" panose="020B0604020202020204" pitchFamily="34" charset="0"/>
                <a:ea typeface="+mn-ea"/>
                <a:cs typeface="Arial" panose="020B0604020202020204" pitchFamily="34" charset="0"/>
              </a:defRPr>
            </a:lvl1pPr>
          </a:lstStyle>
          <a:p>
            <a:r>
              <a:rPr lang="en-AU" sz="2400" dirty="0"/>
              <a:t>40% of JobSeeker recipient assessed as having partial capacity to work in 2019, up from 10% in 2007</a:t>
            </a:r>
          </a:p>
        </p:txBody>
      </p:sp>
      <p:sp>
        <p:nvSpPr>
          <p:cNvPr id="4" name="Oval 3"/>
          <p:cNvSpPr/>
          <p:nvPr/>
        </p:nvSpPr>
        <p:spPr>
          <a:xfrm>
            <a:off x="1982709" y="2272420"/>
            <a:ext cx="5223849" cy="49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91985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74298" y="4842393"/>
            <a:ext cx="415649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48568" y="2458530"/>
            <a:ext cx="8275392" cy="2429496"/>
          </a:xfrm>
          <a:prstGeom prst="rect">
            <a:avLst/>
          </a:prstGeom>
          <a:ln>
            <a:noFill/>
          </a:ln>
        </p:spPr>
        <p:txBody>
          <a:bodyPr vert="horz" wrap="square" lIns="0" tIns="0" rIns="0" bIns="0" rtlCol="0" anchor="t">
            <a:noAutofit/>
          </a:bodyPr>
          <a:lstStyle>
            <a:lvl1pPr algn="l" defTabSz="914400" rtl="0" eaLnBrk="1" latinLnBrk="0" hangingPunct="1">
              <a:lnSpc>
                <a:spcPct val="90000"/>
              </a:lnSpc>
              <a:spcBef>
                <a:spcPct val="0"/>
              </a:spcBef>
              <a:buNone/>
              <a:defRPr sz="6600" b="1" kern="100" cap="all" spc="-200" baseline="0">
                <a:solidFill>
                  <a:schemeClr val="bg1"/>
                </a:solidFill>
                <a:latin typeface="+mj-lt"/>
                <a:ea typeface="+mj-ea"/>
                <a:cs typeface="+mj-cs"/>
              </a:defRPr>
            </a:lvl1pPr>
          </a:lstStyle>
          <a:p>
            <a:pPr lvl="0">
              <a:defRPr/>
            </a:pPr>
            <a:r>
              <a:rPr lang="en-AU" sz="5400" cap="none" spc="0" dirty="0">
                <a:solidFill>
                  <a:schemeClr val="bg2"/>
                </a:solidFill>
                <a:latin typeface="Arial"/>
              </a:rPr>
              <a:t>Budget implications over the medium term</a:t>
            </a:r>
            <a:endParaRPr lang="en-US" sz="5400" cap="none" spc="0" dirty="0">
              <a:solidFill>
                <a:schemeClr val="bg2"/>
              </a:solidFill>
              <a:latin typeface="Arial"/>
            </a:endParaRPr>
          </a:p>
        </p:txBody>
      </p:sp>
    </p:spTree>
    <p:extLst>
      <p:ext uri="{BB962C8B-B14F-4D97-AF65-F5344CB8AC3E}">
        <p14:creationId xmlns:p14="http://schemas.microsoft.com/office/powerpoint/2010/main" val="101653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342900" indent="-342900">
              <a:buFont typeface="Arial" panose="020B0604020202020204" pitchFamily="34" charset="0"/>
              <a:buChar char="•"/>
            </a:pPr>
            <a:r>
              <a:rPr lang="en-AU" dirty="0"/>
              <a:t>Major trends before the pandemic mean the JobSeeker recipient population different from that during previous recessions</a:t>
            </a:r>
          </a:p>
          <a:p>
            <a:pPr lvl="1"/>
            <a:r>
              <a:rPr lang="en-AU" dirty="0"/>
              <a:t>the increasing share of women and older recipients</a:t>
            </a:r>
          </a:p>
          <a:p>
            <a:pPr lvl="1"/>
            <a:r>
              <a:rPr lang="en-AU" dirty="0"/>
              <a:t>a growing reliance on </a:t>
            </a:r>
            <a:r>
              <a:rPr lang="en-AU" dirty="0" err="1"/>
              <a:t>JobSeeker</a:t>
            </a:r>
            <a:r>
              <a:rPr lang="en-AU" dirty="0"/>
              <a:t> for longer periods, particularly among older age groups</a:t>
            </a:r>
          </a:p>
          <a:p>
            <a:pPr lvl="1"/>
            <a:r>
              <a:rPr lang="en-AU" dirty="0"/>
              <a:t>a falling share of recipients with full capacity to work. </a:t>
            </a:r>
          </a:p>
          <a:p>
            <a:pPr marL="342900" indent="-342900">
              <a:buFont typeface="Arial" panose="020B0604020202020204" pitchFamily="34" charset="0"/>
              <a:buChar char="•"/>
            </a:pPr>
            <a:r>
              <a:rPr lang="en-AU" dirty="0"/>
              <a:t>The rise of long-term recipients, older recipients and women recipients is likely to continue irrespective of short-term fluctuations in unemployment.</a:t>
            </a:r>
          </a:p>
          <a:p>
            <a:pPr marL="1085850" lvl="1" indent="-342900">
              <a:buFont typeface="Arial" panose="020B0604020202020204" pitchFamily="34" charset="0"/>
              <a:buChar char="•"/>
            </a:pPr>
            <a:r>
              <a:rPr lang="en-AU" dirty="0"/>
              <a:t>can place an upward pressure on JobSeeker expenditure, other things equal.</a:t>
            </a:r>
          </a:p>
          <a:p>
            <a:pPr marL="342900" indent="-342900">
              <a:buFont typeface="Arial" panose="020B0604020202020204" pitchFamily="34" charset="0"/>
              <a:buChar char="•"/>
            </a:pPr>
            <a:r>
              <a:rPr lang="en-AU" dirty="0"/>
              <a:t>Updated PBO medium-term projections incorporate age- and gender-specific responsiveness of unemployment benefits to unemployment rates</a:t>
            </a:r>
          </a:p>
          <a:p>
            <a:endParaRPr lang="en-AU" dirty="0"/>
          </a:p>
        </p:txBody>
      </p:sp>
      <p:sp>
        <p:nvSpPr>
          <p:cNvPr id="3" name="Title 2"/>
          <p:cNvSpPr>
            <a:spLocks noGrp="1"/>
          </p:cNvSpPr>
          <p:nvPr>
            <p:ph type="title"/>
          </p:nvPr>
        </p:nvSpPr>
        <p:spPr/>
        <p:txBody>
          <a:bodyPr/>
          <a:lstStyle/>
          <a:p>
            <a:r>
              <a:rPr lang="en-AU" dirty="0"/>
              <a:t>Implications for future spending</a:t>
            </a:r>
          </a:p>
        </p:txBody>
      </p:sp>
    </p:spTree>
    <p:extLst>
      <p:ext uri="{BB962C8B-B14F-4D97-AF65-F5344CB8AC3E}">
        <p14:creationId xmlns:p14="http://schemas.microsoft.com/office/powerpoint/2010/main" val="234659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36887" y="205740"/>
            <a:ext cx="8157851" cy="1173480"/>
          </a:xfrm>
        </p:spPr>
        <p:txBody>
          <a:bodyPr lIns="0" rIns="0">
            <a:noAutofit/>
          </a:bodyPr>
          <a:lstStyle/>
          <a:p>
            <a:r>
              <a:rPr lang="en-AU" dirty="0">
                <a:solidFill>
                  <a:schemeClr val="bg2">
                    <a:lumMod val="75000"/>
                  </a:schemeClr>
                </a:solidFill>
              </a:rPr>
              <a:t>More budget research, data and tools on our website</a:t>
            </a:r>
          </a:p>
        </p:txBody>
      </p:sp>
      <p:pic>
        <p:nvPicPr>
          <p:cNvPr id="2" name="Picture 1"/>
          <p:cNvPicPr>
            <a:picLocks noChangeAspect="1"/>
          </p:cNvPicPr>
          <p:nvPr/>
        </p:nvPicPr>
        <p:blipFill>
          <a:blip r:embed="rId3"/>
          <a:stretch>
            <a:fillRect/>
          </a:stretch>
        </p:blipFill>
        <p:spPr>
          <a:xfrm>
            <a:off x="844583" y="1562100"/>
            <a:ext cx="7726101" cy="4755260"/>
          </a:xfrm>
          <a:prstGeom prst="rect">
            <a:avLst/>
          </a:prstGeom>
        </p:spPr>
      </p:pic>
    </p:spTree>
    <p:extLst>
      <p:ext uri="{BB962C8B-B14F-4D97-AF65-F5344CB8AC3E}">
        <p14:creationId xmlns:p14="http://schemas.microsoft.com/office/powerpoint/2010/main" val="84697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054595" y="2526732"/>
            <a:ext cx="2497688" cy="1893339"/>
          </a:xfrm>
          <a:prstGeom prst="rect">
            <a:avLst/>
          </a:prstGeom>
        </p:spPr>
        <p:txBody>
          <a:bodyPr wrap="square">
            <a:spAutoFit/>
          </a:bodyPr>
          <a:lstStyle/>
          <a:p>
            <a:pPr>
              <a:lnSpc>
                <a:spcPct val="120000"/>
              </a:lnSpc>
              <a:spcAft>
                <a:spcPts val="1200"/>
              </a:spcAft>
            </a:pPr>
            <a:r>
              <a:rPr lang="en-AU" sz="1600" b="1" dirty="0">
                <a:solidFill>
                  <a:schemeClr val="bg1"/>
                </a:solidFill>
                <a:latin typeface="+mj-lt"/>
                <a:cs typeface="Arial" panose="020B0604020202020204" pitchFamily="34" charset="0"/>
              </a:rPr>
              <a:t>PO Box 6010 </a:t>
            </a:r>
            <a:br>
              <a:rPr lang="en-AU" sz="1600" b="1" dirty="0">
                <a:solidFill>
                  <a:schemeClr val="bg1"/>
                </a:solidFill>
                <a:latin typeface="+mj-lt"/>
                <a:cs typeface="Arial" panose="020B0604020202020204" pitchFamily="34" charset="0"/>
              </a:rPr>
            </a:br>
            <a:r>
              <a:rPr lang="en-AU" sz="1600" b="1" dirty="0">
                <a:solidFill>
                  <a:schemeClr val="bg1"/>
                </a:solidFill>
                <a:latin typeface="+mj-lt"/>
                <a:cs typeface="Arial" panose="020B0604020202020204" pitchFamily="34" charset="0"/>
              </a:rPr>
              <a:t>Parliament House </a:t>
            </a:r>
            <a:br>
              <a:rPr lang="en-AU" sz="1600" b="1" dirty="0">
                <a:solidFill>
                  <a:schemeClr val="bg1"/>
                </a:solidFill>
                <a:latin typeface="+mj-lt"/>
                <a:cs typeface="Arial" panose="020B0604020202020204" pitchFamily="34" charset="0"/>
              </a:rPr>
            </a:br>
            <a:r>
              <a:rPr lang="en-AU" sz="1600" b="1" dirty="0">
                <a:solidFill>
                  <a:schemeClr val="bg1"/>
                </a:solidFill>
                <a:latin typeface="+mj-lt"/>
                <a:cs typeface="Arial" panose="020B0604020202020204" pitchFamily="34" charset="0"/>
              </a:rPr>
              <a:t>CANBERRA  ACT  2600</a:t>
            </a:r>
          </a:p>
          <a:p>
            <a:pPr>
              <a:lnSpc>
                <a:spcPct val="120000"/>
              </a:lnSpc>
              <a:spcAft>
                <a:spcPts val="1200"/>
              </a:spcAft>
            </a:pPr>
            <a:r>
              <a:rPr lang="en-AU" sz="1600" b="1" dirty="0">
                <a:solidFill>
                  <a:schemeClr val="bg1"/>
                </a:solidFill>
                <a:latin typeface="+mj-lt"/>
                <a:cs typeface="Arial" panose="020B0604020202020204" pitchFamily="34" charset="0"/>
              </a:rPr>
              <a:t>Phone: 02 6277 9500</a:t>
            </a:r>
          </a:p>
          <a:p>
            <a:pPr>
              <a:lnSpc>
                <a:spcPct val="120000"/>
              </a:lnSpc>
              <a:spcAft>
                <a:spcPts val="1200"/>
              </a:spcAft>
            </a:pPr>
            <a:r>
              <a:rPr lang="en-AU" sz="1600" b="1" dirty="0">
                <a:solidFill>
                  <a:schemeClr val="bg1"/>
                </a:solidFill>
                <a:latin typeface="+mj-lt"/>
                <a:cs typeface="Arial" panose="020B0604020202020204" pitchFamily="34" charset="0"/>
              </a:rPr>
              <a:t>Email: pbo@pbo.gov.au</a:t>
            </a:r>
          </a:p>
        </p:txBody>
      </p:sp>
      <p:cxnSp>
        <p:nvCxnSpPr>
          <p:cNvPr id="14" name="Straight Connector 13"/>
          <p:cNvCxnSpPr/>
          <p:nvPr/>
        </p:nvCxnSpPr>
        <p:spPr>
          <a:xfrm>
            <a:off x="4738230" y="2659380"/>
            <a:ext cx="0" cy="164592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8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1" name="Group 1040"/>
          <p:cNvGrpSpPr/>
          <p:nvPr/>
        </p:nvGrpSpPr>
        <p:grpSpPr>
          <a:xfrm>
            <a:off x="598099" y="2555457"/>
            <a:ext cx="2575699" cy="3276595"/>
            <a:chOff x="563879" y="2555457"/>
            <a:chExt cx="2575699" cy="3276595"/>
          </a:xfrm>
        </p:grpSpPr>
        <p:sp>
          <p:nvSpPr>
            <p:cNvPr id="56" name="Rectangle 55"/>
            <p:cNvSpPr/>
            <p:nvPr/>
          </p:nvSpPr>
          <p:spPr>
            <a:xfrm rot="5400000">
              <a:off x="213431" y="2905905"/>
              <a:ext cx="3276595" cy="2575699"/>
            </a:xfrm>
            <a:prstGeom prst="rect">
              <a:avLst/>
            </a:prstGeom>
            <a:solidFill>
              <a:schemeClr val="bg1"/>
            </a:solidFill>
            <a:ln>
              <a:noFill/>
            </a:ln>
            <a:effectLst>
              <a:outerShdw blurRad="177800" dist="38100" dir="120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p:cNvSpPr/>
            <p:nvPr/>
          </p:nvSpPr>
          <p:spPr>
            <a:xfrm>
              <a:off x="563879" y="5781146"/>
              <a:ext cx="2575699" cy="50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39" name="Group 1038"/>
          <p:cNvGrpSpPr/>
          <p:nvPr/>
        </p:nvGrpSpPr>
        <p:grpSpPr>
          <a:xfrm>
            <a:off x="3275239" y="2555457"/>
            <a:ext cx="2575699" cy="3276595"/>
            <a:chOff x="3288399" y="2555457"/>
            <a:chExt cx="2575699" cy="3276595"/>
          </a:xfrm>
        </p:grpSpPr>
        <p:sp>
          <p:nvSpPr>
            <p:cNvPr id="57" name="Rectangle 56"/>
            <p:cNvSpPr/>
            <p:nvPr/>
          </p:nvSpPr>
          <p:spPr>
            <a:xfrm rot="5400000">
              <a:off x="2937951" y="2905905"/>
              <a:ext cx="3276595" cy="2575699"/>
            </a:xfrm>
            <a:prstGeom prst="rect">
              <a:avLst/>
            </a:prstGeom>
            <a:solidFill>
              <a:schemeClr val="bg1"/>
            </a:solidFill>
            <a:ln>
              <a:noFill/>
            </a:ln>
            <a:effectLst>
              <a:outerShdw blurRad="177800" dist="38100" dir="120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p:cNvSpPr/>
            <p:nvPr/>
          </p:nvSpPr>
          <p:spPr>
            <a:xfrm>
              <a:off x="3288399" y="5781146"/>
              <a:ext cx="2575699" cy="509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40" name="Group 1039"/>
          <p:cNvGrpSpPr/>
          <p:nvPr/>
        </p:nvGrpSpPr>
        <p:grpSpPr>
          <a:xfrm>
            <a:off x="5986600" y="2555457"/>
            <a:ext cx="2579948" cy="3276595"/>
            <a:chOff x="5986600" y="2555457"/>
            <a:chExt cx="2579948" cy="3276595"/>
          </a:xfrm>
        </p:grpSpPr>
        <p:sp>
          <p:nvSpPr>
            <p:cNvPr id="58" name="Rectangle 57"/>
            <p:cNvSpPr/>
            <p:nvPr/>
          </p:nvSpPr>
          <p:spPr>
            <a:xfrm rot="5400000">
              <a:off x="5636152" y="2905905"/>
              <a:ext cx="3276595" cy="2575699"/>
            </a:xfrm>
            <a:prstGeom prst="rect">
              <a:avLst/>
            </a:prstGeom>
            <a:solidFill>
              <a:schemeClr val="bg1"/>
            </a:solidFill>
            <a:ln>
              <a:noFill/>
            </a:ln>
            <a:effectLst>
              <a:outerShdw blurRad="177800" dist="38100" dir="120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p:cNvSpPr/>
            <p:nvPr/>
          </p:nvSpPr>
          <p:spPr>
            <a:xfrm>
              <a:off x="5990849" y="5781146"/>
              <a:ext cx="2575699" cy="5090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p:txBody>
          <a:bodyPr>
            <a:normAutofit/>
          </a:bodyPr>
          <a:lstStyle/>
          <a:p>
            <a:r>
              <a:rPr lang="en-AU" sz="3600" dirty="0"/>
              <a:t>What is the PBO?</a:t>
            </a:r>
          </a:p>
        </p:txBody>
      </p:sp>
      <p:sp>
        <p:nvSpPr>
          <p:cNvPr id="59" name="TextBox 58"/>
          <p:cNvSpPr txBox="1"/>
          <p:nvPr/>
        </p:nvSpPr>
        <p:spPr>
          <a:xfrm>
            <a:off x="6134054" y="3431487"/>
            <a:ext cx="2289288" cy="1631216"/>
          </a:xfrm>
          <a:prstGeom prst="rect">
            <a:avLst/>
          </a:prstGeom>
          <a:noFill/>
        </p:spPr>
        <p:txBody>
          <a:bodyPr wrap="square" rtlCol="0">
            <a:spAutoFit/>
          </a:bodyPr>
          <a:lstStyle/>
          <a:p>
            <a:pPr algn="ctr"/>
            <a:r>
              <a:rPr lang="en-AU" sz="2000" dirty="0"/>
              <a:t>We undertake </a:t>
            </a:r>
            <a:br>
              <a:rPr lang="en-AU" sz="2000" dirty="0"/>
            </a:br>
            <a:r>
              <a:rPr lang="en-AU" sz="2050" b="1" dirty="0">
                <a:solidFill>
                  <a:srgbClr val="5165A5"/>
                </a:solidFill>
              </a:rPr>
              <a:t>objective analysis</a:t>
            </a:r>
            <a:r>
              <a:rPr lang="en-AU" sz="2000" dirty="0">
                <a:solidFill>
                  <a:srgbClr val="5165A5"/>
                </a:solidFill>
              </a:rPr>
              <a:t>; </a:t>
            </a:r>
            <a:br>
              <a:rPr lang="en-AU" sz="2000" dirty="0">
                <a:solidFill>
                  <a:srgbClr val="5165A5"/>
                </a:solidFill>
              </a:rPr>
            </a:br>
            <a:r>
              <a:rPr lang="en-AU" sz="2000" dirty="0"/>
              <a:t>we do not provide policy advice or </a:t>
            </a:r>
            <a:br>
              <a:rPr lang="en-AU" sz="2000" dirty="0"/>
            </a:br>
            <a:r>
              <a:rPr lang="en-AU" sz="2000" dirty="0"/>
              <a:t>recommendations</a:t>
            </a:r>
          </a:p>
        </p:txBody>
      </p:sp>
      <p:sp>
        <p:nvSpPr>
          <p:cNvPr id="60" name="TextBox 59"/>
          <p:cNvSpPr txBox="1"/>
          <p:nvPr/>
        </p:nvSpPr>
        <p:spPr>
          <a:xfrm>
            <a:off x="529658" y="3431487"/>
            <a:ext cx="2644140" cy="1631216"/>
          </a:xfrm>
          <a:prstGeom prst="rect">
            <a:avLst/>
          </a:prstGeom>
          <a:noFill/>
        </p:spPr>
        <p:txBody>
          <a:bodyPr wrap="square" rtlCol="0">
            <a:spAutoFit/>
          </a:bodyPr>
          <a:lstStyle/>
          <a:p>
            <a:pPr algn="ctr"/>
            <a:r>
              <a:rPr lang="en-AU" sz="2000" dirty="0"/>
              <a:t>The PBO is an </a:t>
            </a:r>
            <a:r>
              <a:rPr lang="en-AU" sz="2050" b="1" dirty="0">
                <a:solidFill>
                  <a:schemeClr val="accent1"/>
                </a:solidFill>
              </a:rPr>
              <a:t>independent and </a:t>
            </a:r>
            <a:br>
              <a:rPr lang="en-AU" sz="2050" b="1" dirty="0">
                <a:solidFill>
                  <a:schemeClr val="accent1"/>
                </a:solidFill>
              </a:rPr>
            </a:br>
            <a:r>
              <a:rPr lang="en-AU" sz="2050" b="1" dirty="0">
                <a:solidFill>
                  <a:schemeClr val="accent1"/>
                </a:solidFill>
              </a:rPr>
              <a:t>non-partisan </a:t>
            </a:r>
            <a:r>
              <a:rPr lang="en-AU" sz="2000" dirty="0"/>
              <a:t>department of the Parliament</a:t>
            </a:r>
          </a:p>
        </p:txBody>
      </p:sp>
      <p:sp>
        <p:nvSpPr>
          <p:cNvPr id="61" name="TextBox 60"/>
          <p:cNvSpPr txBox="1"/>
          <p:nvPr/>
        </p:nvSpPr>
        <p:spPr>
          <a:xfrm>
            <a:off x="3199786" y="3085413"/>
            <a:ext cx="2711362" cy="2487604"/>
          </a:xfrm>
          <a:prstGeom prst="rect">
            <a:avLst/>
          </a:prstGeom>
          <a:noFill/>
          <a:ln>
            <a:noFill/>
          </a:ln>
        </p:spPr>
        <p:txBody>
          <a:bodyPr wrap="square" rtlCol="0">
            <a:spAutoFit/>
          </a:bodyPr>
          <a:lstStyle/>
          <a:p>
            <a:pPr algn="ctr">
              <a:lnSpc>
                <a:spcPct val="110000"/>
              </a:lnSpc>
              <a:spcAft>
                <a:spcPts val="1500"/>
              </a:spcAft>
            </a:pPr>
            <a:r>
              <a:rPr lang="en-AU" sz="2000" dirty="0"/>
              <a:t>We aim to </a:t>
            </a:r>
            <a:r>
              <a:rPr lang="en-AU" sz="2050" b="1" dirty="0">
                <a:solidFill>
                  <a:schemeClr val="bg2"/>
                </a:solidFill>
              </a:rPr>
              <a:t>assist all parliamentarians </a:t>
            </a:r>
            <a:br>
              <a:rPr lang="en-AU" sz="2050" b="1" dirty="0">
                <a:solidFill>
                  <a:schemeClr val="bg2"/>
                </a:solidFill>
              </a:rPr>
            </a:br>
            <a:r>
              <a:rPr lang="en-AU" sz="2000" dirty="0"/>
              <a:t>to better understand </a:t>
            </a:r>
            <a:br>
              <a:rPr lang="en-AU" sz="2000" dirty="0"/>
            </a:br>
            <a:r>
              <a:rPr lang="en-AU" sz="2000" dirty="0"/>
              <a:t>budget</a:t>
            </a:r>
            <a:r>
              <a:rPr lang="en-AU" sz="2050" b="1" dirty="0">
                <a:solidFill>
                  <a:schemeClr val="bg2"/>
                </a:solidFill>
              </a:rPr>
              <a:t> </a:t>
            </a:r>
            <a:r>
              <a:rPr lang="en-AU" sz="2000" dirty="0"/>
              <a:t>issues and the </a:t>
            </a:r>
            <a:br>
              <a:rPr lang="en-AU" sz="2000" dirty="0"/>
            </a:br>
            <a:r>
              <a:rPr lang="en-AU" sz="2000" dirty="0"/>
              <a:t>budget implications </a:t>
            </a:r>
            <a:br>
              <a:rPr lang="en-AU" sz="2000" dirty="0"/>
            </a:br>
            <a:r>
              <a:rPr lang="en-AU" sz="2000" dirty="0"/>
              <a:t>of policies they may </a:t>
            </a:r>
            <a:br>
              <a:rPr lang="en-AU" sz="2000" dirty="0"/>
            </a:br>
            <a:r>
              <a:rPr lang="en-AU" sz="2000" dirty="0"/>
              <a:t>be considering</a:t>
            </a:r>
          </a:p>
        </p:txBody>
      </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945" y="2008247"/>
            <a:ext cx="986009" cy="987154"/>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083" y="2015867"/>
            <a:ext cx="986009" cy="987154"/>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0005" y="2008247"/>
            <a:ext cx="986009" cy="986009"/>
          </a:xfrm>
          <a:prstGeom prst="rect">
            <a:avLst/>
          </a:prstGeom>
        </p:spPr>
      </p:pic>
    </p:spTree>
    <p:extLst>
      <p:ext uri="{BB962C8B-B14F-4D97-AF65-F5344CB8AC3E}">
        <p14:creationId xmlns:p14="http://schemas.microsoft.com/office/powerpoint/2010/main" val="349557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8675" y="2733675"/>
            <a:ext cx="7324725" cy="1588127"/>
          </a:xfrm>
          <a:prstGeom prst="rect">
            <a:avLst/>
          </a:prstGeom>
          <a:noFill/>
        </p:spPr>
        <p:txBody>
          <a:bodyPr wrap="square" rtlCol="0">
            <a:spAutoFit/>
          </a:bodyPr>
          <a:lstStyle/>
          <a:p>
            <a:pPr>
              <a:lnSpc>
                <a:spcPct val="90000"/>
              </a:lnSpc>
              <a:spcBef>
                <a:spcPct val="0"/>
              </a:spcBef>
              <a:defRPr/>
            </a:pPr>
            <a:r>
              <a:rPr lang="en-AU" sz="5400" b="1" kern="100" dirty="0">
                <a:solidFill>
                  <a:schemeClr val="bg2"/>
                </a:solidFill>
                <a:latin typeface="Arial"/>
                <a:ea typeface="+mj-ea"/>
                <a:cs typeface="+mj-cs"/>
              </a:rPr>
              <a:t>Research questions, data &amp; approach</a:t>
            </a:r>
          </a:p>
        </p:txBody>
      </p:sp>
    </p:spTree>
    <p:extLst>
      <p:ext uri="{BB962C8B-B14F-4D97-AF65-F5344CB8AC3E}">
        <p14:creationId xmlns:p14="http://schemas.microsoft.com/office/powerpoint/2010/main" val="382620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buFont typeface="Arial" panose="020B0604020202020204" pitchFamily="34" charset="0"/>
              <a:buChar char="•"/>
            </a:pPr>
            <a:r>
              <a:rPr lang="en-AU" dirty="0"/>
              <a:t>Motivation: understand historical trends in JobSeeker recipients and expenditure to inform projections of Commonwealth Government expenditure on the JobSeeker payment over the medium term.</a:t>
            </a:r>
          </a:p>
          <a:p>
            <a:pPr marL="342900" indent="-342900">
              <a:buFont typeface="Arial" panose="020B0604020202020204" pitchFamily="34" charset="0"/>
              <a:buChar char="•"/>
            </a:pPr>
            <a:r>
              <a:rPr lang="en-AU" dirty="0"/>
              <a:t>Research questions</a:t>
            </a:r>
          </a:p>
          <a:p>
            <a:pPr marL="1085850" lvl="1" indent="-342900">
              <a:buFont typeface="Arial" panose="020B0604020202020204" pitchFamily="34" charset="0"/>
              <a:buChar char="•"/>
            </a:pPr>
            <a:r>
              <a:rPr lang="en-AU" dirty="0"/>
              <a:t>Is the connection between unemployment benefits and unemployment changing?</a:t>
            </a:r>
          </a:p>
          <a:p>
            <a:pPr marL="1085850" lvl="1" indent="-342900">
              <a:buFont typeface="Arial" panose="020B0604020202020204" pitchFamily="34" charset="0"/>
              <a:buChar char="•"/>
            </a:pPr>
            <a:r>
              <a:rPr lang="en-AU" dirty="0"/>
              <a:t>Have the characteristics of the JobSeeker population changed over time? If so, how and what are the drivers? </a:t>
            </a:r>
          </a:p>
          <a:p>
            <a:pPr marL="1085850" lvl="1" indent="-342900">
              <a:buFont typeface="Arial" panose="020B0604020202020204" pitchFamily="34" charset="0"/>
              <a:buChar char="•"/>
            </a:pPr>
            <a:r>
              <a:rPr lang="en-AU" dirty="0"/>
              <a:t>What (if any) are the implications for future spending on the program?</a:t>
            </a:r>
          </a:p>
          <a:p>
            <a:pPr marL="342900" indent="-342900">
              <a:buFont typeface="Arial" panose="020B0604020202020204" pitchFamily="34" charset="0"/>
              <a:buChar char="•"/>
            </a:pPr>
            <a:r>
              <a:rPr lang="en-AU" dirty="0"/>
              <a:t>Scope: fiscal considerations relating to unemployment benefits</a:t>
            </a:r>
          </a:p>
        </p:txBody>
      </p:sp>
      <p:sp>
        <p:nvSpPr>
          <p:cNvPr id="3" name="Title 2"/>
          <p:cNvSpPr>
            <a:spLocks noGrp="1"/>
          </p:cNvSpPr>
          <p:nvPr>
            <p:ph type="title"/>
          </p:nvPr>
        </p:nvSpPr>
        <p:spPr/>
        <p:txBody>
          <a:bodyPr/>
          <a:lstStyle/>
          <a:p>
            <a:r>
              <a:rPr lang="en-US" dirty="0"/>
              <a:t>Objectives and scope</a:t>
            </a:r>
            <a:endParaRPr lang="en-AU" dirty="0"/>
          </a:p>
        </p:txBody>
      </p:sp>
    </p:spTree>
    <p:extLst>
      <p:ext uri="{BB962C8B-B14F-4D97-AF65-F5344CB8AC3E}">
        <p14:creationId xmlns:p14="http://schemas.microsoft.com/office/powerpoint/2010/main" val="217073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77500" lnSpcReduction="20000"/>
          </a:bodyPr>
          <a:lstStyle/>
          <a:p>
            <a:pPr marL="457200" indent="-457200">
              <a:buFont typeface="Arial" panose="020B0604020202020204" pitchFamily="34" charset="0"/>
              <a:buChar char="•"/>
            </a:pPr>
            <a:r>
              <a:rPr lang="en-AU" sz="2600" b="1" dirty="0">
                <a:solidFill>
                  <a:schemeClr val="bg2"/>
                </a:solidFill>
                <a:latin typeface="+mj-lt"/>
                <a:cs typeface="Arial" panose="020B0604020202020204" pitchFamily="34" charset="0"/>
              </a:rPr>
              <a:t>Published aggregate statistics</a:t>
            </a:r>
          </a:p>
          <a:p>
            <a:pPr marL="1085850" lvl="1" indent="-342900">
              <a:lnSpc>
                <a:spcPct val="120000"/>
              </a:lnSpc>
              <a:buFont typeface="Arial" panose="020B0604020202020204" pitchFamily="34" charset="0"/>
              <a:buChar char="•"/>
            </a:pPr>
            <a:r>
              <a:rPr lang="en-AU" sz="2200" dirty="0"/>
              <a:t>DSS payment demographic data (data.gov.au)</a:t>
            </a:r>
          </a:p>
          <a:p>
            <a:pPr marL="1085850" lvl="1" indent="-342900">
              <a:lnSpc>
                <a:spcPct val="120000"/>
              </a:lnSpc>
              <a:buFont typeface="Arial" panose="020B0604020202020204" pitchFamily="34" charset="0"/>
              <a:buChar char="•"/>
            </a:pPr>
            <a:r>
              <a:rPr lang="en-AU" sz="2200" dirty="0"/>
              <a:t>Labour Market and Related Payments Monthly Profile publications (dss.gov.au)</a:t>
            </a:r>
          </a:p>
          <a:p>
            <a:pPr marL="1085850" lvl="1" indent="-342900">
              <a:lnSpc>
                <a:spcPct val="120000"/>
              </a:lnSpc>
              <a:buFont typeface="Arial" panose="020B0604020202020204" pitchFamily="34" charset="0"/>
              <a:buChar char="•"/>
            </a:pPr>
            <a:r>
              <a:rPr lang="en-AU" sz="2200" dirty="0"/>
              <a:t>DSS annual reports; Budget papers</a:t>
            </a:r>
          </a:p>
          <a:p>
            <a:pPr marL="1085850" lvl="1" indent="-342900">
              <a:lnSpc>
                <a:spcPct val="120000"/>
              </a:lnSpc>
              <a:buFont typeface="Arial" panose="020B0604020202020204" pitchFamily="34" charset="0"/>
              <a:buChar char="•"/>
            </a:pPr>
            <a:r>
              <a:rPr lang="en-AU" sz="2200" dirty="0"/>
              <a:t>ABS population/Labour force statistics </a:t>
            </a:r>
            <a:r>
              <a:rPr lang="en-AU" dirty="0"/>
              <a:t>  </a:t>
            </a:r>
          </a:p>
          <a:p>
            <a:pPr lvl="2"/>
            <a:endParaRPr lang="en-AU" dirty="0"/>
          </a:p>
          <a:p>
            <a:pPr marL="342900" indent="-342900">
              <a:buFont typeface="Arial" panose="020B0604020202020204" pitchFamily="34" charset="0"/>
              <a:buChar char="•"/>
            </a:pPr>
            <a:r>
              <a:rPr lang="en-AU" sz="2600" b="1" dirty="0">
                <a:solidFill>
                  <a:schemeClr val="bg2"/>
                </a:solidFill>
                <a:latin typeface="+mj-lt"/>
                <a:cs typeface="Arial" panose="020B0604020202020204" pitchFamily="34" charset="0"/>
              </a:rPr>
              <a:t>Department of Social Services (DSS) de-identified unit record payment data </a:t>
            </a:r>
          </a:p>
          <a:p>
            <a:pPr marL="1085850" lvl="1" indent="-342900">
              <a:lnSpc>
                <a:spcPct val="120000"/>
              </a:lnSpc>
              <a:buFont typeface="Arial" panose="020B0604020202020204" pitchFamily="34" charset="0"/>
              <a:buChar char="•"/>
            </a:pPr>
            <a:r>
              <a:rPr lang="en-AU" dirty="0"/>
              <a:t>‘</a:t>
            </a:r>
            <a:r>
              <a:rPr lang="en-AU" sz="2200" dirty="0"/>
              <a:t>Bluebook’ dataset: snapshots at the last Friday of each month</a:t>
            </a:r>
          </a:p>
          <a:p>
            <a:pPr marL="1085850" lvl="1" indent="-342900">
              <a:lnSpc>
                <a:spcPct val="120000"/>
              </a:lnSpc>
              <a:buFont typeface="Arial" panose="020B0604020202020204" pitchFamily="34" charset="0"/>
              <a:buChar char="•"/>
            </a:pPr>
            <a:r>
              <a:rPr lang="en-AU" sz="2200" dirty="0"/>
              <a:t>Official source for most published DSS statistics</a:t>
            </a:r>
          </a:p>
          <a:p>
            <a:pPr marL="1085850" lvl="1" indent="-342900">
              <a:lnSpc>
                <a:spcPct val="120000"/>
              </a:lnSpc>
              <a:buFont typeface="Arial" panose="020B0604020202020204" pitchFamily="34" charset="0"/>
              <a:buChar char="•"/>
            </a:pPr>
            <a:r>
              <a:rPr lang="en-US" sz="2200" dirty="0"/>
              <a:t>June snapshots from 2001 to 2019</a:t>
            </a:r>
          </a:p>
          <a:p>
            <a:pPr marL="1085850" lvl="1" indent="-342900">
              <a:lnSpc>
                <a:spcPct val="120000"/>
              </a:lnSpc>
              <a:buFont typeface="Arial" panose="020B0604020202020204" pitchFamily="34" charset="0"/>
              <a:buChar char="•"/>
            </a:pPr>
            <a:r>
              <a:rPr lang="en-US" sz="2200" dirty="0"/>
              <a:t>Similar information in DOMINO and MADIP</a:t>
            </a:r>
            <a:endParaRPr lang="en-US" sz="2200" dirty="0">
              <a:cs typeface="Calibri"/>
            </a:endParaRPr>
          </a:p>
          <a:p>
            <a:pPr marL="800100" lvl="2" indent="-342900">
              <a:buFont typeface="Courier New" panose="02070309020205020404" pitchFamily="49" charset="0"/>
              <a:buChar char="­"/>
            </a:pPr>
            <a:endParaRPr lang="en-US" dirty="0"/>
          </a:p>
        </p:txBody>
      </p:sp>
      <p:sp>
        <p:nvSpPr>
          <p:cNvPr id="3" name="Title 2"/>
          <p:cNvSpPr>
            <a:spLocks noGrp="1"/>
          </p:cNvSpPr>
          <p:nvPr>
            <p:ph type="title"/>
          </p:nvPr>
        </p:nvSpPr>
        <p:spPr/>
        <p:txBody>
          <a:bodyPr/>
          <a:lstStyle/>
          <a:p>
            <a:r>
              <a:rPr lang="en-AU" dirty="0"/>
              <a:t>Data sources</a:t>
            </a:r>
          </a:p>
        </p:txBody>
      </p:sp>
    </p:spTree>
    <p:extLst>
      <p:ext uri="{BB962C8B-B14F-4D97-AF65-F5344CB8AC3E}">
        <p14:creationId xmlns:p14="http://schemas.microsoft.com/office/powerpoint/2010/main" val="323775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8675" y="2733675"/>
            <a:ext cx="7324725" cy="1588127"/>
          </a:xfrm>
          <a:prstGeom prst="rect">
            <a:avLst/>
          </a:prstGeom>
          <a:noFill/>
        </p:spPr>
        <p:txBody>
          <a:bodyPr wrap="square" rtlCol="0">
            <a:spAutoFit/>
          </a:bodyPr>
          <a:lstStyle/>
          <a:p>
            <a:pPr>
              <a:lnSpc>
                <a:spcPct val="90000"/>
              </a:lnSpc>
              <a:spcBef>
                <a:spcPct val="0"/>
              </a:spcBef>
              <a:defRPr/>
            </a:pPr>
            <a:r>
              <a:rPr lang="en-AU" sz="5400" b="1" kern="100" dirty="0">
                <a:solidFill>
                  <a:schemeClr val="bg2"/>
                </a:solidFill>
                <a:latin typeface="Arial"/>
                <a:ea typeface="+mj-ea"/>
                <a:cs typeface="+mj-cs"/>
              </a:rPr>
              <a:t>What is JobSeeker Payment?</a:t>
            </a:r>
          </a:p>
        </p:txBody>
      </p:sp>
    </p:spTree>
    <p:extLst>
      <p:ext uri="{BB962C8B-B14F-4D97-AF65-F5344CB8AC3E}">
        <p14:creationId xmlns:p14="http://schemas.microsoft.com/office/powerpoint/2010/main" val="22522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067" y="1609398"/>
            <a:ext cx="8229600" cy="4525963"/>
          </a:xfrm>
        </p:spPr>
        <p:txBody>
          <a:bodyPr>
            <a:normAutofit/>
          </a:bodyPr>
          <a:lstStyle/>
          <a:p>
            <a:r>
              <a:rPr lang="en-AU" dirty="0"/>
              <a:t>Main income support payment for job seekers  aged 22 to under Age Pension age with capacity to work </a:t>
            </a:r>
          </a:p>
          <a:p>
            <a:r>
              <a:rPr lang="en-AU" dirty="0"/>
              <a:t>Replaced </a:t>
            </a:r>
            <a:r>
              <a:rPr lang="en-AU" dirty="0" err="1"/>
              <a:t>Newstart</a:t>
            </a:r>
            <a:r>
              <a:rPr lang="en-AU" dirty="0"/>
              <a:t> from 20 March 2020 with basic rates &amp; eligibility unchanged</a:t>
            </a:r>
          </a:p>
          <a:p>
            <a:r>
              <a:rPr lang="en-AU" dirty="0"/>
              <a:t>Means- and activity-tested</a:t>
            </a:r>
          </a:p>
          <a:p>
            <a:r>
              <a:rPr lang="en-AU" dirty="0"/>
              <a:t>Indexed by the CPI in March and September</a:t>
            </a:r>
          </a:p>
          <a:p>
            <a:r>
              <a:rPr lang="en-AU" dirty="0"/>
              <a:t>Temporary COVID-19 measures included Coronavirus Supplement</a:t>
            </a:r>
          </a:p>
          <a:p>
            <a:r>
              <a:rPr lang="en-AU" dirty="0"/>
              <a:t>$50/fortnight increase in base rate from 1 April 2021</a:t>
            </a:r>
          </a:p>
          <a:p>
            <a:r>
              <a:rPr lang="en-AU" dirty="0"/>
              <a:t>Averages around 6% of Commonwealth Government social security and welfare spending, higher in economic crises</a:t>
            </a:r>
          </a:p>
        </p:txBody>
      </p:sp>
      <p:sp>
        <p:nvSpPr>
          <p:cNvPr id="3" name="Title 2"/>
          <p:cNvSpPr>
            <a:spLocks noGrp="1"/>
          </p:cNvSpPr>
          <p:nvPr>
            <p:ph type="title"/>
          </p:nvPr>
        </p:nvSpPr>
        <p:spPr/>
        <p:txBody>
          <a:bodyPr/>
          <a:lstStyle/>
          <a:p>
            <a:r>
              <a:rPr lang="en-AU" dirty="0"/>
              <a:t>Payment overview</a:t>
            </a:r>
          </a:p>
        </p:txBody>
      </p:sp>
    </p:spTree>
    <p:extLst>
      <p:ext uri="{BB962C8B-B14F-4D97-AF65-F5344CB8AC3E}">
        <p14:creationId xmlns:p14="http://schemas.microsoft.com/office/powerpoint/2010/main" val="134870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177874F-177B-4770-AADF-37012BC67CEB}"/>
              </a:ext>
            </a:extLst>
          </p:cNvPr>
          <p:cNvSpPr/>
          <p:nvPr/>
        </p:nvSpPr>
        <p:spPr>
          <a:xfrm>
            <a:off x="3204234" y="2329611"/>
            <a:ext cx="2793998" cy="281316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lIns="91440" tIns="45720" rIns="91440" bIns="45720" anchor="ctr"/>
          <a:lstStyle/>
          <a:p>
            <a:r>
              <a:rPr lang="en-AU" sz="2800" dirty="0" err="1">
                <a:latin typeface="Arial"/>
                <a:cs typeface="Arial"/>
              </a:rPr>
              <a:t>JobSeeker</a:t>
            </a:r>
            <a:r>
              <a:rPr lang="en-AU" sz="2800" dirty="0">
                <a:latin typeface="Arial"/>
                <a:cs typeface="Arial"/>
              </a:rPr>
              <a:t> recipients can be unemployed, underemployed or not in the labour force</a:t>
            </a:r>
          </a:p>
        </p:txBody>
      </p:sp>
      <p:sp>
        <p:nvSpPr>
          <p:cNvPr id="5" name="Oval 4">
            <a:extLst>
              <a:ext uri="{FF2B5EF4-FFF2-40B4-BE49-F238E27FC236}">
                <a16:creationId xmlns:a16="http://schemas.microsoft.com/office/drawing/2014/main" id="{CBAC5756-5B78-42DF-89C8-1E723F43E2AE}"/>
              </a:ext>
            </a:extLst>
          </p:cNvPr>
          <p:cNvSpPr/>
          <p:nvPr/>
        </p:nvSpPr>
        <p:spPr>
          <a:xfrm>
            <a:off x="2408687" y="2291272"/>
            <a:ext cx="2793998" cy="281316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81DE619-56D3-45FC-9C34-46FD5C48F8D7}"/>
              </a:ext>
            </a:extLst>
          </p:cNvPr>
          <p:cNvSpPr txBox="1"/>
          <p:nvPr/>
        </p:nvSpPr>
        <p:spPr>
          <a:xfrm>
            <a:off x="3467877" y="3276180"/>
            <a:ext cx="16121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Receiving</a:t>
            </a:r>
            <a:endParaRPr lang="en-US" dirty="0">
              <a:cs typeface="Calibri"/>
            </a:endParaRPr>
          </a:p>
          <a:p>
            <a:pPr algn="ctr"/>
            <a:r>
              <a:rPr lang="en-GB" dirty="0">
                <a:cs typeface="Calibri"/>
              </a:rPr>
              <a:t> </a:t>
            </a:r>
            <a:r>
              <a:rPr lang="en-GB" dirty="0" err="1">
                <a:cs typeface="Calibri"/>
              </a:rPr>
              <a:t>JobSeeker</a:t>
            </a:r>
            <a:r>
              <a:rPr lang="en-GB" dirty="0">
                <a:cs typeface="Calibri"/>
              </a:rPr>
              <a:t> &amp;</a:t>
            </a:r>
            <a:endParaRPr lang="en-US" dirty="0">
              <a:cs typeface="Calibri"/>
            </a:endParaRPr>
          </a:p>
          <a:p>
            <a:pPr algn="ctr"/>
            <a:r>
              <a:rPr lang="en-GB" dirty="0">
                <a:cs typeface="Calibri"/>
              </a:rPr>
              <a:t>unemployed</a:t>
            </a:r>
          </a:p>
        </p:txBody>
      </p:sp>
      <p:sp>
        <p:nvSpPr>
          <p:cNvPr id="8" name="TextBox 7">
            <a:extLst>
              <a:ext uri="{FF2B5EF4-FFF2-40B4-BE49-F238E27FC236}">
                <a16:creationId xmlns:a16="http://schemas.microsoft.com/office/drawing/2014/main" id="{60FFC3B1-4EAC-49A2-8892-2D97CA6E91F3}"/>
              </a:ext>
            </a:extLst>
          </p:cNvPr>
          <p:cNvSpPr txBox="1"/>
          <p:nvPr/>
        </p:nvSpPr>
        <p:spPr>
          <a:xfrm>
            <a:off x="596302" y="470343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rgbClr val="00B050"/>
                </a:solidFill>
              </a:rPr>
              <a:t>Unemployed (ABS); </a:t>
            </a:r>
            <a:endParaRPr lang="en-GB" dirty="0">
              <a:solidFill>
                <a:srgbClr val="00B050"/>
              </a:solidFill>
              <a:cs typeface="Calibri"/>
            </a:endParaRPr>
          </a:p>
          <a:p>
            <a:pPr algn="ctr"/>
            <a:r>
              <a:rPr lang="en-GB" dirty="0">
                <a:solidFill>
                  <a:srgbClr val="00B050"/>
                </a:solidFill>
                <a:cs typeface="Calibri"/>
              </a:rPr>
              <a:t>Not receiving </a:t>
            </a:r>
            <a:r>
              <a:rPr lang="en-GB" dirty="0" err="1">
                <a:solidFill>
                  <a:srgbClr val="00B050"/>
                </a:solidFill>
                <a:cs typeface="Calibri"/>
              </a:rPr>
              <a:t>JobSeeker</a:t>
            </a:r>
            <a:endParaRPr lang="en-GB" dirty="0">
              <a:solidFill>
                <a:srgbClr val="00B050"/>
              </a:solidFill>
              <a:cs typeface="Calibri"/>
            </a:endParaRPr>
          </a:p>
        </p:txBody>
      </p:sp>
      <p:sp>
        <p:nvSpPr>
          <p:cNvPr id="10" name="TextBox 9">
            <a:extLst>
              <a:ext uri="{FF2B5EF4-FFF2-40B4-BE49-F238E27FC236}">
                <a16:creationId xmlns:a16="http://schemas.microsoft.com/office/drawing/2014/main" id="{054394CA-5FA4-401E-A653-A8C0C9BF6776}"/>
              </a:ext>
            </a:extLst>
          </p:cNvPr>
          <p:cNvSpPr txBox="1"/>
          <p:nvPr/>
        </p:nvSpPr>
        <p:spPr>
          <a:xfrm>
            <a:off x="5838346" y="4453326"/>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rgbClr val="7030A0"/>
                </a:solidFill>
              </a:rPr>
              <a:t>Receiving </a:t>
            </a:r>
            <a:r>
              <a:rPr lang="en-GB" dirty="0" err="1">
                <a:solidFill>
                  <a:srgbClr val="7030A0"/>
                </a:solidFill>
              </a:rPr>
              <a:t>JobSeeker</a:t>
            </a:r>
            <a:r>
              <a:rPr lang="en-GB" dirty="0">
                <a:solidFill>
                  <a:srgbClr val="7030A0"/>
                </a:solidFill>
              </a:rPr>
              <a:t>;</a:t>
            </a:r>
            <a:endParaRPr lang="en-GB" dirty="0">
              <a:solidFill>
                <a:srgbClr val="7030A0"/>
              </a:solidFill>
              <a:cs typeface="Calibri"/>
            </a:endParaRPr>
          </a:p>
          <a:p>
            <a:pPr algn="ctr"/>
            <a:r>
              <a:rPr lang="en-GB" dirty="0">
                <a:solidFill>
                  <a:srgbClr val="7030A0"/>
                </a:solidFill>
                <a:cs typeface="Calibri"/>
              </a:rPr>
              <a:t> Either Employed, underemployed or Not in Labour Force (ABS)</a:t>
            </a:r>
          </a:p>
          <a:p>
            <a:endParaRPr lang="en-GB" dirty="0">
              <a:cs typeface="Calibri"/>
            </a:endParaRPr>
          </a:p>
        </p:txBody>
      </p:sp>
      <p:sp>
        <p:nvSpPr>
          <p:cNvPr id="11" name="TextBox 10">
            <a:extLst>
              <a:ext uri="{FF2B5EF4-FFF2-40B4-BE49-F238E27FC236}">
                <a16:creationId xmlns:a16="http://schemas.microsoft.com/office/drawing/2014/main" id="{42149E92-F729-4A4B-926D-29DC0F8122AF}"/>
              </a:ext>
            </a:extLst>
          </p:cNvPr>
          <p:cNvSpPr txBox="1"/>
          <p:nvPr/>
        </p:nvSpPr>
        <p:spPr>
          <a:xfrm>
            <a:off x="350088" y="5928502"/>
            <a:ext cx="6864708" cy="2769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t>Note: not to scale; see PBO </a:t>
            </a:r>
            <a:r>
              <a:rPr lang="en-GB" sz="1200" dirty="0" err="1"/>
              <a:t>JobSeeker</a:t>
            </a:r>
            <a:r>
              <a:rPr lang="en-GB" sz="1200" dirty="0"/>
              <a:t> paper p.7 for more information</a:t>
            </a:r>
            <a:endParaRPr lang="en-GB" sz="1200" dirty="0">
              <a:cs typeface="Calibri"/>
            </a:endParaRPr>
          </a:p>
        </p:txBody>
      </p:sp>
    </p:spTree>
    <p:extLst>
      <p:ext uri="{BB962C8B-B14F-4D97-AF65-F5344CB8AC3E}">
        <p14:creationId xmlns:p14="http://schemas.microsoft.com/office/powerpoint/2010/main" val="629012564"/>
      </p:ext>
    </p:extLst>
  </p:cSld>
  <p:clrMapOvr>
    <a:masterClrMapping/>
  </p:clrMapOvr>
</p:sld>
</file>

<file path=ppt/theme/theme1.xml><?xml version="1.0" encoding="utf-8"?>
<a:theme xmlns:a="http://schemas.openxmlformats.org/drawingml/2006/main" name="PBO Powerpoint presentation">
  <a:themeElements>
    <a:clrScheme name="PBO colours">
      <a:dk1>
        <a:srgbClr val="000000"/>
      </a:dk1>
      <a:lt1>
        <a:srgbClr val="FFFFFF"/>
      </a:lt1>
      <a:dk2>
        <a:srgbClr val="9778B4"/>
      </a:dk2>
      <a:lt2>
        <a:srgbClr val="3D4D7D"/>
      </a:lt2>
      <a:accent1>
        <a:srgbClr val="8D487F"/>
      </a:accent1>
      <a:accent2>
        <a:srgbClr val="C64E45"/>
      </a:accent2>
      <a:accent3>
        <a:srgbClr val="F1873D"/>
      </a:accent3>
      <a:accent4>
        <a:srgbClr val="FCC648"/>
      </a:accent4>
      <a:accent5>
        <a:srgbClr val="86BE57"/>
      </a:accent5>
      <a:accent6>
        <a:srgbClr val="788183"/>
      </a:accent6>
      <a:hlink>
        <a:srgbClr val="000000"/>
      </a:hlink>
      <a:folHlink>
        <a:srgbClr val="3D4D7D"/>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PBO colours">
      <a:dk1>
        <a:srgbClr val="000000"/>
      </a:dk1>
      <a:lt1>
        <a:srgbClr val="FFFFFF"/>
      </a:lt1>
      <a:dk2>
        <a:srgbClr val="9778B4"/>
      </a:dk2>
      <a:lt2>
        <a:srgbClr val="3D4D7D"/>
      </a:lt2>
      <a:accent1>
        <a:srgbClr val="8D487F"/>
      </a:accent1>
      <a:accent2>
        <a:srgbClr val="C64E45"/>
      </a:accent2>
      <a:accent3>
        <a:srgbClr val="F1873D"/>
      </a:accent3>
      <a:accent4>
        <a:srgbClr val="FCC648"/>
      </a:accent4>
      <a:accent5>
        <a:srgbClr val="86BE57"/>
      </a:accent5>
      <a:accent6>
        <a:srgbClr val="788183"/>
      </a:accent6>
      <a:hlink>
        <a:srgbClr val="000000"/>
      </a:hlink>
      <a:folHlink>
        <a:srgbClr val="3D4D7D"/>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376BB986A154B9E5AA6951879E7D0" ma:contentTypeVersion="15" ma:contentTypeDescription="Create a new document." ma:contentTypeScope="" ma:versionID="65a50d7b15a160b0fff151436d61b7d8">
  <xsd:schema xmlns:xsd="http://www.w3.org/2001/XMLSchema" xmlns:xs="http://www.w3.org/2001/XMLSchema" xmlns:p="http://schemas.microsoft.com/office/2006/metadata/properties" xmlns:ns2="ad8e907a-e1a6-4b76-8caa-2c3a6e0bcaac" xmlns:ns3="b2f6b956-9496-43c0-b0f2-3e406b243b5c" targetNamespace="http://schemas.microsoft.com/office/2006/metadata/properties" ma:root="true" ma:fieldsID="9985404166d199a306434a366a838554" ns2:_="" ns3:_="">
    <xsd:import namespace="ad8e907a-e1a6-4b76-8caa-2c3a6e0bcaac"/>
    <xsd:import namespace="b2f6b956-9496-43c0-b0f2-3e406b243b5c"/>
    <xsd:element name="properties">
      <xsd:complexType>
        <xsd:sequence>
          <xsd:element name="documentManagement">
            <xsd:complexType>
              <xsd:all>
                <xsd:element ref="ns2:_dlc_DocIdUrl" minOccurs="0"/>
                <xsd:element ref="ns3:DateF" minOccurs="0"/>
                <xsd:element ref="ns3:HPRM_Sens" minOccurs="0"/>
                <xsd:element ref="ns3:HPRM_Num" minOccurs="0"/>
                <xsd:element ref="ns3:Creator_Author" minOccurs="0"/>
                <xsd:element ref="ns2:_dlc_DocId"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e907a-e1a6-4b76-8caa-2c3a6e0bcaac" elementFormDefault="qualified">
    <xsd:import namespace="http://schemas.microsoft.com/office/2006/documentManagement/types"/>
    <xsd:import namespace="http://schemas.microsoft.com/office/infopath/2007/PartnerControls"/>
    <xsd:element name="_dlc_DocIdUrl" ma:index="2"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8" nillable="true" ma:displayName="Document ID Value" ma:description="The value of the document ID assigned to this item." ma:hidden="true" ma:indexed="true" ma:internalName="_dlc_DocId" ma:readOnly="true">
      <xsd:simpleType>
        <xsd:restriction base="dms:Text"/>
      </xsd:simple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2f6b956-9496-43c0-b0f2-3e406b243b5c" elementFormDefault="qualified">
    <xsd:import namespace="http://schemas.microsoft.com/office/2006/documentManagement/types"/>
    <xsd:import namespace="http://schemas.microsoft.com/office/infopath/2007/PartnerControls"/>
    <xsd:element name="DateF" ma:index="3" nillable="true" ma:displayName="Date Finalised" ma:internalName="DateF" ma:readOnly="false">
      <xsd:simpleType>
        <xsd:restriction base="dms:DateTime"/>
      </xsd:simpleType>
    </xsd:element>
    <xsd:element name="HPRM_Sens" ma:index="4" nillable="true" ma:displayName="HPRM Sensitivity" ma:internalName="HPRM_Sens" ma:readOnly="false">
      <xsd:simpleType>
        <xsd:restriction base="dms:Text"/>
      </xsd:simpleType>
    </xsd:element>
    <xsd:element name="HPRM_Num" ma:index="5" nillable="true" ma:displayName="HPRM Number" ma:indexed="true" ma:internalName="HPRM_Num" ma:readOnly="false">
      <xsd:simpleType>
        <xsd:restriction base="dms:Text"/>
      </xsd:simpleType>
    </xsd:element>
    <xsd:element name="Creator_Author" ma:index="6" nillable="true" ma:displayName="Creator Author" ma:internalName="Creator_Author" ma:readOnly="false">
      <xsd:simpleType>
        <xsd:restriction base="dms:Text"/>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hidden="true" ma:internalName="MediaServiceAutoTags" ma:readOnly="true">
      <xsd:simpleType>
        <xsd:restriction base="dms:Text"/>
      </xsd:simpleType>
    </xsd:element>
    <xsd:element name="MediaServiceOCR" ma:index="21" nillable="true" ma:displayName="Extracted Text" ma:hidden="true" ma:internalName="MediaServiceOCR"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Length (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d8e907a-e1a6-4b76-8caa-2c3a6e0bcaac">SRR-1076683764-7227</_dlc_DocId>
    <_dlc_DocIdUrl xmlns="ad8e907a-e1a6-4b76-8caa-2c3a6e0bcaac">
      <Url>https://pboprotected.sharepoint.com/sites/SRRHub/_layouts/15/DocIdRedir.aspx?ID=SRR-1076683764-7227</Url>
      <Description>SRR-1076683764-7227</Description>
    </_dlc_DocIdUrl>
    <Creator_Author xmlns="b2f6b956-9496-43c0-b0f2-3e406b243b5c" xsi:nil="true"/>
    <HPRM_Num xmlns="b2f6b956-9496-43c0-b0f2-3e406b243b5c" xsi:nil="true"/>
    <HPRM_Sens xmlns="b2f6b956-9496-43c0-b0f2-3e406b243b5c" xsi:nil="true"/>
    <DateF xmlns="b2f6b956-9496-43c0-b0f2-3e406b243b5c" xsi:nil="true"/>
    <_dlc_DocIdPersistId xmlns="ad8e907a-e1a6-4b76-8caa-2c3a6e0bcaac"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36434-33DD-4693-B264-DB8BC00EE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e907a-e1a6-4b76-8caa-2c3a6e0bcaac"/>
    <ds:schemaRef ds:uri="b2f6b956-9496-43c0-b0f2-3e406b243b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6C98C8-12AB-4BAC-801B-65ABFB59DF80}">
  <ds:schemaRefs>
    <ds:schemaRef ds:uri="http://schemas.microsoft.com/sharepoint/events"/>
  </ds:schemaRefs>
</ds:datastoreItem>
</file>

<file path=customXml/itemProps3.xml><?xml version="1.0" encoding="utf-8"?>
<ds:datastoreItem xmlns:ds="http://schemas.openxmlformats.org/officeDocument/2006/customXml" ds:itemID="{08DE7999-6FEF-44AB-ABF5-ADF9BC0D45E6}">
  <ds:schemaRefs>
    <ds:schemaRef ds:uri="http://purl.org/dc/terms/"/>
    <ds:schemaRef ds:uri="http://www.w3.org/XML/1998/namespace"/>
    <ds:schemaRef ds:uri="http://schemas.microsoft.com/office/2006/documentManagement/types"/>
    <ds:schemaRef ds:uri="http://schemas.microsoft.com/office/2006/metadata/properties"/>
    <ds:schemaRef ds:uri="ad8e907a-e1a6-4b76-8caa-2c3a6e0bcaac"/>
    <ds:schemaRef ds:uri="b2f6b956-9496-43c0-b0f2-3e406b243b5c"/>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4.xml><?xml version="1.0" encoding="utf-8"?>
<ds:datastoreItem xmlns:ds="http://schemas.openxmlformats.org/officeDocument/2006/customXml" ds:itemID="{302D4D10-6F44-4429-AE13-CF71057A8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PBO Powerpoint presentation</Template>
  <TotalTime>1569</TotalTime>
  <Words>1586</Words>
  <Application>Microsoft Office PowerPoint</Application>
  <PresentationFormat>On-screen Show (4:3)</PresentationFormat>
  <Paragraphs>148</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Courier New</vt:lpstr>
      <vt:lpstr>PBO Powerpoint presentation</vt:lpstr>
      <vt:lpstr>Blank</vt:lpstr>
      <vt:lpstr>PowerPoint Presentation</vt:lpstr>
      <vt:lpstr>Overview</vt:lpstr>
      <vt:lpstr>What is the PBO?</vt:lpstr>
      <vt:lpstr>PowerPoint Presentation</vt:lpstr>
      <vt:lpstr>Objectives and scope</vt:lpstr>
      <vt:lpstr>Data sources</vt:lpstr>
      <vt:lpstr>PowerPoint Presentation</vt:lpstr>
      <vt:lpstr>Payment overview</vt:lpstr>
      <vt:lpstr>JobSeeker recipients can be unemployed, underemployed or not in the labour force</vt:lpstr>
      <vt:lpstr>Historically the relationship between unemployment levels and benefits has been quite close in aggregate</vt:lpstr>
      <vt:lpstr>PowerPoint Presentation</vt:lpstr>
      <vt:lpstr>Three broad trends over time</vt:lpstr>
      <vt:lpstr> </vt:lpstr>
      <vt:lpstr>Recipients by age and gender: from pyramid to coffin?</vt:lpstr>
      <vt:lpstr>Policy changes have played a major role</vt:lpstr>
      <vt:lpstr>Some policy changes have affected men and women differently</vt:lpstr>
      <vt:lpstr> </vt:lpstr>
      <vt:lpstr>The share of longer-term JobSeeker recipients is rising, particularly amongst older women</vt:lpstr>
      <vt:lpstr>Almost half of all JobSeeker recipients are not required to search for jobs</vt:lpstr>
      <vt:lpstr> </vt:lpstr>
      <vt:lpstr>PowerPoint Presentation</vt:lpstr>
      <vt:lpstr>Implications for future spending</vt:lpstr>
      <vt:lpstr>More budget research, data and tools on our website</vt:lpstr>
      <vt:lpstr>PowerPoint Presentation</vt:lpstr>
    </vt:vector>
  </TitlesOfParts>
  <Company>Parliament of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Parliamentary Budget Office</dc:creator>
  <cp:lastPrinted>2021-07-08T23:56:44Z</cp:lastPrinted>
  <dcterms:created xsi:type="dcterms:W3CDTF">2020-06-21T03:40:50Z</dcterms:created>
  <dcterms:modified xsi:type="dcterms:W3CDTF">2021-07-28T05:56:11Z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0x010100F5E376BB986A154B9E5AA6951879E7D0</vt:lpwstr>
  </property>
  <property fmtid="{D5CDD505-2E9C-101B-9397-08002B2CF9AE}" pid="3" name="Doc_Type_SRR">
    <vt:lpwstr>1;#Other|9fd5f203-0a5c-4134-9c85-3b40d1bdfc4e</vt:lpwstr>
  </property>
  <property fmtid="{D5CDD505-2E9C-101B-9397-08002B2CF9AE}" pid="4" name="_dlc_DocIdItemGuid">
    <vt:lpwstr>05bf06b1-ebd0-4397-947c-2ecf62e15224</vt:lpwstr>
  </property>
  <property fmtid="{D5CDD505-2E9C-101B-9397-08002B2CF9AE}" pid="5" name="MSIP_Label_fdb4a175-9006-4e83-963b-8b3e1f9c98a5_Enabled">
    <vt:lpwstr>true</vt:lpwstr>
  </property>
  <property fmtid="{D5CDD505-2E9C-101B-9397-08002B2CF9AE}" pid="6" name="MSIP_Label_fdb4a175-9006-4e83-963b-8b3e1f9c98a5_SetDate">
    <vt:lpwstr>2021-07-28T05:48:48Z</vt:lpwstr>
  </property>
  <property fmtid="{D5CDD505-2E9C-101B-9397-08002B2CF9AE}" pid="7" name="MSIP_Label_fdb4a175-9006-4e83-963b-8b3e1f9c98a5_Method">
    <vt:lpwstr>Privileged</vt:lpwstr>
  </property>
  <property fmtid="{D5CDD505-2E9C-101B-9397-08002B2CF9AE}" pid="8" name="MSIP_Label_fdb4a175-9006-4e83-963b-8b3e1f9c98a5_Name">
    <vt:lpwstr>Unofficial</vt:lpwstr>
  </property>
  <property fmtid="{D5CDD505-2E9C-101B-9397-08002B2CF9AE}" pid="9" name="MSIP_Label_fdb4a175-9006-4e83-963b-8b3e1f9c98a5_SiteId">
    <vt:lpwstr>dc2a6fc4-3a5c-4009-8148-25a15ab44bf4</vt:lpwstr>
  </property>
  <property fmtid="{D5CDD505-2E9C-101B-9397-08002B2CF9AE}" pid="10" name="MSIP_Label_fdb4a175-9006-4e83-963b-8b3e1f9c98a5_ActionId">
    <vt:lpwstr>f1da7adb-363c-4ab8-9437-43f323e4a21a</vt:lpwstr>
  </property>
  <property fmtid="{D5CDD505-2E9C-101B-9397-08002B2CF9AE}" pid="11" name="MSIP_Label_fdb4a175-9006-4e83-963b-8b3e1f9c98a5_ContentBits">
    <vt:lpwstr>3</vt:lpwstr>
  </property>
</Properties>
</file>