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73" autoAdjust="0"/>
  </p:normalViewPr>
  <p:slideViewPr>
    <p:cSldViewPr>
      <p:cViewPr>
        <p:scale>
          <a:sx n="100" d="100"/>
          <a:sy n="100" d="100"/>
        </p:scale>
        <p:origin x="-1860" y="-58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90" d="100"/>
          <a:sy n="90" d="100"/>
        </p:scale>
        <p:origin x="-3714" y="-114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79ADEF-0EF3-427D-8E8F-2AA25DC30CAF}" type="datetimeFigureOut">
              <a:rPr lang="en-AU" smtClean="0"/>
              <a:t>14/11/2016</a:t>
            </a:fld>
            <a:endParaRPr lang="en-AU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716463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9A1036-CB9F-4C1C-A41E-CDEC176C4D6E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5267838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A1036-CB9F-4C1C-A41E-CDEC176C4D6E}" type="slidenum">
              <a:rPr lang="en-AU" smtClean="0"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425783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A1036-CB9F-4C1C-A41E-CDEC176C4D6E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8927951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A1036-CB9F-4C1C-A41E-CDEC176C4D6E}" type="slidenum">
              <a:rPr lang="en-AU" smtClean="0"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80967313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A1036-CB9F-4C1C-A41E-CDEC176C4D6E}" type="slidenum">
              <a:rPr lang="en-AU" smtClean="0"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386604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A1036-CB9F-4C1C-A41E-CDEC176C4D6E}" type="slidenum">
              <a:rPr lang="en-AU" smtClean="0"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57866523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A1036-CB9F-4C1C-A41E-CDEC176C4D6E}" type="slidenum">
              <a:rPr lang="en-AU" smtClean="0"/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0886425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A1036-CB9F-4C1C-A41E-CDEC176C4D6E}" type="slidenum">
              <a:rPr lang="en-AU" smtClean="0"/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089152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A1036-CB9F-4C1C-A41E-CDEC176C4D6E}" type="slidenum">
              <a:rPr lang="en-AU" smtClean="0"/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75421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29A1036-CB9F-4C1C-A41E-CDEC176C4D6E}" type="slidenum">
              <a:rPr lang="en-AU" smtClean="0"/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238465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7DD021-86D5-4758-9690-7534FFBAEA52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2F61-536D-49EE-8141-56A1F516EE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4906644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0F03A-FE7B-4C79-9FB2-A255C9A7DDCA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2F61-536D-49EE-8141-56A1F516EE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134905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4CBCEB-4CE9-4056-B219-05B7D330377F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2F61-536D-49EE-8141-56A1F516EE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9462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D1B743-F2A0-476E-AB70-A041BDB92637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2F61-536D-49EE-8141-56A1F516EE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678697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4B21A1-4A79-4626-9074-6DB4598B37B9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2F61-536D-49EE-8141-56A1F516EE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037611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73C538-D452-4BCC-A352-75E4793B0F5A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2F61-536D-49EE-8141-56A1F516EE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8735891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0B57FE-713F-4DF9-9414-1F6FEC77D9D1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2F61-536D-49EE-8141-56A1F516EE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6856867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909E7-B98F-4634-A971-D7CF8934DB65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2F61-536D-49EE-8141-56A1F516EE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1044195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582E47-721A-4026-840A-863C2B63FE28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2F61-536D-49EE-8141-56A1F516EE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627768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AF8C5-412B-448D-9294-CA1786F9CD75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2F61-536D-49EE-8141-56A1F516EE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1307528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17D907-F088-46FF-AAB1-2ADE025632FB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2F61-536D-49EE-8141-56A1F516EE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1539863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AU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D0BBE6-9D25-43B5-9A7E-7CE808A99302}" type="datetime1">
              <a:rPr lang="en-AU" smtClean="0"/>
              <a:t>14/11/2016</a:t>
            </a:fld>
            <a:endParaRPr lang="en-AU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212F61-536D-49EE-8141-56A1F516EE63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971502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27584" y="1052736"/>
            <a:ext cx="7560840" cy="1512168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rgbClr val="996633"/>
                </a:solidFill>
              </a:rPr>
              <a:t>The </a:t>
            </a:r>
            <a:r>
              <a:rPr lang="en-AU" dirty="0" smtClean="0">
                <a:solidFill>
                  <a:srgbClr val="996633"/>
                </a:solidFill>
              </a:rPr>
              <a:t>role </a:t>
            </a:r>
            <a:r>
              <a:rPr lang="en-AU" dirty="0">
                <a:solidFill>
                  <a:srgbClr val="996633"/>
                </a:solidFill>
              </a:rPr>
              <a:t>of independent fiscal institutions in costings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27584" y="2708920"/>
            <a:ext cx="7560840" cy="3960440"/>
          </a:xfrm>
        </p:spPr>
        <p:txBody>
          <a:bodyPr>
            <a:normAutofit lnSpcReduction="10000"/>
          </a:bodyPr>
          <a:lstStyle/>
          <a:p>
            <a:r>
              <a:rPr lang="en-AU" dirty="0">
                <a:solidFill>
                  <a:schemeClr val="bg2">
                    <a:lumMod val="50000"/>
                  </a:schemeClr>
                </a:solidFill>
              </a:rPr>
              <a:t>Presentation to the 6th annual meeting of OECD Budget Officials and Independent Fiscal </a:t>
            </a:r>
            <a:r>
              <a:rPr lang="en-AU" dirty="0" smtClean="0">
                <a:solidFill>
                  <a:schemeClr val="bg2">
                    <a:lumMod val="50000"/>
                  </a:schemeClr>
                </a:solidFill>
              </a:rPr>
              <a:t>Institutions</a:t>
            </a:r>
            <a:r>
              <a:rPr lang="en-AU" dirty="0">
                <a:solidFill>
                  <a:schemeClr val="bg2">
                    <a:lumMod val="50000"/>
                  </a:schemeClr>
                </a:solidFill>
              </a:rPr>
              <a:t/>
            </a:r>
            <a:br>
              <a:rPr lang="en-AU" dirty="0">
                <a:solidFill>
                  <a:schemeClr val="bg2">
                    <a:lumMod val="50000"/>
                  </a:schemeClr>
                </a:solidFill>
              </a:rPr>
            </a:br>
            <a:r>
              <a:rPr lang="en-AU" dirty="0" smtClean="0">
                <a:solidFill>
                  <a:schemeClr val="bg2">
                    <a:lumMod val="50000"/>
                  </a:schemeClr>
                </a:solidFill>
              </a:rPr>
              <a:t>Jerusalem, </a:t>
            </a:r>
            <a:r>
              <a:rPr lang="en-AU" dirty="0">
                <a:solidFill>
                  <a:schemeClr val="bg2">
                    <a:lumMod val="50000"/>
                  </a:schemeClr>
                </a:solidFill>
              </a:rPr>
              <a:t>1 April 2014</a:t>
            </a:r>
          </a:p>
          <a:p>
            <a:r>
              <a:rPr lang="en-AU" dirty="0">
                <a:solidFill>
                  <a:schemeClr val="bg2">
                    <a:lumMod val="50000"/>
                  </a:schemeClr>
                </a:solidFill>
              </a:rPr>
              <a:t>by</a:t>
            </a:r>
          </a:p>
          <a:p>
            <a:pPr>
              <a:spcBef>
                <a:spcPts val="200"/>
              </a:spcBef>
            </a:pPr>
            <a:r>
              <a:rPr lang="en-AU" b="1" dirty="0">
                <a:solidFill>
                  <a:schemeClr val="bg2">
                    <a:lumMod val="50000"/>
                  </a:schemeClr>
                </a:solidFill>
              </a:rPr>
              <a:t>Mr Phil Bowen PSM FCPA</a:t>
            </a:r>
          </a:p>
          <a:p>
            <a:pPr>
              <a:spcBef>
                <a:spcPts val="200"/>
              </a:spcBef>
            </a:pPr>
            <a:r>
              <a:rPr lang="en-AU" b="1" dirty="0">
                <a:solidFill>
                  <a:schemeClr val="bg2">
                    <a:lumMod val="50000"/>
                  </a:schemeClr>
                </a:solidFill>
              </a:rPr>
              <a:t>Parliamentary Budget Officer</a:t>
            </a:r>
          </a:p>
          <a:p>
            <a:pPr>
              <a:spcBef>
                <a:spcPts val="200"/>
              </a:spcBef>
            </a:pPr>
            <a:r>
              <a:rPr lang="en-AU" b="1" dirty="0">
                <a:solidFill>
                  <a:schemeClr val="bg2">
                    <a:lumMod val="50000"/>
                  </a:schemeClr>
                </a:solidFill>
              </a:rPr>
              <a:t>Australia</a:t>
            </a: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25232"/>
            <a:ext cx="3131820" cy="665480"/>
          </a:xfrm>
          <a:prstGeom prst="rect">
            <a:avLst/>
          </a:prstGeom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2F61-536D-49EE-8141-56A1F516EE63}" type="slidenum">
              <a:rPr lang="en-AU" smtClean="0"/>
              <a:t>1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0932494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7584" y="1268760"/>
            <a:ext cx="7560840" cy="1080120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rgbClr val="996633"/>
                </a:solidFill>
              </a:rPr>
              <a:t>Presentation outline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708920"/>
            <a:ext cx="7200800" cy="3417243"/>
          </a:xfrm>
        </p:spPr>
        <p:txBody>
          <a:bodyPr/>
          <a:lstStyle/>
          <a:p>
            <a:pPr marL="360000" indent="-540000">
              <a:spcBef>
                <a:spcPts val="1200"/>
              </a:spcBef>
              <a:buFont typeface="+mj-lt"/>
              <a:buAutoNum type="arabicPeriod"/>
            </a:pPr>
            <a:r>
              <a:rPr lang="en-AU" dirty="0">
                <a:solidFill>
                  <a:schemeClr val="bg2">
                    <a:lumMod val="50000"/>
                  </a:schemeClr>
                </a:solidFill>
              </a:rPr>
              <a:t>The PBO’s costing mandate</a:t>
            </a:r>
          </a:p>
          <a:p>
            <a:pPr marL="360000" indent="-540000">
              <a:spcBef>
                <a:spcPts val="1200"/>
              </a:spcBef>
              <a:buFont typeface="+mj-lt"/>
              <a:buAutoNum type="arabicPeriod"/>
            </a:pPr>
            <a:r>
              <a:rPr lang="en-AU" dirty="0">
                <a:solidFill>
                  <a:schemeClr val="bg2">
                    <a:lumMod val="50000"/>
                  </a:schemeClr>
                </a:solidFill>
              </a:rPr>
              <a:t>The PBO’s approach to costings</a:t>
            </a:r>
          </a:p>
          <a:p>
            <a:pPr marL="360000" indent="-540000">
              <a:spcBef>
                <a:spcPts val="1200"/>
              </a:spcBef>
              <a:buFont typeface="+mj-lt"/>
              <a:buAutoNum type="arabicPeriod"/>
            </a:pPr>
            <a:r>
              <a:rPr lang="en-AU" dirty="0">
                <a:solidFill>
                  <a:schemeClr val="bg2">
                    <a:lumMod val="50000"/>
                  </a:schemeClr>
                </a:solidFill>
              </a:rPr>
              <a:t>Experience and outcomes to date</a:t>
            </a:r>
          </a:p>
          <a:p>
            <a:pPr marL="514350" indent="-514350">
              <a:buFont typeface="+mj-lt"/>
              <a:buAutoNum type="arabicPeriod"/>
            </a:pPr>
            <a:endParaRPr lang="en-AU" dirty="0"/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25232"/>
            <a:ext cx="3131820" cy="6654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2F61-536D-49EE-8141-56A1F516EE63}" type="slidenum">
              <a:rPr lang="en-AU" smtClean="0"/>
              <a:t>2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8964564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052736"/>
            <a:ext cx="7920880" cy="936104"/>
          </a:xfrm>
        </p:spPr>
        <p:txBody>
          <a:bodyPr/>
          <a:lstStyle/>
          <a:p>
            <a:r>
              <a:rPr lang="en-AU" dirty="0">
                <a:solidFill>
                  <a:srgbClr val="996633"/>
                </a:solidFill>
              </a:rPr>
              <a:t>1. The PBO’s costing mandate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988840"/>
            <a:ext cx="8280920" cy="4752528"/>
          </a:xfrm>
        </p:spPr>
        <p:txBody>
          <a:bodyPr>
            <a:noAutofit/>
          </a:bodyPr>
          <a:lstStyle/>
          <a:p>
            <a:pPr marL="360000" indent="-360000">
              <a:spcBef>
                <a:spcPts val="1200"/>
              </a:spcBef>
            </a:pP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Prepare </a:t>
            </a: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costings at the request of parliamentarians</a:t>
            </a:r>
          </a:p>
          <a:p>
            <a:pPr marL="360000" indent="-360000">
              <a:spcBef>
                <a:spcPts val="1200"/>
              </a:spcBef>
            </a:pP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Costings may be confidential except during </a:t>
            </a: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pre-election caretaker </a:t>
            </a: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period </a:t>
            </a:r>
          </a:p>
          <a:p>
            <a:pPr marL="360000" indent="-360000">
              <a:spcBef>
                <a:spcPts val="1200"/>
              </a:spcBef>
            </a:pP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Prepare post-election </a:t>
            </a: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report of </a:t>
            </a: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cost </a:t>
            </a: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of </a:t>
            </a: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election </a:t>
            </a: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commitments of </a:t>
            </a: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the </a:t>
            </a: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major parliamentary parties</a:t>
            </a:r>
          </a:p>
          <a:p>
            <a:pPr marL="360000" indent="-360000">
              <a:spcBef>
                <a:spcPts val="1200"/>
              </a:spcBef>
            </a:pP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Objectives: </a:t>
            </a:r>
          </a:p>
          <a:p>
            <a:pPr marL="760050" lvl="1" indent="-360000">
              <a:spcBef>
                <a:spcPts val="1200"/>
              </a:spcBef>
            </a:pPr>
            <a:r>
              <a:rPr lang="en-AU" sz="2400" dirty="0" smtClean="0">
                <a:solidFill>
                  <a:schemeClr val="bg2">
                    <a:lumMod val="50000"/>
                  </a:schemeClr>
                </a:solidFill>
              </a:rPr>
              <a:t>level </a:t>
            </a:r>
            <a:r>
              <a:rPr lang="en-AU" sz="2400" dirty="0">
                <a:solidFill>
                  <a:schemeClr val="bg2">
                    <a:lumMod val="50000"/>
                  </a:schemeClr>
                </a:solidFill>
              </a:rPr>
              <a:t>the playing field for non-government </a:t>
            </a:r>
            <a:r>
              <a:rPr lang="en-AU" sz="2400" dirty="0" smtClean="0">
                <a:solidFill>
                  <a:schemeClr val="bg2">
                    <a:lumMod val="50000"/>
                  </a:schemeClr>
                </a:solidFill>
              </a:rPr>
              <a:t>parties</a:t>
            </a:r>
          </a:p>
          <a:p>
            <a:pPr marL="760050" lvl="1" indent="-360000">
              <a:spcBef>
                <a:spcPts val="1200"/>
              </a:spcBef>
            </a:pPr>
            <a:r>
              <a:rPr lang="en-AU" sz="2400" dirty="0" smtClean="0">
                <a:solidFill>
                  <a:schemeClr val="bg2">
                    <a:lumMod val="50000"/>
                  </a:schemeClr>
                </a:solidFill>
              </a:rPr>
              <a:t>improve </a:t>
            </a:r>
            <a:r>
              <a:rPr lang="en-AU" sz="2400" dirty="0">
                <a:solidFill>
                  <a:schemeClr val="bg2">
                    <a:lumMod val="50000"/>
                  </a:schemeClr>
                </a:solidFill>
              </a:rPr>
              <a:t>accuracy of costings</a:t>
            </a: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25232"/>
            <a:ext cx="3131820" cy="6654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2F61-536D-49EE-8141-56A1F516EE63}" type="slidenum">
              <a:rPr lang="en-AU" smtClean="0"/>
              <a:t>3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803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80920" cy="1440160"/>
          </a:xfrm>
        </p:spPr>
        <p:txBody>
          <a:bodyPr>
            <a:normAutofit fontScale="90000"/>
          </a:bodyPr>
          <a:lstStyle/>
          <a:p>
            <a:r>
              <a:rPr lang="en-AU" sz="4900" dirty="0">
                <a:solidFill>
                  <a:srgbClr val="996633"/>
                </a:solidFill>
              </a:rPr>
              <a:t>2. The PBO’s approach to costings:</a:t>
            </a:r>
            <a:br>
              <a:rPr lang="en-AU" sz="4900" dirty="0">
                <a:solidFill>
                  <a:srgbClr val="996633"/>
                </a:solidFill>
              </a:rPr>
            </a:br>
            <a:r>
              <a:rPr lang="en-AU" dirty="0">
                <a:solidFill>
                  <a:srgbClr val="996633"/>
                </a:solidFill>
              </a:rPr>
              <a:t>a) interactions with </a:t>
            </a:r>
            <a:r>
              <a:rPr lang="en-AU" dirty="0" smtClean="0">
                <a:solidFill>
                  <a:srgbClr val="996633"/>
                </a:solidFill>
              </a:rPr>
              <a:t>requestors</a:t>
            </a:r>
            <a:endParaRPr lang="en-AU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564904"/>
            <a:ext cx="8280920" cy="3888432"/>
          </a:xfrm>
        </p:spPr>
        <p:txBody>
          <a:bodyPr>
            <a:noAutofit/>
          </a:bodyPr>
          <a:lstStyle/>
          <a:p>
            <a:pPr marL="360000" indent="-360000">
              <a:spcBef>
                <a:spcPts val="1200"/>
              </a:spcBef>
            </a:pP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Extensive informal interactions </a:t>
            </a: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“bookended” </a:t>
            </a: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with formality</a:t>
            </a:r>
          </a:p>
          <a:p>
            <a:pPr marL="360000" indent="-360000">
              <a:spcBef>
                <a:spcPts val="1200"/>
              </a:spcBef>
            </a:pP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Essential to fully understand the policy specifications </a:t>
            </a: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and relative </a:t>
            </a: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priorities of requests</a:t>
            </a:r>
          </a:p>
          <a:p>
            <a:pPr marL="360000" indent="-360000">
              <a:spcBef>
                <a:spcPts val="1200"/>
              </a:spcBef>
            </a:pP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Keep the parties informed of progress</a:t>
            </a:r>
          </a:p>
          <a:p>
            <a:pPr marL="360000" indent="-360000">
              <a:spcBef>
                <a:spcPts val="1200"/>
              </a:spcBef>
            </a:pP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Maintain confidentiality – essential for PBO’s credibility</a:t>
            </a: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25232"/>
            <a:ext cx="3131820" cy="6654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2F61-536D-49EE-8141-56A1F516EE63}" type="slidenum">
              <a:rPr lang="en-AU" smtClean="0"/>
              <a:t>4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4002317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80920" cy="1512168"/>
          </a:xfrm>
        </p:spPr>
        <p:txBody>
          <a:bodyPr>
            <a:noAutofit/>
          </a:bodyPr>
          <a:lstStyle/>
          <a:p>
            <a:r>
              <a:rPr lang="en-AU" dirty="0">
                <a:solidFill>
                  <a:srgbClr val="996633"/>
                </a:solidFill>
              </a:rPr>
              <a:t>2. The PBO’s approach to costings:</a:t>
            </a:r>
            <a:br>
              <a:rPr lang="en-AU" dirty="0">
                <a:solidFill>
                  <a:srgbClr val="996633"/>
                </a:solidFill>
              </a:rPr>
            </a:br>
            <a:r>
              <a:rPr lang="en-AU" sz="4000" dirty="0">
                <a:solidFill>
                  <a:srgbClr val="996633"/>
                </a:solidFill>
              </a:rPr>
              <a:t>b) access to information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564904"/>
            <a:ext cx="8280920" cy="3960440"/>
          </a:xfrm>
        </p:spPr>
        <p:txBody>
          <a:bodyPr>
            <a:normAutofit/>
          </a:bodyPr>
          <a:lstStyle/>
          <a:p>
            <a:pPr marL="360000" indent="-360000">
              <a:spcBef>
                <a:spcPts val="1200"/>
              </a:spcBef>
            </a:pP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The PBO has no coercive powers to obtain information</a:t>
            </a:r>
          </a:p>
          <a:p>
            <a:pPr marL="360000" indent="-360000">
              <a:spcBef>
                <a:spcPts val="1200"/>
              </a:spcBef>
            </a:pP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Relies on an agreement with and the goodwill of government agencies – </a:t>
            </a: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generally has </a:t>
            </a: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worked well</a:t>
            </a:r>
          </a:p>
          <a:p>
            <a:pPr marL="360000" indent="-360000">
              <a:spcBef>
                <a:spcPts val="1200"/>
              </a:spcBef>
            </a:pP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Maintains a repository of data and costing models</a:t>
            </a:r>
          </a:p>
          <a:p>
            <a:pPr marL="360000" indent="-360000">
              <a:spcBef>
                <a:spcPts val="1200"/>
              </a:spcBef>
            </a:pP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Develops models itself and with cooperation of government agencies </a:t>
            </a: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25232"/>
            <a:ext cx="3131820" cy="6654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2F61-536D-49EE-8141-56A1F516EE63}" type="slidenum">
              <a:rPr lang="en-AU" smtClean="0"/>
              <a:t>5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02473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052736"/>
            <a:ext cx="8280920" cy="1512168"/>
          </a:xfrm>
        </p:spPr>
        <p:txBody>
          <a:bodyPr>
            <a:normAutofit fontScale="90000"/>
          </a:bodyPr>
          <a:lstStyle/>
          <a:p>
            <a:r>
              <a:rPr lang="en-AU" sz="4900" dirty="0">
                <a:solidFill>
                  <a:srgbClr val="996633"/>
                </a:solidFill>
              </a:rPr>
              <a:t>2. The PBO’s approach to costings:</a:t>
            </a:r>
            <a:br>
              <a:rPr lang="en-AU" sz="4900" dirty="0">
                <a:solidFill>
                  <a:srgbClr val="996633"/>
                </a:solidFill>
              </a:rPr>
            </a:br>
            <a:r>
              <a:rPr lang="en-AU" dirty="0">
                <a:solidFill>
                  <a:srgbClr val="996633"/>
                </a:solidFill>
              </a:rPr>
              <a:t>c) 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7584" y="2636912"/>
            <a:ext cx="7560840" cy="3816424"/>
          </a:xfrm>
        </p:spPr>
        <p:txBody>
          <a:bodyPr>
            <a:normAutofit/>
          </a:bodyPr>
          <a:lstStyle/>
          <a:p>
            <a:pPr marL="360000" indent="-360000">
              <a:spcBef>
                <a:spcPts val="1200"/>
              </a:spcBef>
            </a:pP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Use latest budget report as costing baseline</a:t>
            </a:r>
          </a:p>
          <a:p>
            <a:pPr marL="360000" indent="-360000">
              <a:spcBef>
                <a:spcPts val="1200"/>
              </a:spcBef>
            </a:pP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Analyse the impact of the policy </a:t>
            </a: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on </a:t>
            </a: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the budget</a:t>
            </a:r>
          </a:p>
          <a:p>
            <a:pPr marL="360000" indent="-360000">
              <a:spcBef>
                <a:spcPts val="1200"/>
              </a:spcBef>
            </a:pP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Take into account behavioural assumptions</a:t>
            </a:r>
          </a:p>
          <a:p>
            <a:pPr marL="360000" indent="-360000">
              <a:spcBef>
                <a:spcPts val="1200"/>
              </a:spcBef>
            </a:pP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Do not </a:t>
            </a: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take </a:t>
            </a: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into account </a:t>
            </a: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broader </a:t>
            </a: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economy-wide </a:t>
            </a: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impact of policy </a:t>
            </a: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unless large and measurable</a:t>
            </a:r>
          </a:p>
        </p:txBody>
      </p:sp>
      <p:pic>
        <p:nvPicPr>
          <p:cNvPr id="4" name="Picture 3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25232"/>
            <a:ext cx="3131820" cy="6654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2F61-536D-49EE-8141-56A1F516EE63}" type="slidenum">
              <a:rPr lang="en-AU" smtClean="0"/>
              <a:t>6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9411625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512168"/>
          </a:xfrm>
        </p:spPr>
        <p:txBody>
          <a:bodyPr>
            <a:noAutofit/>
          </a:bodyPr>
          <a:lstStyle/>
          <a:p>
            <a:r>
              <a:rPr lang="en-AU" dirty="0">
                <a:solidFill>
                  <a:srgbClr val="996633"/>
                </a:solidFill>
              </a:rPr>
              <a:t>2. The PBO’s approach to costings:</a:t>
            </a:r>
            <a:br>
              <a:rPr lang="en-AU" dirty="0">
                <a:solidFill>
                  <a:srgbClr val="996633"/>
                </a:solidFill>
              </a:rPr>
            </a:br>
            <a:r>
              <a:rPr lang="en-AU" sz="4000" dirty="0">
                <a:solidFill>
                  <a:srgbClr val="996633"/>
                </a:solidFill>
              </a:rPr>
              <a:t>d) quality and timeliness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2564904"/>
            <a:ext cx="8280920" cy="3888432"/>
          </a:xfrm>
        </p:spPr>
        <p:txBody>
          <a:bodyPr>
            <a:normAutofit/>
          </a:bodyPr>
          <a:lstStyle/>
          <a:p>
            <a:pPr marL="360000" indent="-360000">
              <a:lnSpc>
                <a:spcPct val="110000"/>
              </a:lnSpc>
              <a:spcBef>
                <a:spcPts val="1200"/>
              </a:spcBef>
            </a:pP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Early assessment of information requirements</a:t>
            </a:r>
            <a:endParaRPr lang="en-AU" sz="2800" dirty="0">
              <a:solidFill>
                <a:schemeClr val="bg2">
                  <a:lumMod val="50000"/>
                </a:schemeClr>
              </a:solidFill>
            </a:endParaRPr>
          </a:p>
          <a:p>
            <a:pPr marL="360000" indent="-360000">
              <a:lnSpc>
                <a:spcPct val="110000"/>
              </a:lnSpc>
              <a:spcBef>
                <a:spcPts val="1200"/>
              </a:spcBef>
            </a:pP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Accuracy of </a:t>
            </a: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costings is </a:t>
            </a: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enhanced with a strict quality assurance regime</a:t>
            </a:r>
            <a:endParaRPr lang="en-AU" sz="2800" dirty="0">
              <a:solidFill>
                <a:schemeClr val="bg2">
                  <a:lumMod val="50000"/>
                </a:schemeClr>
              </a:solidFill>
            </a:endParaRPr>
          </a:p>
          <a:p>
            <a:pPr marL="360000" indent="-360000">
              <a:lnSpc>
                <a:spcPct val="110000"/>
              </a:lnSpc>
              <a:spcBef>
                <a:spcPts val="1200"/>
              </a:spcBef>
            </a:pP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Achieving the appropriate balance between quality and timeliness is essential</a:t>
            </a:r>
          </a:p>
          <a:p>
            <a:pPr marL="360000" indent="-360000">
              <a:lnSpc>
                <a:spcPct val="110000"/>
              </a:lnSpc>
              <a:spcBef>
                <a:spcPts val="1200"/>
              </a:spcBef>
            </a:pP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A good </a:t>
            </a: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tracking system </a:t>
            </a: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is an essential management tool </a:t>
            </a:r>
            <a:endParaRPr lang="en-AU" sz="2800" dirty="0">
              <a:solidFill>
                <a:schemeClr val="bg2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25232"/>
            <a:ext cx="3131820" cy="6654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2F61-536D-49EE-8141-56A1F516EE63}" type="slidenum">
              <a:rPr lang="en-AU" smtClean="0"/>
              <a:t>7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1399275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1512168"/>
          </a:xfrm>
        </p:spPr>
        <p:txBody>
          <a:bodyPr>
            <a:noAutofit/>
          </a:bodyPr>
          <a:lstStyle/>
          <a:p>
            <a:r>
              <a:rPr lang="en-AU" dirty="0">
                <a:solidFill>
                  <a:srgbClr val="996633"/>
                </a:solidFill>
              </a:rPr>
              <a:t>2. The PBO’s approach to costings:</a:t>
            </a:r>
            <a:br>
              <a:rPr lang="en-AU" dirty="0">
                <a:solidFill>
                  <a:srgbClr val="996633"/>
                </a:solidFill>
              </a:rPr>
            </a:br>
            <a:r>
              <a:rPr lang="en-AU" sz="4000" dirty="0">
                <a:solidFill>
                  <a:srgbClr val="996633"/>
                </a:solidFill>
              </a:rPr>
              <a:t>e) reporting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2852936"/>
            <a:ext cx="7200800" cy="3672408"/>
          </a:xfrm>
        </p:spPr>
        <p:txBody>
          <a:bodyPr/>
          <a:lstStyle/>
          <a:p>
            <a:pPr marL="360000" indent="-360000">
              <a:spcBef>
                <a:spcPts val="1200"/>
              </a:spcBef>
            </a:pP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Use a standard format and simple language without jargon</a:t>
            </a:r>
          </a:p>
          <a:p>
            <a:pPr marL="360000" indent="-360000">
              <a:spcBef>
                <a:spcPts val="1200"/>
              </a:spcBef>
            </a:pP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Present an overview with sufficient detail to support the costing conclusions</a:t>
            </a:r>
          </a:p>
          <a:p>
            <a:pPr marL="360000" indent="-360000">
              <a:spcBef>
                <a:spcPts val="1200"/>
              </a:spcBef>
            </a:pP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Include a reliability rating for each costing</a:t>
            </a:r>
          </a:p>
          <a:p>
            <a:endParaRPr lang="en-AU" dirty="0"/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25232"/>
            <a:ext cx="3131820" cy="6654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2F61-536D-49EE-8141-56A1F516EE63}" type="slidenum">
              <a:rPr lang="en-AU" smtClean="0"/>
              <a:t>8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75235152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936104"/>
          </a:xfrm>
        </p:spPr>
        <p:txBody>
          <a:bodyPr>
            <a:normAutofit/>
          </a:bodyPr>
          <a:lstStyle/>
          <a:p>
            <a:r>
              <a:rPr lang="en-AU" dirty="0">
                <a:solidFill>
                  <a:srgbClr val="996633"/>
                </a:solidFill>
              </a:rPr>
              <a:t>3. Experience to date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560" y="2204864"/>
            <a:ext cx="7920880" cy="4248472"/>
          </a:xfrm>
        </p:spPr>
        <p:txBody>
          <a:bodyPr>
            <a:normAutofit/>
          </a:bodyPr>
          <a:lstStyle/>
          <a:p>
            <a:pPr marL="360000" indent="-360000">
              <a:spcBef>
                <a:spcPts val="1200"/>
              </a:spcBef>
            </a:pP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Very strong demand for costings in the lead up to the 2013 general election</a:t>
            </a:r>
          </a:p>
          <a:p>
            <a:pPr marL="360000" indent="-360000">
              <a:spcBef>
                <a:spcPts val="1200"/>
              </a:spcBef>
            </a:pP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Reflected pent-up demand from non-government </a:t>
            </a: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parties</a:t>
            </a:r>
          </a:p>
          <a:p>
            <a:pPr marL="360000" indent="-360000">
              <a:spcBef>
                <a:spcPts val="1200"/>
              </a:spcBef>
            </a:pP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The playing field has been levelled for non-government parties’ access to costing services</a:t>
            </a:r>
          </a:p>
          <a:p>
            <a:pPr marL="360000" indent="-360000">
              <a:spcBef>
                <a:spcPts val="1200"/>
              </a:spcBef>
            </a:pP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No </a:t>
            </a:r>
            <a:r>
              <a:rPr lang="en-AU" sz="2800" dirty="0">
                <a:solidFill>
                  <a:schemeClr val="bg2">
                    <a:lumMod val="50000"/>
                  </a:schemeClr>
                </a:solidFill>
              </a:rPr>
              <a:t>“black holes” were found in parties’ election commitment </a:t>
            </a:r>
            <a:r>
              <a:rPr lang="en-AU" sz="2800" dirty="0" smtClean="0">
                <a:solidFill>
                  <a:schemeClr val="bg2">
                    <a:lumMod val="50000"/>
                  </a:schemeClr>
                </a:solidFill>
              </a:rPr>
              <a:t>costings – unlike previous elections</a:t>
            </a:r>
            <a:endParaRPr lang="en-AU" sz="2800" dirty="0">
              <a:solidFill>
                <a:schemeClr val="bg2">
                  <a:lumMod val="50000"/>
                </a:schemeClr>
              </a:solidFill>
            </a:endParaRPr>
          </a:p>
          <a:p>
            <a:pPr marL="360000" indent="-360000">
              <a:spcBef>
                <a:spcPts val="1200"/>
              </a:spcBef>
            </a:pPr>
            <a:endParaRPr lang="en-AU" sz="2800" dirty="0">
              <a:solidFill>
                <a:schemeClr val="bg2">
                  <a:lumMod val="50000"/>
                </a:schemeClr>
              </a:solidFill>
            </a:endParaRPr>
          </a:p>
          <a:p>
            <a:endParaRPr lang="en-AU" dirty="0"/>
          </a:p>
        </p:txBody>
      </p:sp>
      <p:pic>
        <p:nvPicPr>
          <p:cNvPr id="4" name="Picture 3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225232"/>
            <a:ext cx="3131820" cy="665480"/>
          </a:xfrm>
          <a:prstGeom prst="rect">
            <a:avLst/>
          </a:prstGeom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212F61-536D-49EE-8141-56A1F516EE63}" type="slidenum">
              <a:rPr lang="en-AU" smtClean="0"/>
              <a:t>9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3623856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1727</TotalTime>
  <Words>372</Words>
  <Application>Microsoft Office PowerPoint</Application>
  <PresentationFormat>On-screen Show (4:3)</PresentationFormat>
  <Paragraphs>64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The role of independent fiscal institutions in costings</vt:lpstr>
      <vt:lpstr>Presentation outline</vt:lpstr>
      <vt:lpstr>1. The PBO’s costing mandate</vt:lpstr>
      <vt:lpstr>2. The PBO’s approach to costings: a) interactions with requestors</vt:lpstr>
      <vt:lpstr>2. The PBO’s approach to costings: b) access to information</vt:lpstr>
      <vt:lpstr>2. The PBO’s approach to costings: c) methodology</vt:lpstr>
      <vt:lpstr>2. The PBO’s approach to costings: d) quality and timeliness</vt:lpstr>
      <vt:lpstr>2. The PBO’s approach to costings: e) reporting</vt:lpstr>
      <vt:lpstr>3. Experience to date </vt:lpstr>
    </vt:vector>
  </TitlesOfParts>
  <Company>Parliament of Australia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Role of independent fiscal institutions in costings</dc:title>
  <dc:creator>Parliamentary Budget Office</dc:creator>
  <cp:lastModifiedBy>Milligan, Louise (PBO)</cp:lastModifiedBy>
  <cp:revision>57</cp:revision>
  <cp:lastPrinted>2014-03-24T23:02:12Z</cp:lastPrinted>
  <dcterms:created xsi:type="dcterms:W3CDTF">2014-02-25T03:51:52Z</dcterms:created>
  <dcterms:modified xsi:type="dcterms:W3CDTF">2016-11-14T03:50:04Z</dcterms:modified>
  <cp:contentStatus>Final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