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7" r:id="rId9"/>
    <p:sldId id="264" r:id="rId10"/>
    <p:sldId id="265" r:id="rId11"/>
    <p:sldId id="266" r:id="rId12"/>
    <p:sldId id="258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6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CD5A-CCB5-484C-987F-F1C3DAB0E0B1}" type="datetimeFigureOut">
              <a:rPr lang="en-AU" smtClean="0"/>
              <a:t>14/11/2016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ABB1F-D802-4FD3-98A7-593CBDF8AD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34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34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138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797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5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248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610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95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69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727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41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01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B1F-D802-4FD3-98A7-593CBDF8ADC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54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84984"/>
            <a:ext cx="8352928" cy="124854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8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to …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95536" y="1268760"/>
            <a:ext cx="8352928" cy="1872208"/>
          </a:xfrm>
          <a:ln>
            <a:noFill/>
          </a:ln>
        </p:spPr>
        <p:txBody>
          <a:bodyPr>
            <a:normAutofit/>
          </a:bodyPr>
          <a:lstStyle>
            <a:lvl1pPr>
              <a:defRPr sz="4300" baseline="0">
                <a:solidFill>
                  <a:srgbClr val="264A7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title of presentation</a:t>
            </a:r>
            <a:endParaRPr lang="en-AU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95536" y="275248"/>
            <a:ext cx="2621915" cy="566420"/>
            <a:chOff x="3261042" y="3145790"/>
            <a:chExt cx="2621915" cy="56642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042" y="3145790"/>
              <a:ext cx="734060" cy="528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07" y="3354705"/>
              <a:ext cx="1784350" cy="357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5589240"/>
            <a:ext cx="8352928" cy="864096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[insert name and position]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4581128"/>
            <a:ext cx="8352928" cy="432048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[insert date - DD Month YYYY]</a:t>
            </a:r>
          </a:p>
        </p:txBody>
      </p:sp>
    </p:spTree>
    <p:extLst>
      <p:ext uri="{BB962C8B-B14F-4D97-AF65-F5344CB8AC3E}">
        <p14:creationId xmlns:p14="http://schemas.microsoft.com/office/powerpoint/2010/main" val="211150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Insert slide title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fld id="{536047E7-4498-4A15-ADF4-1C2DF5F4F2B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556792"/>
            <a:ext cx="8207375" cy="4536504"/>
          </a:xfrm>
        </p:spPr>
        <p:txBody>
          <a:bodyPr/>
          <a:lstStyle>
            <a:lvl1pPr marL="360000" indent="-360000">
              <a:spcBef>
                <a:spcPts val="1800"/>
              </a:spcBef>
              <a:defRPr baseline="0"/>
            </a:lvl1pPr>
            <a:lvl2pPr marL="720000" indent="-360000">
              <a:spcBef>
                <a:spcPts val="600"/>
              </a:spcBef>
              <a:buFont typeface="Calibri" panose="020F0502020204030204" pitchFamily="34" charset="0"/>
              <a:buChar char="-"/>
              <a:defRPr baseline="0"/>
            </a:lvl2pPr>
            <a:lvl3pPr marL="1080000" indent="-360000">
              <a:spcBef>
                <a:spcPts val="600"/>
              </a:spcBef>
              <a:buFont typeface="Wingdings" panose="05000000000000000000" pitchFamily="2" charset="2"/>
              <a:buChar char=""/>
              <a:defRPr baseline="0"/>
            </a:lvl3pPr>
          </a:lstStyle>
          <a:p>
            <a:pPr lvl="0"/>
            <a:r>
              <a:rPr lang="en-US" dirty="0" smtClean="0"/>
              <a:t>Insert 1st level body text; for 2nd and 3rd level use the tab key on new lines.</a:t>
            </a:r>
          </a:p>
          <a:p>
            <a:pPr lvl="1"/>
            <a:r>
              <a:rPr lang="en-US" dirty="0" smtClean="0"/>
              <a:t>Insert second level body text.</a:t>
            </a:r>
          </a:p>
          <a:p>
            <a:pPr lvl="2"/>
            <a:r>
              <a:rPr lang="en-US" dirty="0" smtClean="0"/>
              <a:t>Insert third level body text.</a:t>
            </a:r>
          </a:p>
        </p:txBody>
      </p:sp>
    </p:spTree>
    <p:extLst>
      <p:ext uri="{BB962C8B-B14F-4D97-AF65-F5344CB8AC3E}">
        <p14:creationId xmlns:p14="http://schemas.microsoft.com/office/powerpoint/2010/main" val="15083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BO 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264A76"/>
                </a:solidFill>
                <a:latin typeface="Calibri" panose="020F0502020204030204" pitchFamily="34" charset="0"/>
              </a:defRPr>
            </a:lvl1pPr>
          </a:lstStyle>
          <a:p>
            <a:fld id="{73E480C4-A4DB-4C90-8FAD-7058AB77BA2F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67544" y="2890971"/>
            <a:ext cx="820891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Questions?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6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72291E-44DE-4CD1-BFCF-A746C00317A1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545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64A76"/>
                </a:solidFill>
              </a:defRPr>
            </a:lvl1pPr>
          </a:lstStyle>
          <a:p>
            <a:fld id="{190D5ED9-EBF1-4F74-A932-4673CBA5ED8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942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300" kern="1200">
          <a:solidFill>
            <a:srgbClr val="264A76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264A7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rgbClr val="264A7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64A7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o.gov.a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Presentation to new Senators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Parliamentary Budget Office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Phil Bowen PSM FCPA</a:t>
            </a:r>
          </a:p>
          <a:p>
            <a:r>
              <a:rPr lang="en-AU" dirty="0" smtClean="0"/>
              <a:t>Parliamentary Budget Officer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24 August 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8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Experience to 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The playing field is now more level for all parliamentarians</a:t>
            </a:r>
          </a:p>
          <a:p>
            <a:pPr lvl="1"/>
            <a:r>
              <a:rPr lang="en-AU" dirty="0" smtClean="0"/>
              <a:t>Strong demand for PBO costings and budget analyses </a:t>
            </a:r>
          </a:p>
          <a:p>
            <a:r>
              <a:rPr lang="en-AU" dirty="0" smtClean="0"/>
              <a:t>Election commitment costings more accurate</a:t>
            </a:r>
          </a:p>
          <a:p>
            <a:pPr lvl="1"/>
            <a:r>
              <a:rPr lang="en-AU" dirty="0" smtClean="0"/>
              <a:t>Parties have confidence to release costed election platforms prior to polling day</a:t>
            </a:r>
          </a:p>
          <a:p>
            <a:r>
              <a:rPr lang="en-AU" dirty="0" smtClean="0"/>
              <a:t>Transparency has been improved</a:t>
            </a:r>
          </a:p>
          <a:p>
            <a:pPr lvl="1"/>
            <a:r>
              <a:rPr lang="en-AU" dirty="0" smtClean="0"/>
              <a:t>PBO post-election report of election commitments</a:t>
            </a:r>
          </a:p>
          <a:p>
            <a:pPr lvl="1"/>
            <a:r>
              <a:rPr lang="en-AU" dirty="0" smtClean="0"/>
              <a:t>PBO research reports, </a:t>
            </a:r>
            <a:r>
              <a:rPr lang="en-AU" dirty="0" err="1" smtClean="0"/>
              <a:t>eg</a:t>
            </a:r>
            <a:r>
              <a:rPr lang="en-AU" dirty="0" smtClean="0"/>
              <a:t> Structural Budget Balance; medium-term budget projections</a:t>
            </a:r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10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AU" dirty="0" smtClean="0"/>
              <a:t>Working with the PBO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rmAutofit/>
          </a:bodyPr>
          <a:lstStyle/>
          <a:p>
            <a:r>
              <a:rPr lang="en-AU" dirty="0" smtClean="0"/>
              <a:t>Formal processes on website </a:t>
            </a:r>
            <a:r>
              <a:rPr lang="en-AU" dirty="0" smtClean="0">
                <a:hlinkClick r:id="rId3"/>
              </a:rPr>
              <a:t>www.pbo.gov.au</a:t>
            </a:r>
            <a:endParaRPr lang="en-AU" dirty="0" smtClean="0"/>
          </a:p>
          <a:p>
            <a:pPr lvl="1"/>
            <a:r>
              <a:rPr lang="en-AU" dirty="0" smtClean="0"/>
              <a:t>Requests and PBO responses to be in writing</a:t>
            </a:r>
          </a:p>
          <a:p>
            <a:pPr lvl="1"/>
            <a:r>
              <a:rPr lang="en-AU" dirty="0" smtClean="0"/>
              <a:t>Informality bookended by informal engagement to ensure mutual understanding </a:t>
            </a:r>
          </a:p>
          <a:p>
            <a:pPr lvl="1"/>
            <a:r>
              <a:rPr lang="en-AU" dirty="0" smtClean="0"/>
              <a:t>Discuss before submitting formal requests</a:t>
            </a:r>
          </a:p>
          <a:p>
            <a:pPr lvl="1"/>
            <a:r>
              <a:rPr lang="en-AU" dirty="0" smtClean="0"/>
              <a:t>Interact informally during preparation of responses</a:t>
            </a:r>
          </a:p>
          <a:p>
            <a:pPr lvl="1"/>
            <a:r>
              <a:rPr lang="en-AU" dirty="0" smtClean="0"/>
              <a:t>May be an iterative process, exploring multiple policy options</a:t>
            </a:r>
          </a:p>
        </p:txBody>
      </p:sp>
    </p:spTree>
    <p:extLst>
      <p:ext uri="{BB962C8B-B14F-4D97-AF65-F5344CB8AC3E}">
        <p14:creationId xmlns:p14="http://schemas.microsoft.com/office/powerpoint/2010/main" val="4498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0C4-A4DB-4C90-8FAD-7058AB77BA2F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Presentation outline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7E7-4498-4A15-ADF4-1C2DF5F4F2B8}" type="slidenum">
              <a:rPr lang="en-AU" smtClean="0"/>
              <a:t>2</a:t>
            </a:fld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AU" dirty="0"/>
              <a:t>Purpose of </a:t>
            </a:r>
            <a:r>
              <a:rPr lang="en-AU" dirty="0" smtClean="0"/>
              <a:t>the PBO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/>
              <a:t>Establishment of </a:t>
            </a:r>
            <a:r>
              <a:rPr lang="en-AU" dirty="0" smtClean="0"/>
              <a:t>the PBO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 smtClean="0"/>
              <a:t>Rationale </a:t>
            </a:r>
            <a:r>
              <a:rPr lang="en-AU" dirty="0"/>
              <a:t>for the </a:t>
            </a:r>
            <a:r>
              <a:rPr lang="en-AU" dirty="0" smtClean="0"/>
              <a:t>PBO</a:t>
            </a:r>
          </a:p>
          <a:p>
            <a:pPr>
              <a:spcBef>
                <a:spcPts val="600"/>
              </a:spcBef>
            </a:pPr>
            <a:r>
              <a:rPr lang="en-AU" dirty="0"/>
              <a:t>PBO resourcing</a:t>
            </a:r>
          </a:p>
          <a:p>
            <a:pPr>
              <a:spcBef>
                <a:spcPts val="600"/>
              </a:spcBef>
            </a:pPr>
            <a:r>
              <a:rPr lang="en-AU" dirty="0" smtClean="0"/>
              <a:t>Services </a:t>
            </a:r>
            <a:r>
              <a:rPr lang="en-AU" dirty="0"/>
              <a:t>for </a:t>
            </a:r>
            <a:r>
              <a:rPr lang="en-AU" dirty="0" smtClean="0"/>
              <a:t>parliamentarians</a:t>
            </a:r>
          </a:p>
          <a:p>
            <a:pPr>
              <a:spcBef>
                <a:spcPts val="600"/>
              </a:spcBef>
            </a:pPr>
            <a:r>
              <a:rPr lang="en-AU" dirty="0"/>
              <a:t>Confidentiality</a:t>
            </a:r>
          </a:p>
          <a:p>
            <a:pPr>
              <a:spcBef>
                <a:spcPts val="600"/>
              </a:spcBef>
            </a:pPr>
            <a:r>
              <a:rPr lang="en-AU" dirty="0" smtClean="0"/>
              <a:t>Public </a:t>
            </a:r>
            <a:r>
              <a:rPr lang="en-AU" dirty="0"/>
              <a:t>reports</a:t>
            </a:r>
          </a:p>
          <a:p>
            <a:pPr>
              <a:spcBef>
                <a:spcPts val="600"/>
              </a:spcBef>
            </a:pPr>
            <a:r>
              <a:rPr lang="en-AU" dirty="0"/>
              <a:t>Experience to date</a:t>
            </a:r>
          </a:p>
          <a:p>
            <a:pPr>
              <a:spcBef>
                <a:spcPts val="600"/>
              </a:spcBef>
            </a:pPr>
            <a:r>
              <a:rPr lang="en-AU" dirty="0"/>
              <a:t>Working with the </a:t>
            </a:r>
            <a:r>
              <a:rPr lang="en-AU" dirty="0" smtClean="0"/>
              <a:t>PBO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16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AU" dirty="0" smtClean="0"/>
              <a:t>Purpose </a:t>
            </a:r>
            <a:r>
              <a:rPr lang="en-AU" dirty="0"/>
              <a:t>of </a:t>
            </a:r>
            <a:r>
              <a:rPr lang="en-AU" dirty="0" smtClean="0"/>
              <a:t>the PBO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To inform the Parliament by providing independent and non-partisan analysis of the budget cycle, fiscal policy and the financial implications of policies</a:t>
            </a:r>
          </a:p>
          <a:p>
            <a:r>
              <a:rPr lang="en-AU" dirty="0"/>
              <a:t>The Parliamentary Budget Officer is an independent statutory officer of the </a:t>
            </a:r>
            <a:r>
              <a:rPr lang="en-AU" dirty="0" smtClean="0"/>
              <a:t>Parliament</a:t>
            </a:r>
          </a:p>
          <a:p>
            <a:pPr lvl="1"/>
            <a:r>
              <a:rPr lang="en-AU" dirty="0" smtClean="0"/>
              <a:t>Appointed by the Presiding Officers with approval of JCPAA</a:t>
            </a:r>
          </a:p>
          <a:p>
            <a:pPr lvl="1"/>
            <a:r>
              <a:rPr lang="en-AU" dirty="0" smtClean="0"/>
              <a:t>Accountable to the Parliament</a:t>
            </a:r>
            <a:endParaRPr lang="en-AU" dirty="0"/>
          </a:p>
          <a:p>
            <a:r>
              <a:rPr lang="en-AU" dirty="0"/>
              <a:t>PBO </a:t>
            </a:r>
            <a:r>
              <a:rPr lang="en-AU" dirty="0" smtClean="0"/>
              <a:t>undertakes objective analysis; does </a:t>
            </a:r>
            <a:r>
              <a:rPr lang="en-AU" dirty="0"/>
              <a:t>not provide policy </a:t>
            </a:r>
            <a:r>
              <a:rPr lang="en-AU" dirty="0" smtClean="0"/>
              <a:t>advice or recommendations</a:t>
            </a:r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3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Establishment of the PBO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/>
          <a:lstStyle/>
          <a:p>
            <a:r>
              <a:rPr lang="en-AU" dirty="0" smtClean="0"/>
              <a:t>Part of the Agreement for a Better Parliament negotiated by parliamentary parties and independents after 2010 election</a:t>
            </a:r>
          </a:p>
          <a:p>
            <a:r>
              <a:rPr lang="en-AU" dirty="0" smtClean="0"/>
              <a:t>Joint Select Parliamentary Committee recommendations March 2011</a:t>
            </a:r>
          </a:p>
          <a:p>
            <a:r>
              <a:rPr lang="en-AU" dirty="0" smtClean="0"/>
              <a:t>Legislation passed December 2011</a:t>
            </a:r>
          </a:p>
          <a:p>
            <a:r>
              <a:rPr lang="en-AU" dirty="0" smtClean="0"/>
              <a:t>PBO commenced operations on 23 July 2012</a:t>
            </a:r>
          </a:p>
        </p:txBody>
      </p:sp>
    </p:spTree>
    <p:extLst>
      <p:ext uri="{BB962C8B-B14F-4D97-AF65-F5344CB8AC3E}">
        <p14:creationId xmlns:p14="http://schemas.microsoft.com/office/powerpoint/2010/main" val="14107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Rationale for the PBO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/>
          <a:lstStyle/>
          <a:p>
            <a:r>
              <a:rPr lang="en-AU" dirty="0" smtClean="0"/>
              <a:t>To provide a more level playing field for all parliamentarians; particularly non-government parties and independent parliamentarians</a:t>
            </a:r>
          </a:p>
          <a:p>
            <a:r>
              <a:rPr lang="en-AU" dirty="0" smtClean="0"/>
              <a:t>To improve the accuracy of election commitment costings</a:t>
            </a:r>
          </a:p>
          <a:p>
            <a:r>
              <a:rPr lang="en-AU" dirty="0" smtClean="0"/>
              <a:t>To improve the transparency of budget information and fiscal policy settings 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5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PBO resourcing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/>
          <a:lstStyle/>
          <a:p>
            <a:r>
              <a:rPr lang="en-AU" dirty="0" smtClean="0"/>
              <a:t>Budget </a:t>
            </a:r>
          </a:p>
          <a:p>
            <a:pPr lvl="1"/>
            <a:r>
              <a:rPr lang="en-AU" dirty="0" smtClean="0"/>
              <a:t>$7 million per annum</a:t>
            </a:r>
          </a:p>
          <a:p>
            <a:pPr lvl="1"/>
            <a:r>
              <a:rPr lang="en-AU" dirty="0" smtClean="0"/>
              <a:t>Additional $0.5 million every third (election) year </a:t>
            </a:r>
          </a:p>
          <a:p>
            <a:pPr lvl="1"/>
            <a:r>
              <a:rPr lang="en-AU" dirty="0" smtClean="0"/>
              <a:t>Special appropriation $5 million</a:t>
            </a:r>
          </a:p>
          <a:p>
            <a:r>
              <a:rPr lang="en-AU" dirty="0" smtClean="0"/>
              <a:t>Staffing</a:t>
            </a:r>
          </a:p>
          <a:p>
            <a:pPr lvl="1"/>
            <a:r>
              <a:rPr lang="en-AU" dirty="0" smtClean="0"/>
              <a:t>Funded for approximately 40 full time staff</a:t>
            </a:r>
          </a:p>
          <a:p>
            <a:pPr lvl="1"/>
            <a:r>
              <a:rPr lang="en-AU" dirty="0" smtClean="0"/>
              <a:t>Expanded to approximately 50 staff for the </a:t>
            </a:r>
            <a:br>
              <a:rPr lang="en-AU" dirty="0" smtClean="0"/>
            </a:br>
            <a:r>
              <a:rPr lang="en-AU" dirty="0" smtClean="0"/>
              <a:t>2016 election</a:t>
            </a:r>
          </a:p>
          <a:p>
            <a:pPr lvl="1"/>
            <a:r>
              <a:rPr lang="en-AU" dirty="0" smtClean="0"/>
              <a:t>Strong economic and quantitative skills</a:t>
            </a:r>
          </a:p>
        </p:txBody>
      </p:sp>
    </p:spTree>
    <p:extLst>
      <p:ext uri="{BB962C8B-B14F-4D97-AF65-F5344CB8AC3E}">
        <p14:creationId xmlns:p14="http://schemas.microsoft.com/office/powerpoint/2010/main" val="23189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Services for parliamentarians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>
            <a:normAutofit/>
          </a:bodyPr>
          <a:lstStyle/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Costings of policy proposals; may be confidential except in election caretaker period</a:t>
            </a: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Budget analyses and information; may be confidential at all </a:t>
            </a:r>
            <a:r>
              <a:rPr lang="en-AU" sz="2800" dirty="0" smtClean="0">
                <a:latin typeface="Calibri" panose="020F0502020204030204" pitchFamily="34" charset="0"/>
              </a:rPr>
              <a:t>times</a:t>
            </a: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" panose="020F0502020204030204" pitchFamily="34" charset="0"/>
              </a:rPr>
              <a:t>Confidentiality allows iterative development of policy platforms</a:t>
            </a:r>
            <a:endParaRPr lang="en-AU" sz="2800" dirty="0">
              <a:latin typeface="Calibri" panose="020F0502020204030204" pitchFamily="34" charset="0"/>
            </a:endParaRP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Submissions to parliamentary inquiries; must be made public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mtClean="0">
                <a:solidFill>
                  <a:srgbClr val="0070C0"/>
                </a:solidFill>
              </a:rPr>
              <a:pPr/>
              <a:t>7</a:t>
            </a:fld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Confidentiality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/>
          <a:lstStyle/>
          <a:p>
            <a:r>
              <a:rPr lang="en-AU" dirty="0" smtClean="0"/>
              <a:t>PBO documents and related documents held by other agencies are exempt from FOI Act</a:t>
            </a:r>
          </a:p>
          <a:p>
            <a:r>
              <a:rPr lang="en-AU" dirty="0" smtClean="0"/>
              <a:t>MOU between PBO and Heads of Commonwealth Bodies re PBO’s access to information has strict confidentiality clauses</a:t>
            </a:r>
          </a:p>
          <a:p>
            <a:r>
              <a:rPr lang="en-AU" dirty="0" smtClean="0"/>
              <a:t>Government protocols require Ministers not to ask and Departmental Heads not to tell</a:t>
            </a:r>
          </a:p>
          <a:p>
            <a:r>
              <a:rPr lang="en-AU" dirty="0" smtClean="0"/>
              <a:t>PBO has strict physical and IT security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03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/>
          <a:lstStyle/>
          <a:p>
            <a:r>
              <a:rPr lang="en-AU" dirty="0" smtClean="0"/>
              <a:t>Public reports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468313" y="1556792"/>
            <a:ext cx="8207375" cy="4608512"/>
          </a:xfrm>
        </p:spPr>
        <p:txBody>
          <a:bodyPr/>
          <a:lstStyle/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After a general election, PBO reports publicly on the budget impact of election commitments of parliamentary parties</a:t>
            </a: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sz="2800" dirty="0">
                <a:latin typeface="Calibri" panose="020F0502020204030204" pitchFamily="34" charset="0"/>
              </a:rPr>
              <a:t>Publish </a:t>
            </a:r>
            <a:r>
              <a:rPr lang="en-AU" sz="2800" dirty="0" smtClean="0">
                <a:latin typeface="Calibri" panose="020F0502020204030204" pitchFamily="34" charset="0"/>
              </a:rPr>
              <a:t>self-initiated </a:t>
            </a:r>
            <a:r>
              <a:rPr lang="en-AU" sz="2800" dirty="0">
                <a:latin typeface="Calibri" panose="020F0502020204030204" pitchFamily="34" charset="0"/>
              </a:rPr>
              <a:t>research on the budget and fiscal policy </a:t>
            </a:r>
            <a:r>
              <a:rPr lang="en-AU" sz="2800" dirty="0" smtClean="0">
                <a:latin typeface="Calibri" panose="020F0502020204030204" pitchFamily="34" charset="0"/>
              </a:rPr>
              <a:t>settings</a:t>
            </a:r>
          </a:p>
          <a:p>
            <a:pPr lvl="1"/>
            <a:r>
              <a:rPr lang="en-AU" dirty="0" smtClean="0"/>
              <a:t>Focus </a:t>
            </a:r>
            <a:r>
              <a:rPr lang="en-AU" dirty="0"/>
              <a:t>on budget sustainability and transparency </a:t>
            </a:r>
          </a:p>
        </p:txBody>
      </p:sp>
    </p:spTree>
    <p:extLst>
      <p:ext uri="{BB962C8B-B14F-4D97-AF65-F5344CB8AC3E}">
        <p14:creationId xmlns:p14="http://schemas.microsoft.com/office/powerpoint/2010/main" val="13801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O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PBO Powerpoint presentation</Template>
  <TotalTime>65</TotalTime>
  <Words>489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PBO Powerpoint presentation</vt:lpstr>
      <vt:lpstr>The Parliamentary Budget Office</vt:lpstr>
      <vt:lpstr>Presentation outline</vt:lpstr>
      <vt:lpstr>Purpose of the PBO</vt:lpstr>
      <vt:lpstr>Establishment of the PBO</vt:lpstr>
      <vt:lpstr>Rationale for the PBO</vt:lpstr>
      <vt:lpstr>PBO resourcing</vt:lpstr>
      <vt:lpstr>Services for parliamentarians</vt:lpstr>
      <vt:lpstr>Confidentiality</vt:lpstr>
      <vt:lpstr>Public reports</vt:lpstr>
      <vt:lpstr>Experience to date</vt:lpstr>
      <vt:lpstr>Working with the PBO</vt:lpstr>
      <vt:lpstr>PowerPoint Presentation</vt:lpstr>
    </vt:vector>
  </TitlesOfParts>
  <Company>Parliament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Parliamentary Budget Office</dc:title>
  <dc:creator>PBO@pbo.gov.au</dc:creator>
  <cp:lastModifiedBy>Milligan, Louise (PBO)</cp:lastModifiedBy>
  <cp:revision>19</cp:revision>
  <cp:lastPrinted>2016-08-22T01:52:03Z</cp:lastPrinted>
  <dcterms:created xsi:type="dcterms:W3CDTF">2016-07-27T00:41:48Z</dcterms:created>
  <dcterms:modified xsi:type="dcterms:W3CDTF">2016-11-14T00:40:46Z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