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2" r:id="rId2"/>
    <p:sldId id="267" r:id="rId3"/>
    <p:sldId id="265" r:id="rId4"/>
    <p:sldId id="278" r:id="rId5"/>
    <p:sldId id="274" r:id="rId6"/>
    <p:sldId id="275" r:id="rId7"/>
    <p:sldId id="273" r:id="rId8"/>
    <p:sldId id="266" r:id="rId9"/>
    <p:sldId id="279" r:id="rId10"/>
    <p:sldId id="277" r:id="rId11"/>
    <p:sldId id="270" r:id="rId12"/>
    <p:sldId id="264" r:id="rId13"/>
    <p:sldId id="281" r:id="rId14"/>
    <p:sldId id="282" r:id="rId1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A76"/>
    <a:srgbClr val="A1C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23" autoAdjust="0"/>
    <p:restoredTop sz="94673" autoAdjust="0"/>
  </p:normalViewPr>
  <p:slideViewPr>
    <p:cSldViewPr>
      <p:cViewPr>
        <p:scale>
          <a:sx n="100" d="100"/>
          <a:sy n="100" d="100"/>
        </p:scale>
        <p:origin x="-1860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714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0432E-EC6D-4089-9DE8-F5E9949C0C78}" type="datetimeFigureOut">
              <a:rPr lang="en-AU" smtClean="0"/>
              <a:t>14/11/2016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9A88E-BB2A-4E3C-8825-F240B110944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6970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C7002-4A30-4907-8E81-45AC6B3FEC63}" type="datetimeFigureOut">
              <a:rPr lang="en-AU" smtClean="0"/>
              <a:t>14/11/2016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E4469-34DA-4F32-A8E7-374FDB38EDA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523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76979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77909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696706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28211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12434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10469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9886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906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79881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56432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49172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0966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39812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4469-34DA-4F32-A8E7-374FDB38EDA3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5716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FD3FC-8A33-464A-BA79-F322E00F28D6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6913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424E2-76CB-41EA-8404-2CA52053E35E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494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99AAD-0C75-47FD-BF37-628701AEABE6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74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2291E-44DE-4CD1-BFCF-A746C00317A1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110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B49-7D09-4529-BA82-57A18AF82BBA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90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092A4-5C4B-4EB4-887A-3A40BCD889B0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24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73FC-5A48-4867-AE8B-244CC7BBBAFB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5350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ADAD-E767-4125-854A-D15CB349141E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7613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90D6-FDA6-44DD-93AF-C4AD0EB5F369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6110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B547-235F-4608-9309-C194589CD416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575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797-E45E-4B45-ABD0-BA7DE6A9EB7E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058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BF63A-0C1A-4F34-9704-4FFA2DB39F85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1BD73-9CFF-42CF-880A-41625548F52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732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268760"/>
            <a:ext cx="8280920" cy="2160240"/>
          </a:xfr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threePt" dir="t"/>
            </a:scene3d>
            <a:sp3d contourW="12700">
              <a:extrusionClr>
                <a:srgbClr val="A1C6EB"/>
              </a:extrusionClr>
              <a:contourClr>
                <a:srgbClr val="A1C6EB"/>
              </a:contourClr>
            </a:sp3d>
          </a:bodyPr>
          <a:lstStyle/>
          <a:p>
            <a:r>
              <a:rPr lang="en-AU" sz="4800" dirty="0" smtClean="0">
                <a:solidFill>
                  <a:srgbClr val="264A76"/>
                </a:solidFill>
                <a:effectLst/>
                <a:latin typeface="Georgia" panose="02040502050405020303" pitchFamily="18" charset="0"/>
              </a:rPr>
              <a:t>The Parliamentary Budget Office: an independent fiscal institution</a:t>
            </a:r>
            <a:endParaRPr lang="en-AU" sz="4800" dirty="0">
              <a:solidFill>
                <a:srgbClr val="264A76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645024"/>
            <a:ext cx="7920880" cy="280831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Presentation to Canberra Probus Club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5 August 2014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AU" sz="2400" dirty="0" smtClean="0">
                <a:solidFill>
                  <a:srgbClr val="264A76"/>
                </a:solidFill>
              </a:rPr>
              <a:t>by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AU" sz="2400" dirty="0" smtClean="0">
                <a:solidFill>
                  <a:srgbClr val="264A76"/>
                </a:solidFill>
              </a:rPr>
              <a:t>Mr Phil Bowen PSM FCPA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AU" sz="2400" dirty="0" smtClean="0">
                <a:solidFill>
                  <a:srgbClr val="264A76"/>
                </a:solidFill>
              </a:rPr>
              <a:t>Parliamentary Budget Officer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AU" sz="2400" dirty="0" smtClean="0">
              <a:solidFill>
                <a:srgbClr val="0070C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95536" y="275248"/>
            <a:ext cx="2621915" cy="566420"/>
            <a:chOff x="3261042" y="3145790"/>
            <a:chExt cx="2621915" cy="566420"/>
          </a:xfrm>
        </p:grpSpPr>
        <p:pic>
          <p:nvPicPr>
            <p:cNvPr id="8" name="Picture 7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1042" y="3145790"/>
              <a:ext cx="734060" cy="528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8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98607" y="3354705"/>
              <a:ext cx="1784350" cy="3575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4406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764704"/>
            <a:ext cx="8486153" cy="1008112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Published research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1916832"/>
            <a:ext cx="8486153" cy="4824536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dirty="0" smtClean="0">
                <a:solidFill>
                  <a:srgbClr val="264A76"/>
                </a:solidFill>
              </a:rPr>
              <a:t>Focus on </a:t>
            </a:r>
            <a:r>
              <a:rPr lang="en-AU" sz="2800" b="1" dirty="0" smtClean="0">
                <a:solidFill>
                  <a:srgbClr val="264A76"/>
                </a:solidFill>
              </a:rPr>
              <a:t>Budget sustainability and transparency</a:t>
            </a:r>
          </a:p>
          <a:p>
            <a:pPr marL="360000" indent="-360000">
              <a:spcBef>
                <a:spcPts val="6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Structural budget balance (May 2013)</a:t>
            </a:r>
          </a:p>
          <a:p>
            <a:pPr marL="360000" indent="-360000">
              <a:spcBef>
                <a:spcPts val="6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Key expenditure drivers (Dec 2013)</a:t>
            </a:r>
          </a:p>
          <a:p>
            <a:pPr marL="360000" indent="-360000">
              <a:spcBef>
                <a:spcPts val="6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Trends in receipts (April 2014)</a:t>
            </a:r>
          </a:p>
          <a:p>
            <a:pPr marL="360000" indent="-360000">
              <a:spcBef>
                <a:spcPts val="6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Budget chart pack (June 2014)</a:t>
            </a:r>
          </a:p>
          <a:p>
            <a:pPr marL="360000" indent="-360000">
              <a:spcBef>
                <a:spcPts val="6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Ten year expenditure projections (August 2014)</a:t>
            </a:r>
          </a:p>
          <a:p>
            <a:pPr marL="360000" indent="-360000">
              <a:spcBef>
                <a:spcPts val="6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Sensitivity of budget projections (Sept 2014)</a:t>
            </a:r>
          </a:p>
          <a:p>
            <a:pPr marL="360000" indent="-360000">
              <a:spcBef>
                <a:spcPts val="6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Commonwealth/state fiscal trends (Sept 2014)</a:t>
            </a:r>
            <a:endParaRPr lang="en-AU" sz="2800" dirty="0">
              <a:solidFill>
                <a:srgbClr val="264A7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09320"/>
            <a:ext cx="360040" cy="360041"/>
          </a:xfrm>
        </p:spPr>
        <p:txBody>
          <a:bodyPr/>
          <a:lstStyle/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t>10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10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764704"/>
            <a:ext cx="8486153" cy="936104"/>
          </a:xfrm>
          <a:ln>
            <a:noFill/>
          </a:ln>
        </p:spPr>
        <p:txBody>
          <a:bodyPr>
            <a:no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PBO accountability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1988840"/>
            <a:ext cx="8486153" cy="4685010"/>
          </a:xfrm>
          <a:ln>
            <a:noFill/>
          </a:ln>
        </p:spPr>
        <p:txBody>
          <a:bodyPr>
            <a:normAutofit/>
          </a:bodyPr>
          <a:lstStyle/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Publish an </a:t>
            </a:r>
            <a:r>
              <a:rPr lang="en-AU" sz="2800" b="1" dirty="0" smtClean="0">
                <a:solidFill>
                  <a:srgbClr val="264A76"/>
                </a:solidFill>
              </a:rPr>
              <a:t>annual work plan </a:t>
            </a:r>
            <a:r>
              <a:rPr lang="en-AU" sz="2800" dirty="0" smtClean="0">
                <a:solidFill>
                  <a:srgbClr val="264A76"/>
                </a:solidFill>
              </a:rPr>
              <a:t>after consultation with JCPAA</a:t>
            </a:r>
          </a:p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Publish an </a:t>
            </a:r>
            <a:r>
              <a:rPr lang="en-AU" sz="2800" b="1" dirty="0" smtClean="0">
                <a:solidFill>
                  <a:srgbClr val="264A76"/>
                </a:solidFill>
              </a:rPr>
              <a:t>annual report</a:t>
            </a:r>
          </a:p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Appear three times a year before </a:t>
            </a:r>
            <a:r>
              <a:rPr lang="en-AU" sz="2800" b="1" dirty="0" smtClean="0">
                <a:solidFill>
                  <a:srgbClr val="264A76"/>
                </a:solidFill>
              </a:rPr>
              <a:t>Senate Estimates Committee</a:t>
            </a:r>
          </a:p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Subject to </a:t>
            </a:r>
            <a:r>
              <a:rPr lang="en-AU" sz="2800" b="1" dirty="0" smtClean="0">
                <a:solidFill>
                  <a:srgbClr val="264A76"/>
                </a:solidFill>
              </a:rPr>
              <a:t>review of operations at behest of JCPAA</a:t>
            </a:r>
            <a:r>
              <a:rPr lang="en-AU" sz="2800" dirty="0" smtClean="0">
                <a:solidFill>
                  <a:srgbClr val="264A76"/>
                </a:solidFill>
              </a:rPr>
              <a:t> after each general election</a:t>
            </a:r>
            <a:endParaRPr lang="en-AU" sz="2800" dirty="0">
              <a:solidFill>
                <a:srgbClr val="264A76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/>
        </p:nvSpPr>
        <p:spPr>
          <a:xfrm>
            <a:off x="8403232" y="6308725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pPr/>
              <a:t>11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8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764704"/>
            <a:ext cx="8486153" cy="936104"/>
          </a:xfrm>
          <a:ln>
            <a:noFill/>
          </a:ln>
        </p:spPr>
        <p:txBody>
          <a:bodyPr>
            <a:normAutofit/>
          </a:bodyPr>
          <a:lstStyle/>
          <a:p>
            <a:pPr defTabSz="720000"/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ANAO review</a:t>
            </a:r>
            <a:r>
              <a:rPr lang="en-AU" sz="4300" dirty="0">
                <a:solidFill>
                  <a:srgbClr val="264A76"/>
                </a:solidFill>
                <a:latin typeface="Georgia" panose="02040502050405020303" pitchFamily="18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1988840"/>
            <a:ext cx="8486153" cy="4685010"/>
          </a:xfrm>
          <a:ln>
            <a:noFill/>
          </a:ln>
        </p:spPr>
        <p:txBody>
          <a:bodyPr>
            <a:normAutofit/>
          </a:bodyPr>
          <a:lstStyle/>
          <a:p>
            <a:pPr marL="360000" indent="-360000">
              <a:spcBef>
                <a:spcPts val="1800"/>
              </a:spcBef>
            </a:pPr>
            <a:r>
              <a:rPr lang="en-AU" sz="2800" dirty="0">
                <a:solidFill>
                  <a:srgbClr val="264A76"/>
                </a:solidFill>
              </a:rPr>
              <a:t>Recent </a:t>
            </a:r>
            <a:r>
              <a:rPr lang="en-AU" sz="2800" dirty="0" smtClean="0">
                <a:solidFill>
                  <a:srgbClr val="264A76"/>
                </a:solidFill>
              </a:rPr>
              <a:t>ANAO review of the administration of the PBO </a:t>
            </a:r>
            <a:r>
              <a:rPr lang="en-AU" sz="2800" b="1" dirty="0" smtClean="0">
                <a:solidFill>
                  <a:srgbClr val="264A76"/>
                </a:solidFill>
              </a:rPr>
              <a:t>met JCPAA requirement for an independent review</a:t>
            </a:r>
          </a:p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Gave the PBO </a:t>
            </a:r>
            <a:r>
              <a:rPr lang="en-AU" sz="2800" b="1" dirty="0" smtClean="0">
                <a:solidFill>
                  <a:srgbClr val="264A76"/>
                </a:solidFill>
              </a:rPr>
              <a:t>a good report card</a:t>
            </a:r>
            <a:r>
              <a:rPr lang="en-AU" sz="2800" dirty="0" smtClean="0">
                <a:solidFill>
                  <a:srgbClr val="264A76"/>
                </a:solidFill>
              </a:rPr>
              <a:t>: </a:t>
            </a:r>
            <a:r>
              <a:rPr lang="en-AU" sz="2800" i="1" dirty="0" smtClean="0">
                <a:solidFill>
                  <a:srgbClr val="264A76"/>
                </a:solidFill>
              </a:rPr>
              <a:t>“the PBO has been effectively established and performed its role creditably”</a:t>
            </a:r>
          </a:p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Made </a:t>
            </a:r>
            <a:r>
              <a:rPr lang="en-AU" sz="2800" b="1" dirty="0" smtClean="0">
                <a:solidFill>
                  <a:srgbClr val="264A76"/>
                </a:solidFill>
              </a:rPr>
              <a:t>one recommendation that PBO has agreed</a:t>
            </a:r>
            <a:r>
              <a:rPr lang="en-AU" sz="2800" dirty="0" smtClean="0">
                <a:solidFill>
                  <a:srgbClr val="264A76"/>
                </a:solidFill>
              </a:rPr>
              <a:t> </a:t>
            </a:r>
            <a:r>
              <a:rPr lang="en-AU" sz="2800" b="1" dirty="0" smtClean="0">
                <a:solidFill>
                  <a:srgbClr val="264A76"/>
                </a:solidFill>
              </a:rPr>
              <a:t>to and implemented</a:t>
            </a:r>
          </a:p>
          <a:p>
            <a:pPr marL="360000" indent="-360000">
              <a:lnSpc>
                <a:spcPct val="110000"/>
              </a:lnSpc>
              <a:spcBef>
                <a:spcPts val="0"/>
              </a:spcBef>
            </a:pPr>
            <a:endParaRPr lang="en-AU" sz="3000" dirty="0">
              <a:solidFill>
                <a:srgbClr val="0070C0"/>
              </a:solidFill>
            </a:endParaRPr>
          </a:p>
          <a:p>
            <a:endParaRPr lang="en-AU" dirty="0"/>
          </a:p>
        </p:txBody>
      </p:sp>
      <p:sp>
        <p:nvSpPr>
          <p:cNvPr id="6" name="Slide Number Placeholder 3"/>
          <p:cNvSpPr>
            <a:spLocks noGrp="1"/>
          </p:cNvSpPr>
          <p:nvPr/>
        </p:nvSpPr>
        <p:spPr>
          <a:xfrm>
            <a:off x="8403232" y="6308725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pPr/>
              <a:t>12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89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09" y="764704"/>
            <a:ext cx="8496753" cy="108012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JCPAA inquiry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1988840"/>
            <a:ext cx="8486153" cy="4137323"/>
          </a:xfrm>
          <a:ln>
            <a:noFill/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sz="3000" dirty="0" smtClean="0">
                <a:solidFill>
                  <a:srgbClr val="264A76"/>
                </a:solidFill>
              </a:rPr>
              <a:t>Will report to Parliament by end of year on:</a:t>
            </a:r>
          </a:p>
          <a:p>
            <a:pPr marL="360000" indent="-360000">
              <a:spcBef>
                <a:spcPts val="1800"/>
              </a:spcBef>
            </a:pPr>
            <a:r>
              <a:rPr lang="en-AU" sz="3000" dirty="0" smtClean="0">
                <a:solidFill>
                  <a:srgbClr val="264A76"/>
                </a:solidFill>
              </a:rPr>
              <a:t>PBO’s </a:t>
            </a:r>
            <a:r>
              <a:rPr lang="en-AU" sz="3000" b="1" dirty="0" smtClean="0">
                <a:solidFill>
                  <a:srgbClr val="264A76"/>
                </a:solidFill>
              </a:rPr>
              <a:t>access to information</a:t>
            </a:r>
          </a:p>
          <a:p>
            <a:pPr marL="360000" indent="-360000">
              <a:spcBef>
                <a:spcPts val="1800"/>
              </a:spcBef>
            </a:pPr>
            <a:r>
              <a:rPr lang="en-AU" sz="3000" dirty="0" smtClean="0">
                <a:solidFill>
                  <a:srgbClr val="264A76"/>
                </a:solidFill>
              </a:rPr>
              <a:t>National Commission of Audit recommendation that </a:t>
            </a:r>
            <a:r>
              <a:rPr lang="en-AU" sz="3000" b="1" dirty="0" smtClean="0">
                <a:solidFill>
                  <a:srgbClr val="264A76"/>
                </a:solidFill>
              </a:rPr>
              <a:t>PBO report Government’s progress against fiscal rules</a:t>
            </a:r>
          </a:p>
          <a:p>
            <a:pPr marL="360000" indent="-360000">
              <a:spcBef>
                <a:spcPts val="1800"/>
              </a:spcBef>
            </a:pPr>
            <a:r>
              <a:rPr lang="en-AU" sz="3000" dirty="0" smtClean="0">
                <a:solidFill>
                  <a:srgbClr val="264A76"/>
                </a:solidFill>
              </a:rPr>
              <a:t>PBO reporting of </a:t>
            </a:r>
            <a:r>
              <a:rPr lang="en-AU" sz="3000" b="1" dirty="0" smtClean="0">
                <a:solidFill>
                  <a:srgbClr val="264A76"/>
                </a:solidFill>
              </a:rPr>
              <a:t>medium term budget projections</a:t>
            </a:r>
          </a:p>
          <a:p>
            <a:pPr marL="360000" indent="-360000">
              <a:spcBef>
                <a:spcPts val="1800"/>
              </a:spcBef>
            </a:pPr>
            <a:r>
              <a:rPr lang="en-AU" sz="3000" b="1" dirty="0" smtClean="0">
                <a:solidFill>
                  <a:srgbClr val="264A76"/>
                </a:solidFill>
              </a:rPr>
              <a:t>Best practice internationally </a:t>
            </a:r>
            <a:r>
              <a:rPr lang="en-AU" sz="3000" dirty="0" smtClean="0">
                <a:solidFill>
                  <a:srgbClr val="264A76"/>
                </a:solidFill>
              </a:rPr>
              <a:t>for independent fiscal institutions</a:t>
            </a:r>
            <a:endParaRPr lang="en-AU" sz="3000" dirty="0">
              <a:solidFill>
                <a:srgbClr val="264A7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09320"/>
            <a:ext cx="360040" cy="360041"/>
          </a:xfrm>
        </p:spPr>
        <p:txBody>
          <a:bodyPr/>
          <a:lstStyle/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t>13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65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1052736"/>
            <a:ext cx="8486153" cy="453650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AU" sz="48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Questions?</a:t>
            </a:r>
            <a:endParaRPr lang="en-AU" sz="48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t>14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31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1052736"/>
            <a:ext cx="8486153" cy="93610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Purpose of PBO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2492896"/>
            <a:ext cx="8486153" cy="2376264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AU" sz="3000" dirty="0" smtClean="0">
                <a:solidFill>
                  <a:srgbClr val="264A76"/>
                </a:solidFill>
              </a:rPr>
              <a:t>“To </a:t>
            </a:r>
            <a:r>
              <a:rPr lang="en-AU" sz="3000" b="1" dirty="0" smtClean="0">
                <a:solidFill>
                  <a:srgbClr val="264A76"/>
                </a:solidFill>
              </a:rPr>
              <a:t>inform</a:t>
            </a:r>
            <a:r>
              <a:rPr lang="en-AU" sz="3000" dirty="0" smtClean="0">
                <a:solidFill>
                  <a:srgbClr val="264A76"/>
                </a:solidFill>
              </a:rPr>
              <a:t> the Parliament by providing </a:t>
            </a:r>
            <a:r>
              <a:rPr lang="en-AU" sz="3000" b="1" dirty="0" smtClean="0">
                <a:solidFill>
                  <a:srgbClr val="264A76"/>
                </a:solidFill>
              </a:rPr>
              <a:t>independent</a:t>
            </a:r>
            <a:r>
              <a:rPr lang="en-AU" sz="3000" dirty="0" smtClean="0">
                <a:solidFill>
                  <a:srgbClr val="264A76"/>
                </a:solidFill>
              </a:rPr>
              <a:t> and </a:t>
            </a:r>
            <a:r>
              <a:rPr lang="en-AU" sz="3000" b="1" dirty="0" smtClean="0">
                <a:solidFill>
                  <a:srgbClr val="264A76"/>
                </a:solidFill>
              </a:rPr>
              <a:t>non-partisan</a:t>
            </a:r>
            <a:r>
              <a:rPr lang="en-AU" sz="3000" dirty="0" smtClean="0">
                <a:solidFill>
                  <a:srgbClr val="264A76"/>
                </a:solidFill>
              </a:rPr>
              <a:t> </a:t>
            </a:r>
            <a:r>
              <a:rPr lang="en-AU" sz="3000" b="1" dirty="0" smtClean="0">
                <a:solidFill>
                  <a:srgbClr val="264A76"/>
                </a:solidFill>
              </a:rPr>
              <a:t>analysis</a:t>
            </a:r>
            <a:r>
              <a:rPr lang="en-AU" sz="3000" dirty="0" smtClean="0">
                <a:solidFill>
                  <a:srgbClr val="264A76"/>
                </a:solidFill>
              </a:rPr>
              <a:t> of the budget cycle, fiscal policy and the financial implications of policies”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AU" sz="3000" i="1" dirty="0" smtClean="0">
                <a:solidFill>
                  <a:srgbClr val="264A76"/>
                </a:solidFill>
              </a:rPr>
              <a:t>Parliamentary Service Act 1999</a:t>
            </a:r>
          </a:p>
        </p:txBody>
      </p:sp>
      <p:sp>
        <p:nvSpPr>
          <p:cNvPr id="6" name="Slide Number Placeholder 3"/>
          <p:cNvSpPr>
            <a:spLocks noGrp="1"/>
          </p:cNvSpPr>
          <p:nvPr/>
        </p:nvSpPr>
        <p:spPr>
          <a:xfrm>
            <a:off x="8403232" y="6308725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pPr/>
              <a:t>2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73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764704"/>
            <a:ext cx="8486153" cy="936104"/>
          </a:xfrm>
        </p:spPr>
        <p:txBody>
          <a:bodyPr>
            <a:norm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Rationale for PBO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1988840"/>
            <a:ext cx="8486153" cy="4319885"/>
          </a:xfrm>
          <a:ln>
            <a:noFill/>
          </a:ln>
        </p:spPr>
        <p:txBody>
          <a:bodyPr>
            <a:normAutofit/>
          </a:bodyPr>
          <a:lstStyle/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Provide </a:t>
            </a:r>
            <a:r>
              <a:rPr lang="en-AU" sz="2800" b="1" dirty="0" smtClean="0">
                <a:solidFill>
                  <a:srgbClr val="264A76"/>
                </a:solidFill>
              </a:rPr>
              <a:t>a more level playing field </a:t>
            </a:r>
            <a:r>
              <a:rPr lang="en-AU" sz="2800" dirty="0" smtClean="0">
                <a:solidFill>
                  <a:srgbClr val="264A76"/>
                </a:solidFill>
              </a:rPr>
              <a:t>for non-government parties and independents and </a:t>
            </a:r>
            <a:r>
              <a:rPr lang="en-AU" sz="2800" b="1" dirty="0" smtClean="0">
                <a:solidFill>
                  <a:srgbClr val="264A76"/>
                </a:solidFill>
              </a:rPr>
              <a:t>improve accuracy of election costings</a:t>
            </a:r>
          </a:p>
          <a:p>
            <a:pPr marL="360000" indent="-360000">
              <a:spcBef>
                <a:spcPts val="1800"/>
              </a:spcBef>
            </a:pPr>
            <a:r>
              <a:rPr lang="en-AU" sz="2800" b="1" dirty="0" smtClean="0">
                <a:solidFill>
                  <a:srgbClr val="264A76"/>
                </a:solidFill>
              </a:rPr>
              <a:t>Improve the transparency </a:t>
            </a:r>
            <a:r>
              <a:rPr lang="en-AU" sz="2800" dirty="0" smtClean="0">
                <a:solidFill>
                  <a:srgbClr val="264A76"/>
                </a:solidFill>
              </a:rPr>
              <a:t>of budget information and fiscal policy settings</a:t>
            </a:r>
          </a:p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In line with </a:t>
            </a:r>
            <a:r>
              <a:rPr lang="en-AU" sz="2800" b="1" dirty="0" smtClean="0">
                <a:solidFill>
                  <a:srgbClr val="264A76"/>
                </a:solidFill>
              </a:rPr>
              <a:t>growing international practice </a:t>
            </a:r>
            <a:r>
              <a:rPr lang="en-AU" sz="2800" dirty="0" smtClean="0">
                <a:solidFill>
                  <a:srgbClr val="264A76"/>
                </a:solidFill>
              </a:rPr>
              <a:t>of establishing independent fiscal institutions</a:t>
            </a:r>
          </a:p>
        </p:txBody>
      </p:sp>
      <p:sp>
        <p:nvSpPr>
          <p:cNvPr id="6" name="Slide Number Placeholder 3"/>
          <p:cNvSpPr>
            <a:spLocks noGrp="1"/>
          </p:cNvSpPr>
          <p:nvPr/>
        </p:nvSpPr>
        <p:spPr>
          <a:xfrm>
            <a:off x="8403232" y="6308725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pPr/>
              <a:t>3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33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548680"/>
            <a:ext cx="8486153" cy="93610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Functions </a:t>
            </a:r>
            <a:r>
              <a:rPr lang="en-AU" sz="4300" dirty="0">
                <a:solidFill>
                  <a:srgbClr val="264A76"/>
                </a:solidFill>
                <a:latin typeface="Georgia" panose="02040502050405020303" pitchFamily="18" charset="0"/>
              </a:rPr>
              <a:t>of PBO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1772816"/>
            <a:ext cx="8486153" cy="4896544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3000" dirty="0" smtClean="0">
                <a:solidFill>
                  <a:srgbClr val="264A76"/>
                </a:solidFill>
              </a:rPr>
              <a:t>Prepare </a:t>
            </a:r>
            <a:r>
              <a:rPr lang="en-AU" sz="3000" b="1" dirty="0" smtClean="0">
                <a:solidFill>
                  <a:srgbClr val="264A76"/>
                </a:solidFill>
              </a:rPr>
              <a:t>policy costings </a:t>
            </a:r>
            <a:r>
              <a:rPr lang="en-AU" sz="3000" dirty="0" smtClean="0">
                <a:solidFill>
                  <a:srgbClr val="264A76"/>
                </a:solidFill>
              </a:rPr>
              <a:t>for parliamentarians – may be confidential outside caretaker period</a:t>
            </a: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3000" dirty="0" smtClean="0">
                <a:solidFill>
                  <a:srgbClr val="264A76"/>
                </a:solidFill>
              </a:rPr>
              <a:t>Prepare </a:t>
            </a:r>
            <a:r>
              <a:rPr lang="en-AU" sz="3000" b="1" dirty="0" smtClean="0">
                <a:solidFill>
                  <a:srgbClr val="264A76"/>
                </a:solidFill>
              </a:rPr>
              <a:t>budget analyses and information </a:t>
            </a:r>
            <a:r>
              <a:rPr lang="en-AU" sz="3000" dirty="0" smtClean="0">
                <a:solidFill>
                  <a:srgbClr val="264A76"/>
                </a:solidFill>
              </a:rPr>
              <a:t>for parliamentarians – may be confidential any time</a:t>
            </a: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3000" dirty="0" smtClean="0">
                <a:solidFill>
                  <a:srgbClr val="264A76"/>
                </a:solidFill>
              </a:rPr>
              <a:t>Prepare </a:t>
            </a:r>
            <a:r>
              <a:rPr lang="en-AU" sz="3000" b="1" dirty="0" smtClean="0">
                <a:solidFill>
                  <a:srgbClr val="264A76"/>
                </a:solidFill>
              </a:rPr>
              <a:t>submissions to parliamentary inquiries </a:t>
            </a:r>
            <a:r>
              <a:rPr lang="en-AU" sz="3000" dirty="0" smtClean="0">
                <a:solidFill>
                  <a:srgbClr val="264A76"/>
                </a:solidFill>
              </a:rPr>
              <a:t>– must be made public</a:t>
            </a: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3000" dirty="0" smtClean="0">
                <a:solidFill>
                  <a:srgbClr val="264A76"/>
                </a:solidFill>
              </a:rPr>
              <a:t>After general election </a:t>
            </a:r>
            <a:r>
              <a:rPr lang="en-AU" sz="3000" b="1" dirty="0" smtClean="0">
                <a:solidFill>
                  <a:srgbClr val="264A76"/>
                </a:solidFill>
              </a:rPr>
              <a:t>report publicly on cost of parties’ election commitments</a:t>
            </a: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3000" b="1" dirty="0" smtClean="0">
                <a:solidFill>
                  <a:srgbClr val="264A76"/>
                </a:solidFill>
              </a:rPr>
              <a:t>Publish own research </a:t>
            </a:r>
            <a:r>
              <a:rPr lang="en-AU" sz="3000" dirty="0" smtClean="0">
                <a:solidFill>
                  <a:srgbClr val="264A76"/>
                </a:solidFill>
              </a:rPr>
              <a:t>on the budget and fiscal policy settings</a:t>
            </a:r>
          </a:p>
          <a:p>
            <a:pPr>
              <a:spcBef>
                <a:spcPts val="1200"/>
              </a:spcBef>
            </a:pPr>
            <a:endParaRPr lang="en-AU" sz="3000" dirty="0" smtClean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endParaRPr lang="en-AU" sz="3000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en-AU" sz="3000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en-AU" sz="3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09320"/>
            <a:ext cx="360040" cy="360041"/>
          </a:xfrm>
        </p:spPr>
        <p:txBody>
          <a:bodyPr/>
          <a:lstStyle/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t>4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80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620688"/>
            <a:ext cx="8486153" cy="108012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Establishment of PBO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1772816"/>
            <a:ext cx="8486153" cy="4896544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3000" b="1" dirty="0" smtClean="0">
                <a:solidFill>
                  <a:srgbClr val="264A76"/>
                </a:solidFill>
              </a:rPr>
              <a:t>Supported by all parties and independents </a:t>
            </a:r>
            <a:r>
              <a:rPr lang="en-AU" sz="3000" dirty="0" smtClean="0">
                <a:solidFill>
                  <a:srgbClr val="264A76"/>
                </a:solidFill>
              </a:rPr>
              <a:t>and included in the 2010 </a:t>
            </a:r>
            <a:r>
              <a:rPr lang="en-AU" sz="3000" i="1" dirty="0" smtClean="0">
                <a:solidFill>
                  <a:srgbClr val="264A76"/>
                </a:solidFill>
              </a:rPr>
              <a:t>Agreement for a Better Parliament</a:t>
            </a:r>
            <a:endParaRPr lang="en-AU" sz="3000" dirty="0" smtClean="0">
              <a:solidFill>
                <a:srgbClr val="264A76"/>
              </a:solidFill>
            </a:endParaRP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3000" b="1" dirty="0" smtClean="0">
                <a:solidFill>
                  <a:srgbClr val="264A76"/>
                </a:solidFill>
              </a:rPr>
              <a:t>Joint Select Parliamentary Committee </a:t>
            </a:r>
            <a:r>
              <a:rPr lang="en-AU" sz="3000" dirty="0" smtClean="0">
                <a:solidFill>
                  <a:srgbClr val="264A76"/>
                </a:solidFill>
              </a:rPr>
              <a:t>report </a:t>
            </a:r>
            <a:br>
              <a:rPr lang="en-AU" sz="3000" dirty="0" smtClean="0">
                <a:solidFill>
                  <a:srgbClr val="264A76"/>
                </a:solidFill>
              </a:rPr>
            </a:br>
            <a:r>
              <a:rPr lang="en-AU" sz="3000" dirty="0" smtClean="0">
                <a:solidFill>
                  <a:srgbClr val="264A76"/>
                </a:solidFill>
              </a:rPr>
              <a:t>March 2011</a:t>
            </a: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3000" b="1" dirty="0" smtClean="0">
                <a:solidFill>
                  <a:srgbClr val="264A76"/>
                </a:solidFill>
              </a:rPr>
              <a:t>Legislation</a:t>
            </a:r>
            <a:r>
              <a:rPr lang="en-AU" sz="3000" dirty="0" smtClean="0">
                <a:solidFill>
                  <a:srgbClr val="264A76"/>
                </a:solidFill>
              </a:rPr>
              <a:t> passed December 2011; Parliamentary Budget Officer an independent statutory officer of the Parliament</a:t>
            </a: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3000" dirty="0">
                <a:solidFill>
                  <a:srgbClr val="264A76"/>
                </a:solidFill>
              </a:rPr>
              <a:t>PBO </a:t>
            </a:r>
            <a:r>
              <a:rPr lang="en-AU" sz="3000" b="1" dirty="0">
                <a:solidFill>
                  <a:srgbClr val="264A76"/>
                </a:solidFill>
              </a:rPr>
              <a:t>commenced operations on 23 July 2012</a:t>
            </a:r>
          </a:p>
          <a:p>
            <a:pPr marL="0" indent="0">
              <a:buNone/>
            </a:pPr>
            <a:endParaRPr lang="en-AU" sz="3000" dirty="0" smtClean="0">
              <a:solidFill>
                <a:srgbClr val="0070C0"/>
              </a:solidFill>
            </a:endParaRPr>
          </a:p>
          <a:p>
            <a:endParaRPr lang="en-AU" sz="3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09321"/>
            <a:ext cx="360040" cy="360040"/>
          </a:xfrm>
        </p:spPr>
        <p:txBody>
          <a:bodyPr/>
          <a:lstStyle/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t>5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70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836712"/>
            <a:ext cx="8486153" cy="864096"/>
          </a:xfrm>
          <a:ln>
            <a:noFill/>
          </a:ln>
        </p:spPr>
        <p:txBody>
          <a:bodyPr>
            <a:no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PBO </a:t>
            </a:r>
            <a:r>
              <a:rPr lang="en-AU" sz="4300" dirty="0">
                <a:solidFill>
                  <a:srgbClr val="264A76"/>
                </a:solidFill>
                <a:latin typeface="Georgia" panose="02040502050405020303" pitchFamily="18" charset="0"/>
              </a:rPr>
              <a:t>resourcing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1916832"/>
            <a:ext cx="8486153" cy="4752528"/>
          </a:xfrm>
          <a:ln>
            <a:noFill/>
          </a:ln>
        </p:spPr>
        <p:txBody>
          <a:bodyPr>
            <a:normAutofit/>
          </a:bodyPr>
          <a:lstStyle/>
          <a:p>
            <a:pPr marL="360000" indent="-360000">
              <a:spcBef>
                <a:spcPts val="1200"/>
              </a:spcBef>
            </a:pPr>
            <a:r>
              <a:rPr lang="en-AU" sz="2800" b="1" dirty="0" smtClean="0">
                <a:solidFill>
                  <a:srgbClr val="264A76"/>
                </a:solidFill>
              </a:rPr>
              <a:t>Budget</a:t>
            </a:r>
            <a:r>
              <a:rPr lang="en-AU" sz="3000" b="1" dirty="0" smtClean="0">
                <a:solidFill>
                  <a:srgbClr val="264A76"/>
                </a:solidFill>
              </a:rPr>
              <a:t> 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sz="2600" dirty="0" smtClean="0">
                <a:solidFill>
                  <a:srgbClr val="264A76"/>
                </a:solidFill>
              </a:rPr>
              <a:t>$7 million per annum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sz="2600" dirty="0" smtClean="0">
                <a:solidFill>
                  <a:srgbClr val="264A76"/>
                </a:solidFill>
              </a:rPr>
              <a:t>Additional $0.5 million every third year 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sz="2600" dirty="0" smtClean="0">
                <a:solidFill>
                  <a:srgbClr val="264A76"/>
                </a:solidFill>
              </a:rPr>
              <a:t>Special appropriation $6 million</a:t>
            </a:r>
            <a:endParaRPr lang="en-AU" sz="2600" dirty="0">
              <a:solidFill>
                <a:srgbClr val="264A76"/>
              </a:solidFill>
            </a:endParaRPr>
          </a:p>
          <a:p>
            <a:pPr marL="360000" indent="-360000">
              <a:spcBef>
                <a:spcPts val="1200"/>
              </a:spcBef>
            </a:pPr>
            <a:r>
              <a:rPr lang="en-AU" sz="2800" b="1" dirty="0" smtClean="0">
                <a:solidFill>
                  <a:srgbClr val="264A76"/>
                </a:solidFill>
              </a:rPr>
              <a:t>Staffing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sz="2600" dirty="0" smtClean="0">
                <a:solidFill>
                  <a:srgbClr val="264A76"/>
                </a:solidFill>
              </a:rPr>
              <a:t>Funded for approximately 40 full time staff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sz="2600" dirty="0" smtClean="0">
                <a:solidFill>
                  <a:srgbClr val="264A76"/>
                </a:solidFill>
              </a:rPr>
              <a:t>Currently have 38 staff</a:t>
            </a:r>
          </a:p>
          <a:p>
            <a:pPr marL="720000" lvl="1" indent="-360000">
              <a:spcBef>
                <a:spcPts val="600"/>
              </a:spcBef>
            </a:pPr>
            <a:r>
              <a:rPr lang="en-AU" sz="2600" dirty="0" smtClean="0">
                <a:solidFill>
                  <a:srgbClr val="264A76"/>
                </a:solidFill>
              </a:rPr>
              <a:t>Supplement with contractors </a:t>
            </a:r>
          </a:p>
          <a:p>
            <a:pPr lvl="1"/>
            <a:endParaRPr lang="en-AU" sz="2600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09320"/>
            <a:ext cx="360040" cy="360041"/>
          </a:xfrm>
        </p:spPr>
        <p:txBody>
          <a:bodyPr/>
          <a:lstStyle/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t>6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47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620688"/>
            <a:ext cx="8486153" cy="1152128"/>
          </a:xfrm>
        </p:spPr>
        <p:txBody>
          <a:bodyPr>
            <a:norm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Access to information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1916832"/>
            <a:ext cx="8486153" cy="4392488"/>
          </a:xfrm>
        </p:spPr>
        <p:txBody>
          <a:bodyPr>
            <a:normAutofit/>
          </a:bodyPr>
          <a:lstStyle/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dirty="0" smtClean="0">
                <a:solidFill>
                  <a:srgbClr val="264A76"/>
                </a:solidFill>
              </a:rPr>
              <a:t>Data and models are the </a:t>
            </a:r>
            <a:r>
              <a:rPr lang="en-AU" b="1" dirty="0" smtClean="0">
                <a:solidFill>
                  <a:srgbClr val="264A76"/>
                </a:solidFill>
              </a:rPr>
              <a:t>PBO’s lifeblood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b="1" dirty="0" smtClean="0">
                <a:solidFill>
                  <a:srgbClr val="264A76"/>
                </a:solidFill>
              </a:rPr>
              <a:t>MOU</a:t>
            </a:r>
            <a:r>
              <a:rPr lang="en-AU" dirty="0" smtClean="0">
                <a:solidFill>
                  <a:srgbClr val="264A76"/>
                </a:solidFill>
              </a:rPr>
              <a:t> with heads of Commonwealth bodies for provision of information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b="1" dirty="0" smtClean="0">
                <a:solidFill>
                  <a:srgbClr val="264A76"/>
                </a:solidFill>
              </a:rPr>
              <a:t>Statutory access </a:t>
            </a:r>
            <a:r>
              <a:rPr lang="en-AU" dirty="0" smtClean="0">
                <a:solidFill>
                  <a:srgbClr val="264A76"/>
                </a:solidFill>
              </a:rPr>
              <a:t>to confidential taxation data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dirty="0" smtClean="0">
                <a:solidFill>
                  <a:srgbClr val="264A76"/>
                </a:solidFill>
              </a:rPr>
              <a:t>PBO and PBO-related documents are </a:t>
            </a:r>
            <a:r>
              <a:rPr lang="en-AU" b="1" dirty="0" smtClean="0">
                <a:solidFill>
                  <a:srgbClr val="264A76"/>
                </a:solidFill>
              </a:rPr>
              <a:t>FOI exempt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264A76"/>
                </a:solidFill>
              </a:rPr>
              <a:t>Government protocols – </a:t>
            </a:r>
            <a:r>
              <a:rPr lang="en-AU" b="1" dirty="0" smtClean="0">
                <a:solidFill>
                  <a:srgbClr val="264A76"/>
                </a:solidFill>
              </a:rPr>
              <a:t>“Ministers don’t ask, Agency Heads </a:t>
            </a:r>
            <a:r>
              <a:rPr lang="en-AU" b="1" dirty="0">
                <a:solidFill>
                  <a:srgbClr val="264A76"/>
                </a:solidFill>
              </a:rPr>
              <a:t>don’t tell”</a:t>
            </a:r>
          </a:p>
          <a:p>
            <a:pPr marL="0" lvl="1" indent="0">
              <a:spcBef>
                <a:spcPts val="1800"/>
              </a:spcBef>
              <a:buNone/>
            </a:pPr>
            <a:endParaRPr lang="en-AU" sz="3000" dirty="0" smtClean="0">
              <a:solidFill>
                <a:srgbClr val="0070C0"/>
              </a:solidFill>
            </a:endParaRP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en-AU" sz="3000" dirty="0" smtClean="0">
              <a:solidFill>
                <a:srgbClr val="0070C0"/>
              </a:solidFill>
            </a:endParaRP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endParaRPr lang="en-AU" sz="3000" dirty="0" smtClean="0">
              <a:solidFill>
                <a:srgbClr val="0070C0"/>
              </a:solidFill>
            </a:endParaRPr>
          </a:p>
          <a:p>
            <a:pPr marL="400050" lvl="2" indent="0">
              <a:spcBef>
                <a:spcPts val="1800"/>
              </a:spcBef>
              <a:buNone/>
            </a:pPr>
            <a:endParaRPr lang="en-AU" sz="2000" dirty="0">
              <a:solidFill>
                <a:srgbClr val="0070C0"/>
              </a:solidFill>
            </a:endParaRPr>
          </a:p>
          <a:p>
            <a:pPr marL="0" lvl="1" indent="0">
              <a:spcBef>
                <a:spcPts val="1800"/>
              </a:spcBef>
              <a:buNone/>
            </a:pPr>
            <a:endParaRPr lang="en-AU" sz="3000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endParaRPr lang="en-AU" sz="3000" dirty="0" smtClean="0">
              <a:solidFill>
                <a:srgbClr val="0070C0"/>
              </a:solidFill>
            </a:endParaRPr>
          </a:p>
          <a:p>
            <a:pPr marL="760050" lvl="2" indent="-360000">
              <a:spcBef>
                <a:spcPts val="1800"/>
              </a:spcBef>
            </a:pPr>
            <a:endParaRPr lang="en-AU" dirty="0">
              <a:solidFill>
                <a:srgbClr val="0070C0"/>
              </a:solidFill>
            </a:endParaRPr>
          </a:p>
          <a:p>
            <a:pPr marL="400050" lvl="2" indent="0">
              <a:spcBef>
                <a:spcPts val="1800"/>
              </a:spcBef>
              <a:buNone/>
            </a:pPr>
            <a:endParaRPr lang="en-AU" sz="2600" dirty="0">
              <a:solidFill>
                <a:srgbClr val="0070C0"/>
              </a:solidFill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09320"/>
            <a:ext cx="360040" cy="360041"/>
          </a:xfrm>
        </p:spPr>
        <p:txBody>
          <a:bodyPr/>
          <a:lstStyle/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t>7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33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1052736"/>
            <a:ext cx="8486153" cy="93610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Costings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2204864"/>
            <a:ext cx="8486153" cy="4286423"/>
          </a:xfrm>
          <a:ln>
            <a:noFill/>
          </a:ln>
        </p:spPr>
        <p:txBody>
          <a:bodyPr>
            <a:noAutofit/>
          </a:bodyPr>
          <a:lstStyle/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b="1" dirty="0" smtClean="0">
                <a:solidFill>
                  <a:srgbClr val="264A76"/>
                </a:solidFill>
              </a:rPr>
              <a:t>Very strong demand </a:t>
            </a:r>
            <a:r>
              <a:rPr lang="en-AU" dirty="0" smtClean="0">
                <a:solidFill>
                  <a:srgbClr val="264A76"/>
                </a:solidFill>
              </a:rPr>
              <a:t>in the lead up to and during the 2013 election; resurgence of demand since early 2014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dirty="0" smtClean="0">
                <a:solidFill>
                  <a:srgbClr val="264A76"/>
                </a:solidFill>
              </a:rPr>
              <a:t>Engage with parliamentarians on an </a:t>
            </a:r>
            <a:r>
              <a:rPr lang="en-AU" b="1" dirty="0" smtClean="0">
                <a:solidFill>
                  <a:srgbClr val="264A76"/>
                </a:solidFill>
              </a:rPr>
              <a:t>informal and iterative</a:t>
            </a:r>
            <a:r>
              <a:rPr lang="en-AU" dirty="0" smtClean="0">
                <a:solidFill>
                  <a:srgbClr val="264A76"/>
                </a:solidFill>
              </a:rPr>
              <a:t> basis; “bookended” with formality</a:t>
            </a:r>
          </a:p>
          <a:p>
            <a:pPr marL="360000" lvl="1" indent="-3600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AU" dirty="0" smtClean="0">
                <a:solidFill>
                  <a:srgbClr val="264A76"/>
                </a:solidFill>
              </a:rPr>
              <a:t>Maintaining </a:t>
            </a:r>
            <a:r>
              <a:rPr lang="en-AU" b="1" dirty="0" smtClean="0">
                <a:solidFill>
                  <a:srgbClr val="264A76"/>
                </a:solidFill>
              </a:rPr>
              <a:t>confidentiality and trust is essential </a:t>
            </a:r>
            <a:r>
              <a:rPr lang="en-AU" dirty="0" smtClean="0">
                <a:solidFill>
                  <a:srgbClr val="264A76"/>
                </a:solidFill>
              </a:rPr>
              <a:t>to PBO’s credibility</a:t>
            </a:r>
          </a:p>
        </p:txBody>
      </p:sp>
      <p:sp>
        <p:nvSpPr>
          <p:cNvPr id="6" name="Slide Number Placeholder 3"/>
          <p:cNvSpPr>
            <a:spLocks noGrp="1"/>
          </p:cNvSpPr>
          <p:nvPr/>
        </p:nvSpPr>
        <p:spPr>
          <a:xfrm>
            <a:off x="8403232" y="6308725"/>
            <a:ext cx="3703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pPr/>
              <a:t>8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99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19" y="1052736"/>
            <a:ext cx="8486153" cy="93610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AU" sz="4300" dirty="0" smtClean="0">
                <a:solidFill>
                  <a:srgbClr val="264A76"/>
                </a:solidFill>
                <a:latin typeface="Georgia" panose="02040502050405020303" pitchFamily="18" charset="0"/>
              </a:rPr>
              <a:t>Post-election report</a:t>
            </a:r>
            <a:endParaRPr lang="en-AU" sz="4300" dirty="0">
              <a:solidFill>
                <a:srgbClr val="264A7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319" y="2204864"/>
            <a:ext cx="8486153" cy="3921299"/>
          </a:xfrm>
          <a:ln>
            <a:noFill/>
          </a:ln>
        </p:spPr>
        <p:txBody>
          <a:bodyPr>
            <a:normAutofit/>
          </a:bodyPr>
          <a:lstStyle/>
          <a:p>
            <a:pPr marL="360000" indent="-360000">
              <a:spcBef>
                <a:spcPts val="1800"/>
              </a:spcBef>
            </a:pPr>
            <a:r>
              <a:rPr lang="en-AU" sz="2800" dirty="0">
                <a:solidFill>
                  <a:srgbClr val="264A76"/>
                </a:solidFill>
              </a:rPr>
              <a:t>Published within </a:t>
            </a:r>
            <a:r>
              <a:rPr lang="en-AU" sz="2800" b="1" dirty="0">
                <a:solidFill>
                  <a:srgbClr val="264A76"/>
                </a:solidFill>
              </a:rPr>
              <a:t>30 days after end of caretaker period</a:t>
            </a:r>
          </a:p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Shows </a:t>
            </a:r>
            <a:r>
              <a:rPr lang="en-AU" sz="2800" b="1" dirty="0" smtClean="0">
                <a:solidFill>
                  <a:srgbClr val="264A76"/>
                </a:solidFill>
              </a:rPr>
              <a:t>budget impact of election commitments </a:t>
            </a:r>
            <a:r>
              <a:rPr lang="en-AU" sz="2800" dirty="0" smtClean="0">
                <a:solidFill>
                  <a:srgbClr val="264A76"/>
                </a:solidFill>
              </a:rPr>
              <a:t>of major parties</a:t>
            </a:r>
          </a:p>
          <a:p>
            <a:pPr marL="360000" indent="-360000">
              <a:spcBef>
                <a:spcPts val="1800"/>
              </a:spcBef>
            </a:pPr>
            <a:r>
              <a:rPr lang="en-AU" sz="2800" dirty="0" smtClean="0">
                <a:solidFill>
                  <a:srgbClr val="264A76"/>
                </a:solidFill>
              </a:rPr>
              <a:t>Objective: to </a:t>
            </a:r>
            <a:r>
              <a:rPr lang="en-AU" sz="2800" b="1" dirty="0" smtClean="0">
                <a:solidFill>
                  <a:srgbClr val="264A76"/>
                </a:solidFill>
              </a:rPr>
              <a:t>encourage parties to fully disclose </a:t>
            </a:r>
            <a:r>
              <a:rPr lang="en-AU" sz="2800" dirty="0" smtClean="0">
                <a:solidFill>
                  <a:srgbClr val="264A76"/>
                </a:solidFill>
              </a:rPr>
              <a:t>the cost of their policies before an election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09320"/>
            <a:ext cx="360040" cy="360041"/>
          </a:xfrm>
        </p:spPr>
        <p:txBody>
          <a:bodyPr/>
          <a:lstStyle/>
          <a:p>
            <a:fld id="{8F71BD73-9CFF-42CF-880A-41625548F524}" type="slidenum">
              <a:rPr lang="en-AU" sz="1100" smtClean="0">
                <a:solidFill>
                  <a:srgbClr val="264A76"/>
                </a:solidFill>
              </a:rPr>
              <a:t>9</a:t>
            </a:fld>
            <a:endParaRPr lang="en-AU" sz="1100" dirty="0">
              <a:solidFill>
                <a:srgbClr val="264A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2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95A4C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18580</TotalTime>
  <Words>562</Words>
  <Application>Microsoft Office PowerPoint</Application>
  <PresentationFormat>On-screen Show (4:3)</PresentationFormat>
  <Paragraphs>108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The Parliamentary Budget Office: an independent fiscal institution</vt:lpstr>
      <vt:lpstr>Purpose of PBO</vt:lpstr>
      <vt:lpstr>Rationale for PBO</vt:lpstr>
      <vt:lpstr>Functions of PBO</vt:lpstr>
      <vt:lpstr>Establishment of PBO</vt:lpstr>
      <vt:lpstr>PBO resourcing</vt:lpstr>
      <vt:lpstr>Access to information</vt:lpstr>
      <vt:lpstr>Costings</vt:lpstr>
      <vt:lpstr>Post-election report</vt:lpstr>
      <vt:lpstr>Published research</vt:lpstr>
      <vt:lpstr>PBO accountability</vt:lpstr>
      <vt:lpstr>ANAO review </vt:lpstr>
      <vt:lpstr>JCPAA inquiry</vt:lpstr>
      <vt:lpstr>Questions?</vt:lpstr>
    </vt:vector>
  </TitlesOfParts>
  <Company>Parliament of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Parliamentary Budget Office: an independent fiscal institution</dc:title>
  <dc:subject/>
  <dc:creator>Parliamentary Budget Office</dc:creator>
  <cp:lastModifiedBy>Milligan, Louise (PBO)</cp:lastModifiedBy>
  <cp:revision>184</cp:revision>
  <cp:lastPrinted>2014-08-04T06:55:41Z</cp:lastPrinted>
  <dcterms:created xsi:type="dcterms:W3CDTF">2014-05-05T05:12:42Z</dcterms:created>
  <dcterms:modified xsi:type="dcterms:W3CDTF">2016-11-14T00:49:36Z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