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58" r:id="rId10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4A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676" autoAdjust="0"/>
  </p:normalViewPr>
  <p:slideViewPr>
    <p:cSldViewPr>
      <p:cViewPr varScale="1">
        <p:scale>
          <a:sx n="104" d="100"/>
          <a:sy n="104" d="100"/>
        </p:scale>
        <p:origin x="-174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0" d="100"/>
          <a:sy n="90" d="100"/>
        </p:scale>
        <p:origin x="-3714" y="-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FCCD5A-CCB5-484C-987F-F1C3DAB0E0B1}" type="datetimeFigureOut">
              <a:rPr lang="en-AU" smtClean="0"/>
              <a:t>14/11/2016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7ABB1F-D802-4FD3-98A7-593CBDF8ADCA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59345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7ABB1F-D802-4FD3-98A7-593CBDF8ADCA}" type="slidenum">
              <a:rPr lang="en-AU" smtClean="0"/>
              <a:t>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3132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7ABB1F-D802-4FD3-98A7-593CBDF8ADCA}" type="slidenum">
              <a:rPr lang="en-AU" smtClean="0"/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445774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7ABB1F-D802-4FD3-98A7-593CBDF8ADCA}" type="slidenum">
              <a:rPr lang="en-AU" smtClean="0"/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492619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7ABB1F-D802-4FD3-98A7-593CBDF8ADCA}" type="slidenum">
              <a:rPr lang="en-AU" smtClean="0"/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647097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7ABB1F-D802-4FD3-98A7-593CBDF8ADCA}" type="slidenum">
              <a:rPr lang="en-AU" smtClean="0"/>
              <a:t>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593456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7ABB1F-D802-4FD3-98A7-593CBDF8ADCA}" type="slidenum">
              <a:rPr lang="en-AU" smtClean="0"/>
              <a:t>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677258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7ABB1F-D802-4FD3-98A7-593CBDF8ADCA}" type="slidenum">
              <a:rPr lang="en-AU" smtClean="0"/>
              <a:t>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020990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7ABB1F-D802-4FD3-98A7-593CBDF8ADCA}" type="slidenum">
              <a:rPr lang="en-AU" smtClean="0"/>
              <a:t>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46135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7ABB1F-D802-4FD3-98A7-593CBDF8ADCA}" type="slidenum">
              <a:rPr lang="en-AU" smtClean="0"/>
              <a:t>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27291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BO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5536" y="3284984"/>
            <a:ext cx="8352928" cy="1248544"/>
          </a:xfrm>
          <a:ln>
            <a:noFill/>
          </a:ln>
        </p:spPr>
        <p:txBody>
          <a:bodyPr anchor="ctr">
            <a:normAutofit/>
          </a:bodyPr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2800" baseline="0">
                <a:solidFill>
                  <a:srgbClr val="264A76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Presentation to …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>
          <a:xfrm>
            <a:off x="395536" y="1268760"/>
            <a:ext cx="8352928" cy="1872208"/>
          </a:xfrm>
          <a:ln>
            <a:noFill/>
          </a:ln>
        </p:spPr>
        <p:txBody>
          <a:bodyPr>
            <a:normAutofit/>
          </a:bodyPr>
          <a:lstStyle>
            <a:lvl1pPr>
              <a:defRPr sz="4300" baseline="0">
                <a:solidFill>
                  <a:srgbClr val="264A76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 smtClean="0"/>
              <a:t>Insert title of presentation</a:t>
            </a:r>
            <a:endParaRPr lang="en-AU" dirty="0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395536" y="275248"/>
            <a:ext cx="2621915" cy="566420"/>
            <a:chOff x="3261042" y="3145790"/>
            <a:chExt cx="2621915" cy="566420"/>
          </a:xfrm>
        </p:grpSpPr>
        <p:pic>
          <p:nvPicPr>
            <p:cNvPr id="12" name="Picture 11"/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1042" y="3145790"/>
              <a:ext cx="734060" cy="528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2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98607" y="3354705"/>
              <a:ext cx="1784350" cy="3575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95536" y="5589240"/>
            <a:ext cx="8352928" cy="864096"/>
          </a:xfrm>
          <a:ln>
            <a:noFill/>
          </a:ln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aseline="0">
                <a:solidFill>
                  <a:srgbClr val="264A76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 smtClean="0"/>
              <a:t>Insert name and position</a:t>
            </a:r>
          </a:p>
        </p:txBody>
      </p:sp>
      <p:sp>
        <p:nvSpPr>
          <p:cNvPr id="15" name="Text Placeholder 16"/>
          <p:cNvSpPr>
            <a:spLocks noGrp="1"/>
          </p:cNvSpPr>
          <p:nvPr>
            <p:ph type="body" sz="quarter" idx="12" hasCustomPrompt="1"/>
          </p:nvPr>
        </p:nvSpPr>
        <p:spPr>
          <a:xfrm>
            <a:off x="395536" y="4581128"/>
            <a:ext cx="8352928" cy="432048"/>
          </a:xfrm>
          <a:ln>
            <a:noFill/>
          </a:ln>
        </p:spPr>
        <p:txBody>
          <a:bodyPr anchor="ctr">
            <a:normAutofit/>
          </a:bodyPr>
          <a:lstStyle>
            <a:lvl1pPr marL="0" indent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2400" baseline="0">
                <a:solidFill>
                  <a:srgbClr val="264A76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 smtClean="0"/>
              <a:t>Insert date - DD Month YYYY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395536" y="5127575"/>
            <a:ext cx="8352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dirty="0" smtClean="0">
                <a:solidFill>
                  <a:srgbClr val="264A76"/>
                </a:solidFill>
                <a:latin typeface="Calibri" panose="020F0502020204030204" pitchFamily="34" charset="0"/>
              </a:rPr>
              <a:t>by</a:t>
            </a:r>
          </a:p>
        </p:txBody>
      </p:sp>
    </p:spTree>
    <p:extLst>
      <p:ext uri="{BB962C8B-B14F-4D97-AF65-F5344CB8AC3E}">
        <p14:creationId xmlns:p14="http://schemas.microsoft.com/office/powerpoint/2010/main" val="2111508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BO body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Insert slide title</a:t>
            </a:r>
            <a:endParaRPr lang="en-AU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1100">
                <a:latin typeface="Calibri" panose="020F0502020204030204" pitchFamily="34" charset="0"/>
              </a:defRPr>
            </a:lvl1pPr>
          </a:lstStyle>
          <a:p>
            <a:fld id="{536047E7-4498-4A15-ADF4-1C2DF5F4F2B8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8313" y="1556792"/>
            <a:ext cx="8207375" cy="4536504"/>
          </a:xfrm>
        </p:spPr>
        <p:txBody>
          <a:bodyPr/>
          <a:lstStyle>
            <a:lvl1pPr marL="360000" indent="-360000">
              <a:spcBef>
                <a:spcPts val="1800"/>
              </a:spcBef>
              <a:defRPr baseline="0"/>
            </a:lvl1pPr>
            <a:lvl2pPr marL="720000" indent="-360000">
              <a:spcBef>
                <a:spcPts val="600"/>
              </a:spcBef>
              <a:buFont typeface="Calibri" panose="020F0502020204030204" pitchFamily="34" charset="0"/>
              <a:buChar char="-"/>
              <a:defRPr baseline="0"/>
            </a:lvl2pPr>
            <a:lvl3pPr marL="1080000" indent="-360000">
              <a:spcBef>
                <a:spcPts val="600"/>
              </a:spcBef>
              <a:buFont typeface="Wingdings" panose="05000000000000000000" pitchFamily="2" charset="2"/>
              <a:buChar char=""/>
              <a:defRPr baseline="0"/>
            </a:lvl3pPr>
          </a:lstStyle>
          <a:p>
            <a:pPr lvl="0"/>
            <a:r>
              <a:rPr lang="en-US" dirty="0" smtClean="0"/>
              <a:t>Insert 1st level body text; for 2nd and 3rd level use the tab key on new lines.</a:t>
            </a:r>
          </a:p>
          <a:p>
            <a:pPr lvl="1"/>
            <a:r>
              <a:rPr lang="en-US" dirty="0" smtClean="0"/>
              <a:t>Insert second level body text.</a:t>
            </a:r>
          </a:p>
          <a:p>
            <a:pPr lvl="2"/>
            <a:r>
              <a:rPr lang="en-US" dirty="0" smtClean="0"/>
              <a:t>Insert third level body text.</a:t>
            </a:r>
          </a:p>
        </p:txBody>
      </p:sp>
    </p:spTree>
    <p:extLst>
      <p:ext uri="{BB962C8B-B14F-4D97-AF65-F5344CB8AC3E}">
        <p14:creationId xmlns:p14="http://schemas.microsoft.com/office/powerpoint/2010/main" val="15083918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BO questio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>
                <a:solidFill>
                  <a:srgbClr val="264A76"/>
                </a:solidFill>
                <a:latin typeface="Calibri" panose="020F0502020204030204" pitchFamily="34" charset="0"/>
              </a:defRPr>
            </a:lvl1pPr>
          </a:lstStyle>
          <a:p>
            <a:fld id="{73E480C4-A4DB-4C90-8FAD-7058AB77BA2F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467544" y="2890971"/>
            <a:ext cx="8208912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300" dirty="0" smtClean="0">
                <a:solidFill>
                  <a:srgbClr val="264A76"/>
                </a:solidFill>
                <a:latin typeface="Georgia" panose="02040502050405020303" pitchFamily="18" charset="0"/>
              </a:rPr>
              <a:t>Questions?</a:t>
            </a:r>
            <a:endParaRPr lang="en-AU" sz="4300" dirty="0">
              <a:solidFill>
                <a:srgbClr val="264A76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5600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64A76"/>
                </a:solidFill>
              </a:defRPr>
            </a:lvl1pPr>
          </a:lstStyle>
          <a:p>
            <a:fld id="{190D5ED9-EBF1-4F74-A932-4673CBA5ED8A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79429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0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300" kern="1200">
          <a:solidFill>
            <a:srgbClr val="264A76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264A76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00" kern="1200">
          <a:solidFill>
            <a:srgbClr val="264A76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64A76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AU" dirty="0" smtClean="0"/>
              <a:t>Presentation to 7th </a:t>
            </a:r>
            <a:r>
              <a:rPr lang="en-AU" dirty="0"/>
              <a:t>Annual Meeting of </a:t>
            </a:r>
            <a:r>
              <a:rPr lang="en-AU" dirty="0" smtClean="0"/>
              <a:t>OECD </a:t>
            </a:r>
            <a:r>
              <a:rPr lang="en-AU" dirty="0"/>
              <a:t>Parliamentary Budget Officials and Independent Fiscal </a:t>
            </a:r>
            <a:r>
              <a:rPr lang="en-AU" dirty="0" smtClean="0"/>
              <a:t>Institutions</a:t>
            </a:r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Independent evaluation of the Australian PBO</a:t>
            </a:r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AU" dirty="0" smtClean="0"/>
              <a:t>Phil Bowen, Parliamentary Budget Officer (Australia)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smtClean="0"/>
              <a:t>16 </a:t>
            </a:r>
            <a:r>
              <a:rPr lang="en-AU" dirty="0" smtClean="0"/>
              <a:t>April 2015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0083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Background</a:t>
            </a:r>
            <a:endParaRPr lang="en-AU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047E7-4498-4A15-ADF4-1C2DF5F4F2B8}" type="slidenum">
              <a:rPr lang="en-AU" smtClean="0"/>
              <a:t>2</a:t>
            </a:fld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68313" y="1556792"/>
            <a:ext cx="8207375" cy="4536504"/>
          </a:xfrm>
        </p:spPr>
        <p:txBody>
          <a:bodyPr/>
          <a:lstStyle/>
          <a:p>
            <a:r>
              <a:rPr lang="en-AU" dirty="0" smtClean="0"/>
              <a:t>PBO operational since July 2012</a:t>
            </a:r>
          </a:p>
          <a:p>
            <a:r>
              <a:rPr lang="en-AU" dirty="0" smtClean="0"/>
              <a:t>Public Accounts Committee may call for review after a general election – September 2013</a:t>
            </a:r>
          </a:p>
          <a:p>
            <a:r>
              <a:rPr lang="en-AU" dirty="0" smtClean="0"/>
              <a:t>Auditor-General decided to undertake a performance audit  of PBO</a:t>
            </a:r>
          </a:p>
          <a:p>
            <a:pPr lvl="1"/>
            <a:r>
              <a:rPr lang="en-AU" dirty="0" smtClean="0"/>
              <a:t>Accepted by Public Accounts Committee as a review for their purposes</a:t>
            </a:r>
          </a:p>
          <a:p>
            <a:r>
              <a:rPr lang="en-AU" dirty="0" smtClean="0"/>
              <a:t>Review completed June 2014 – cost $518,000 </a:t>
            </a:r>
            <a:r>
              <a:rPr lang="en-AU" smtClean="0"/>
              <a:t>approx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91653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Objective and scope of review</a:t>
            </a:r>
            <a:endParaRPr lang="en-AU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047E7-4498-4A15-ADF4-1C2DF5F4F2B8}" type="slidenum">
              <a:rPr lang="en-AU" smtClean="0"/>
              <a:pPr/>
              <a:t>3</a:t>
            </a:fld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68313" y="1556792"/>
            <a:ext cx="8207375" cy="4536504"/>
          </a:xfrm>
        </p:spPr>
        <p:txBody>
          <a:bodyPr>
            <a:normAutofit/>
          </a:bodyPr>
          <a:lstStyle/>
          <a:p>
            <a:r>
              <a:rPr lang="en-AU" dirty="0" smtClean="0"/>
              <a:t>Objective: to assess the effectiveness of the PBO in undertaking its mandate (</a:t>
            </a:r>
            <a:r>
              <a:rPr lang="en-AU" u="sng" dirty="0" smtClean="0"/>
              <a:t>context</a:t>
            </a:r>
            <a:r>
              <a:rPr lang="en-AU" dirty="0" smtClean="0"/>
              <a:t>)</a:t>
            </a:r>
          </a:p>
          <a:p>
            <a:r>
              <a:rPr lang="en-AU" dirty="0" smtClean="0"/>
              <a:t>Scope of review</a:t>
            </a:r>
          </a:p>
          <a:p>
            <a:pPr lvl="1"/>
            <a:r>
              <a:rPr lang="en-AU" u="sng" dirty="0" smtClean="0"/>
              <a:t>Inputs</a:t>
            </a:r>
            <a:r>
              <a:rPr lang="en-AU" dirty="0" smtClean="0"/>
              <a:t>: resources, governance, access to information</a:t>
            </a:r>
          </a:p>
          <a:p>
            <a:pPr lvl="1"/>
            <a:r>
              <a:rPr lang="en-AU" u="sng" dirty="0" smtClean="0"/>
              <a:t>Outputs</a:t>
            </a:r>
            <a:r>
              <a:rPr lang="en-AU" dirty="0" smtClean="0"/>
              <a:t>: policy costings and budget analyses, independent research, post-election report of election commitments</a:t>
            </a:r>
          </a:p>
          <a:p>
            <a:pPr lvl="1"/>
            <a:r>
              <a:rPr lang="en-AU" u="sng" dirty="0" smtClean="0"/>
              <a:t>Outcomes</a:t>
            </a:r>
            <a:r>
              <a:rPr lang="en-AU" dirty="0" smtClean="0"/>
              <a:t>: relevance, quality, timeliness and impact of outputs as measured by stakeholder feedback</a:t>
            </a:r>
          </a:p>
          <a:p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83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Review findings - inputs</a:t>
            </a:r>
            <a:endParaRPr lang="en-AU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047E7-4498-4A15-ADF4-1C2DF5F4F2B8}" type="slidenum">
              <a:rPr lang="en-AU" smtClean="0"/>
              <a:pPr/>
              <a:t>4</a:t>
            </a:fld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67544" y="1412776"/>
            <a:ext cx="8280919" cy="511256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AU" sz="3000" u="sng" dirty="0" smtClean="0"/>
              <a:t>Resources</a:t>
            </a:r>
            <a:r>
              <a:rPr lang="en-AU" sz="3000" dirty="0" smtClean="0"/>
              <a:t>:</a:t>
            </a:r>
            <a:r>
              <a:rPr lang="en-AU" dirty="0" smtClean="0"/>
              <a:t> </a:t>
            </a:r>
          </a:p>
          <a:p>
            <a:pPr lvl="1">
              <a:lnSpc>
                <a:spcPct val="120000"/>
              </a:lnSpc>
            </a:pPr>
            <a:r>
              <a:rPr lang="en-AU" sz="2800" dirty="0"/>
              <a:t>N</a:t>
            </a:r>
            <a:r>
              <a:rPr lang="en-AU" sz="2800" dirty="0" smtClean="0"/>
              <a:t>o specific findings on adequacy</a:t>
            </a:r>
          </a:p>
          <a:p>
            <a:pPr>
              <a:lnSpc>
                <a:spcPct val="120000"/>
              </a:lnSpc>
            </a:pPr>
            <a:r>
              <a:rPr lang="en-AU" sz="3000" u="sng" dirty="0" smtClean="0"/>
              <a:t>Governance</a:t>
            </a:r>
            <a:r>
              <a:rPr lang="en-AU" sz="3000" dirty="0" smtClean="0"/>
              <a:t>:</a:t>
            </a:r>
            <a:r>
              <a:rPr lang="en-AU" dirty="0" smtClean="0"/>
              <a:t> </a:t>
            </a:r>
          </a:p>
          <a:p>
            <a:pPr lvl="1">
              <a:lnSpc>
                <a:spcPct val="120000"/>
              </a:lnSpc>
            </a:pPr>
            <a:r>
              <a:rPr lang="en-AU" sz="2800" dirty="0" smtClean="0"/>
              <a:t>Effective organisation structure, business planning and processes, information technology and risk management </a:t>
            </a:r>
          </a:p>
          <a:p>
            <a:pPr>
              <a:lnSpc>
                <a:spcPct val="120000"/>
              </a:lnSpc>
            </a:pPr>
            <a:r>
              <a:rPr lang="en-AU" sz="3000" u="sng" dirty="0" smtClean="0"/>
              <a:t>Access to information</a:t>
            </a:r>
            <a:r>
              <a:rPr lang="en-AU" sz="3000" dirty="0" smtClean="0"/>
              <a:t>: </a:t>
            </a:r>
          </a:p>
          <a:p>
            <a:pPr lvl="1">
              <a:lnSpc>
                <a:spcPct val="120000"/>
              </a:lnSpc>
            </a:pPr>
            <a:r>
              <a:rPr lang="en-AU" sz="2800" dirty="0" smtClean="0"/>
              <a:t>Effective access, supported by MOU with agencies and Government protocols </a:t>
            </a:r>
          </a:p>
          <a:p>
            <a:pPr lvl="1">
              <a:lnSpc>
                <a:spcPct val="120000"/>
              </a:lnSpc>
            </a:pPr>
            <a:r>
              <a:rPr lang="en-AU" sz="2800" dirty="0" smtClean="0"/>
              <a:t>PBO’s lack of statutory information access powers is not aligned with the OECD principles and should be closely monitored  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35284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Findings - outputs</a:t>
            </a:r>
            <a:endParaRPr lang="en-AU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047E7-4498-4A15-ADF4-1C2DF5F4F2B8}" type="slidenum">
              <a:rPr lang="en-AU" smtClean="0"/>
              <a:pPr/>
              <a:t>5</a:t>
            </a:fld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67544" y="1268760"/>
            <a:ext cx="8280919" cy="5328592"/>
          </a:xfrm>
        </p:spPr>
        <p:txBody>
          <a:bodyPr>
            <a:noAutofit/>
          </a:bodyPr>
          <a:lstStyle/>
          <a:p>
            <a:r>
              <a:rPr lang="en-AU" sz="2600" u="sng" dirty="0" smtClean="0"/>
              <a:t>Policy costings and budget analyses</a:t>
            </a:r>
            <a:r>
              <a:rPr lang="en-AU" sz="2600" dirty="0" smtClean="0"/>
              <a:t>:</a:t>
            </a:r>
            <a:r>
              <a:rPr lang="en-AU" sz="2400" dirty="0" smtClean="0"/>
              <a:t> </a:t>
            </a:r>
          </a:p>
          <a:p>
            <a:pPr lvl="1">
              <a:spcBef>
                <a:spcPts val="400"/>
              </a:spcBef>
            </a:pPr>
            <a:r>
              <a:rPr lang="en-AU" sz="2400" dirty="0" smtClean="0"/>
              <a:t>Generally supportive of PBO’s approach and processes, some scope for improved internal quality control; new workflow system currently in development will address</a:t>
            </a:r>
          </a:p>
          <a:p>
            <a:pPr lvl="1">
              <a:spcBef>
                <a:spcPts val="400"/>
              </a:spcBef>
            </a:pPr>
            <a:r>
              <a:rPr lang="en-AU" sz="2400" dirty="0" smtClean="0"/>
              <a:t>One recommendation re inclusion of administrative cost estimates in all costings</a:t>
            </a:r>
          </a:p>
          <a:p>
            <a:r>
              <a:rPr lang="en-AU" sz="2600" u="sng" dirty="0" smtClean="0"/>
              <a:t>Independent research</a:t>
            </a:r>
            <a:r>
              <a:rPr lang="en-AU" sz="2600" dirty="0" smtClean="0"/>
              <a:t>:</a:t>
            </a:r>
          </a:p>
          <a:p>
            <a:pPr lvl="1">
              <a:spcBef>
                <a:spcPts val="400"/>
              </a:spcBef>
            </a:pPr>
            <a:r>
              <a:rPr lang="en-AU" sz="2400" dirty="0"/>
              <a:t>Noted professional approach, use of international literature and external peer reviews</a:t>
            </a:r>
          </a:p>
          <a:p>
            <a:r>
              <a:rPr lang="en-AU" sz="2600" u="sng" dirty="0"/>
              <a:t>Post-election report of election commitments</a:t>
            </a:r>
            <a:r>
              <a:rPr lang="en-AU" sz="2600" u="sng" dirty="0" smtClean="0"/>
              <a:t>:</a:t>
            </a:r>
          </a:p>
          <a:p>
            <a:pPr lvl="1">
              <a:spcBef>
                <a:spcPts val="400"/>
              </a:spcBef>
            </a:pPr>
            <a:r>
              <a:rPr lang="en-AU" sz="2400" dirty="0" smtClean="0"/>
              <a:t>A major achievement; first time the cost of all parties' election policies had been published </a:t>
            </a:r>
            <a:endParaRPr lang="en-AU" sz="2400" dirty="0"/>
          </a:p>
          <a:p>
            <a:pPr lvl="1"/>
            <a:endParaRPr lang="en-AU" sz="2400" dirty="0" smtClean="0"/>
          </a:p>
          <a:p>
            <a:endParaRPr lang="en-AU" sz="2400" dirty="0"/>
          </a:p>
          <a:p>
            <a:pPr marL="360000" lvl="1" indent="0">
              <a:buNone/>
            </a:pPr>
            <a:r>
              <a:rPr lang="en-AU" sz="2400" dirty="0" smtClean="0"/>
              <a:t>				 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167178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Findings - outcomes</a:t>
            </a:r>
            <a:endParaRPr lang="en-AU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047E7-4498-4A15-ADF4-1C2DF5F4F2B8}" type="slidenum">
              <a:rPr lang="en-AU" smtClean="0"/>
              <a:pPr/>
              <a:t>6</a:t>
            </a:fld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68313" y="1556792"/>
            <a:ext cx="8207375" cy="4536504"/>
          </a:xfrm>
        </p:spPr>
        <p:txBody>
          <a:bodyPr/>
          <a:lstStyle/>
          <a:p>
            <a:r>
              <a:rPr lang="en-AU" dirty="0" smtClean="0"/>
              <a:t>PBO has undertaken its statutory role effectively and is well regarded as an authoritative, trusted and independent source of budget and fiscal policy analysis</a:t>
            </a:r>
          </a:p>
          <a:p>
            <a:r>
              <a:rPr lang="en-AU" dirty="0" smtClean="0"/>
              <a:t>PBO has made a significant contribution to levelling the playing field for all parliamentarians</a:t>
            </a:r>
          </a:p>
          <a:p>
            <a:pPr lvl="1"/>
            <a:r>
              <a:rPr lang="en-AU" dirty="0" smtClean="0"/>
              <a:t>For first time all have access to independent costing and budget expertise</a:t>
            </a:r>
          </a:p>
          <a:p>
            <a:pPr lvl="1"/>
            <a:r>
              <a:rPr lang="en-AU" dirty="0" smtClean="0"/>
              <a:t>Costings are of high quality</a:t>
            </a:r>
          </a:p>
        </p:txBody>
      </p:sp>
    </p:spTree>
    <p:extLst>
      <p:ext uri="{BB962C8B-B14F-4D97-AF65-F5344CB8AC3E}">
        <p14:creationId xmlns:p14="http://schemas.microsoft.com/office/powerpoint/2010/main" val="226504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Findings – outcomes </a:t>
            </a:r>
            <a:r>
              <a:rPr lang="en-AU" sz="2400" dirty="0" smtClean="0"/>
              <a:t>(cont’d)</a:t>
            </a:r>
            <a:endParaRPr lang="en-AU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047E7-4498-4A15-ADF4-1C2DF5F4F2B8}" type="slidenum">
              <a:rPr lang="en-AU" smtClean="0"/>
              <a:pPr/>
              <a:t>7</a:t>
            </a:fld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67545" y="1556792"/>
            <a:ext cx="8208144" cy="4536504"/>
          </a:xfrm>
        </p:spPr>
        <p:txBody>
          <a:bodyPr/>
          <a:lstStyle/>
          <a:p>
            <a:r>
              <a:rPr lang="en-AU" dirty="0"/>
              <a:t>PBO has made an authoritative contribution to public transparency of the budget and fiscal policy </a:t>
            </a:r>
            <a:r>
              <a:rPr lang="en-AU" dirty="0" smtClean="0"/>
              <a:t>settings</a:t>
            </a:r>
          </a:p>
          <a:p>
            <a:pPr lvl="1"/>
            <a:r>
              <a:rPr lang="en-AU" dirty="0" smtClean="0"/>
              <a:t>Improved the transparency around election commitments</a:t>
            </a:r>
          </a:p>
          <a:p>
            <a:pPr lvl="1"/>
            <a:r>
              <a:rPr lang="en-AU" dirty="0" smtClean="0"/>
              <a:t>Facilitated a more informed public debate</a:t>
            </a:r>
          </a:p>
          <a:p>
            <a:pPr lvl="1"/>
            <a:r>
              <a:rPr lang="en-AU" dirty="0" smtClean="0"/>
              <a:t>Has potential to take on a greater educative role of the Parliament and the media over time and to increase transparency further</a:t>
            </a: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7721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Postscript</a:t>
            </a:r>
            <a:endParaRPr lang="en-AU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047E7-4498-4A15-ADF4-1C2DF5F4F2B8}" type="slidenum">
              <a:rPr lang="en-AU" smtClean="0"/>
              <a:pPr/>
              <a:t>8</a:t>
            </a:fld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67544" y="1268760"/>
            <a:ext cx="8280919" cy="5328592"/>
          </a:xfrm>
        </p:spPr>
        <p:txBody>
          <a:bodyPr/>
          <a:lstStyle/>
          <a:p>
            <a:r>
              <a:rPr lang="en-AU" sz="2600" dirty="0" smtClean="0"/>
              <a:t>Since the review, the Public Accounts Committee has made a number of recommendations to:</a:t>
            </a:r>
          </a:p>
          <a:p>
            <a:pPr lvl="1"/>
            <a:r>
              <a:rPr lang="en-AU" sz="2400" dirty="0" smtClean="0"/>
              <a:t>strengthen the PBO’s information gathering powers</a:t>
            </a:r>
          </a:p>
          <a:p>
            <a:pPr lvl="1"/>
            <a:r>
              <a:rPr lang="en-AU" sz="2400" dirty="0" smtClean="0"/>
              <a:t>require the PBO to prepare annual medium term (10 year) budget projections </a:t>
            </a:r>
          </a:p>
          <a:p>
            <a:pPr lvl="1"/>
            <a:r>
              <a:rPr lang="en-AU" sz="2400" dirty="0"/>
              <a:t>i</a:t>
            </a:r>
            <a:r>
              <a:rPr lang="en-AU" sz="2400" dirty="0" smtClean="0"/>
              <a:t>nclude 10 year medium term projections in the post-election report of election commitments</a:t>
            </a:r>
          </a:p>
          <a:p>
            <a:r>
              <a:rPr lang="en-AU" sz="2600" dirty="0" smtClean="0"/>
              <a:t>Opposition policy is for PBO to also prepare:</a:t>
            </a:r>
          </a:p>
          <a:p>
            <a:pPr lvl="1"/>
            <a:r>
              <a:rPr lang="en-AU" sz="2400" dirty="0" smtClean="0"/>
              <a:t>independent economic forecasts</a:t>
            </a:r>
          </a:p>
          <a:p>
            <a:pPr lvl="1"/>
            <a:r>
              <a:rPr lang="en-AU" sz="2400" dirty="0" smtClean="0"/>
              <a:t>annual structural budget balance analysis</a:t>
            </a:r>
          </a:p>
          <a:p>
            <a:pPr lvl="1"/>
            <a:r>
              <a:rPr lang="en-AU" sz="2400" dirty="0"/>
              <a:t>i</a:t>
            </a:r>
            <a:r>
              <a:rPr lang="en-AU" sz="2400" dirty="0" smtClean="0"/>
              <a:t>ntergenerational report every five years</a:t>
            </a:r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9543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480C4-A4DB-4C90-8FAD-7058AB77BA2F}" type="slidenum">
              <a:rPr lang="en-AU" smtClean="0"/>
              <a:t>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6761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BO PowerPoint 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PBO PowerPoint Presentation</Template>
  <TotalTime>638</TotalTime>
  <Words>493</Words>
  <Application>Microsoft Office PowerPoint</Application>
  <PresentationFormat>On-screen Show (4:3)</PresentationFormat>
  <Paragraphs>71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PBO PowerPoint Presentation</vt:lpstr>
      <vt:lpstr>Independent evaluation of the Australian PBO</vt:lpstr>
      <vt:lpstr>Background</vt:lpstr>
      <vt:lpstr>Objective and scope of review</vt:lpstr>
      <vt:lpstr>Review findings - inputs</vt:lpstr>
      <vt:lpstr>Findings - outputs</vt:lpstr>
      <vt:lpstr>Findings - outcomes</vt:lpstr>
      <vt:lpstr>Findings – outcomes (cont’d)</vt:lpstr>
      <vt:lpstr>Postscript</vt:lpstr>
      <vt:lpstr>PowerPoint Presentation</vt:lpstr>
    </vt:vector>
  </TitlesOfParts>
  <Company>Parliament of Australia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Independent evaluation of the Australian PBO</dc:title>
  <dc:creator>Parliamentary Budget Office</dc:creator>
  <cp:lastModifiedBy>Milligan, Louise (PBO)</cp:lastModifiedBy>
  <cp:revision>34</cp:revision>
  <cp:lastPrinted>2015-03-15T22:34:54Z</cp:lastPrinted>
  <dcterms:created xsi:type="dcterms:W3CDTF">2015-03-05T22:48:32Z</dcterms:created>
  <dcterms:modified xsi:type="dcterms:W3CDTF">2016-11-14T00:48:00Z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