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67" r:id="rId2"/>
    <p:sldId id="274" r:id="rId3"/>
    <p:sldId id="277" r:id="rId4"/>
    <p:sldId id="275" r:id="rId5"/>
    <p:sldId id="272" r:id="rId6"/>
    <p:sldId id="271" r:id="rId7"/>
    <p:sldId id="278" r:id="rId8"/>
    <p:sldId id="273" r:id="rId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3714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87859682257529E-2"/>
          <c:y val="8.467032944925483E-2"/>
          <c:w val="0.91746032848202053"/>
          <c:h val="0.819815673919807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/>
              </a:solidFill>
            </c:spPr>
          </c:dPt>
          <c:cat>
            <c:strRef>
              <c:f>CHART!$C$4:$C$12</c:f>
              <c:strCache>
                <c:ptCount val="9"/>
                <c:pt idx="0">
                  <c:v>United States</c:v>
                </c:pt>
                <c:pt idx="1">
                  <c:v>Korea</c:v>
                </c:pt>
                <c:pt idx="2">
                  <c:v>France</c:v>
                </c:pt>
                <c:pt idx="3">
                  <c:v>Germany</c:v>
                </c:pt>
                <c:pt idx="4">
                  <c:v>Netherlands</c:v>
                </c:pt>
                <c:pt idx="5">
                  <c:v>Japan</c:v>
                </c:pt>
                <c:pt idx="6">
                  <c:v>New Zealand</c:v>
                </c:pt>
                <c:pt idx="7">
                  <c:v>Australia</c:v>
                </c:pt>
                <c:pt idx="8">
                  <c:v>United Kingdom</c:v>
                </c:pt>
              </c:strCache>
            </c:strRef>
          </c:cat>
          <c:val>
            <c:numRef>
              <c:f>CHART!$D$4:$D$12</c:f>
              <c:numCache>
                <c:formatCode>General</c:formatCode>
                <c:ptCount val="9"/>
                <c:pt idx="0">
                  <c:v>103.416</c:v>
                </c:pt>
                <c:pt idx="1">
                  <c:v>33.902999999999999</c:v>
                </c:pt>
                <c:pt idx="2">
                  <c:v>92.417000000000002</c:v>
                </c:pt>
                <c:pt idx="3">
                  <c:v>76.864000000000004</c:v>
                </c:pt>
                <c:pt idx="4">
                  <c:v>68.606999999999999</c:v>
                </c:pt>
                <c:pt idx="5">
                  <c:v>242.59399999999999</c:v>
                </c:pt>
                <c:pt idx="6">
                  <c:v>35.517000000000003</c:v>
                </c:pt>
                <c:pt idx="7">
                  <c:v>30.718</c:v>
                </c:pt>
                <c:pt idx="8">
                  <c:v>87.31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259712"/>
        <c:axId val="118261248"/>
      </c:barChart>
      <c:catAx>
        <c:axId val="118259712"/>
        <c:scaling>
          <c:orientation val="minMax"/>
        </c:scaling>
        <c:delete val="0"/>
        <c:axPos val="b"/>
        <c:majorTickMark val="out"/>
        <c:minorTickMark val="none"/>
        <c:tickLblPos val="nextTo"/>
        <c:crossAx val="118261248"/>
        <c:crosses val="autoZero"/>
        <c:auto val="1"/>
        <c:lblAlgn val="ctr"/>
        <c:lblOffset val="100"/>
        <c:noMultiLvlLbl val="0"/>
      </c:catAx>
      <c:valAx>
        <c:axId val="118261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 of GDP</a:t>
                </a:r>
              </a:p>
              <a:p>
                <a:pPr>
                  <a:defRPr/>
                </a:pPr>
                <a:endParaRPr lang="en-US" dirty="0"/>
              </a:p>
            </c:rich>
          </c:tx>
          <c:layout>
            <c:manualLayout>
              <c:xMode val="edge"/>
              <c:yMode val="edge"/>
              <c:x val="5.6594406177091442E-3"/>
              <c:y val="0.3799883786118174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8259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913125393474799E-2"/>
          <c:y val="7.8796967672935952E-2"/>
          <c:w val="0.90906519645965267"/>
          <c:h val="0.799492521219154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CHART!$C$5</c:f>
              <c:strCache>
                <c:ptCount val="1"/>
                <c:pt idx="0">
                  <c:v>Social Protection </c:v>
                </c:pt>
              </c:strCache>
            </c:strRef>
          </c:tx>
          <c:invertIfNegative val="0"/>
          <c:cat>
            <c:strRef>
              <c:f>CHART!$B$6:$B$14</c:f>
              <c:strCache>
                <c:ptCount val="9"/>
                <c:pt idx="0">
                  <c:v>USA</c:v>
                </c:pt>
                <c:pt idx="1">
                  <c:v>Korea</c:v>
                </c:pt>
                <c:pt idx="2">
                  <c:v>France</c:v>
                </c:pt>
                <c:pt idx="3">
                  <c:v>Germany</c:v>
                </c:pt>
                <c:pt idx="4">
                  <c:v>Netherlands</c:v>
                </c:pt>
                <c:pt idx="5">
                  <c:v>Japan</c:v>
                </c:pt>
                <c:pt idx="6">
                  <c:v>New Zealand</c:v>
                </c:pt>
                <c:pt idx="7">
                  <c:v>Australia</c:v>
                </c:pt>
                <c:pt idx="8">
                  <c:v>UK</c:v>
                </c:pt>
              </c:strCache>
            </c:strRef>
          </c:cat>
          <c:val>
            <c:numRef>
              <c:f>CHART!$C$6:$C$14</c:f>
              <c:numCache>
                <c:formatCode>0.0%</c:formatCode>
                <c:ptCount val="9"/>
                <c:pt idx="0">
                  <c:v>0.20728518840922175</c:v>
                </c:pt>
                <c:pt idx="1">
                  <c:v>0.18438168652533946</c:v>
                </c:pt>
                <c:pt idx="2">
                  <c:v>0.42931050474868571</c:v>
                </c:pt>
                <c:pt idx="3">
                  <c:v>0.44133148312740234</c:v>
                </c:pt>
                <c:pt idx="4">
                  <c:v>0.36745814327699244</c:v>
                </c:pt>
                <c:pt idx="5">
                  <c:v>0.42420455533873136</c:v>
                </c:pt>
                <c:pt idx="6">
                  <c:v>0.14288625363712162</c:v>
                </c:pt>
                <c:pt idx="7">
                  <c:v>0.27576627334254633</c:v>
                </c:pt>
                <c:pt idx="8">
                  <c:v>0.37204669651750222</c:v>
                </c:pt>
              </c:numCache>
            </c:numRef>
          </c:val>
        </c:ser>
        <c:ser>
          <c:idx val="1"/>
          <c:order val="1"/>
          <c:tx>
            <c:strRef>
              <c:f>CHART!$D$5</c:f>
              <c:strCache>
                <c:ptCount val="1"/>
                <c:pt idx="0">
                  <c:v>Health</c:v>
                </c:pt>
              </c:strCache>
            </c:strRef>
          </c:tx>
          <c:invertIfNegative val="0"/>
          <c:cat>
            <c:strRef>
              <c:f>CHART!$B$6:$B$14</c:f>
              <c:strCache>
                <c:ptCount val="9"/>
                <c:pt idx="0">
                  <c:v>USA</c:v>
                </c:pt>
                <c:pt idx="1">
                  <c:v>Korea</c:v>
                </c:pt>
                <c:pt idx="2">
                  <c:v>France</c:v>
                </c:pt>
                <c:pt idx="3">
                  <c:v>Germany</c:v>
                </c:pt>
                <c:pt idx="4">
                  <c:v>Netherlands</c:v>
                </c:pt>
                <c:pt idx="5">
                  <c:v>Japan</c:v>
                </c:pt>
                <c:pt idx="6">
                  <c:v>New Zealand</c:v>
                </c:pt>
                <c:pt idx="7">
                  <c:v>Australia</c:v>
                </c:pt>
                <c:pt idx="8">
                  <c:v>UK</c:v>
                </c:pt>
              </c:strCache>
            </c:strRef>
          </c:cat>
          <c:val>
            <c:numRef>
              <c:f>CHART!$D$6:$D$14</c:f>
              <c:numCache>
                <c:formatCode>0.0%</c:formatCode>
                <c:ptCount val="9"/>
                <c:pt idx="0">
                  <c:v>0.22284417430315753</c:v>
                </c:pt>
                <c:pt idx="1">
                  <c:v>0.12149877728961386</c:v>
                </c:pt>
                <c:pt idx="2">
                  <c:v>0.14153385695308954</c:v>
                </c:pt>
                <c:pt idx="3">
                  <c:v>0.16362433059599302</c:v>
                </c:pt>
                <c:pt idx="4">
                  <c:v>0.17666263281779859</c:v>
                </c:pt>
                <c:pt idx="5">
                  <c:v>0.17503836739427528</c:v>
                </c:pt>
                <c:pt idx="6">
                  <c:v>0.17525820909332779</c:v>
                </c:pt>
                <c:pt idx="7">
                  <c:v>0.18768470288083342</c:v>
                </c:pt>
                <c:pt idx="8">
                  <c:v>0.16701939877015926</c:v>
                </c:pt>
              </c:numCache>
            </c:numRef>
          </c:val>
        </c:ser>
        <c:ser>
          <c:idx val="2"/>
          <c:order val="2"/>
          <c:tx>
            <c:strRef>
              <c:f>CHART!$E$5</c:f>
              <c:strCache>
                <c:ptCount val="1"/>
                <c:pt idx="0">
                  <c:v>Education</c:v>
                </c:pt>
              </c:strCache>
            </c:strRef>
          </c:tx>
          <c:invertIfNegative val="0"/>
          <c:cat>
            <c:strRef>
              <c:f>CHART!$B$6:$B$14</c:f>
              <c:strCache>
                <c:ptCount val="9"/>
                <c:pt idx="0">
                  <c:v>USA</c:v>
                </c:pt>
                <c:pt idx="1">
                  <c:v>Korea</c:v>
                </c:pt>
                <c:pt idx="2">
                  <c:v>France</c:v>
                </c:pt>
                <c:pt idx="3">
                  <c:v>Germany</c:v>
                </c:pt>
                <c:pt idx="4">
                  <c:v>Netherlands</c:v>
                </c:pt>
                <c:pt idx="5">
                  <c:v>Japan</c:v>
                </c:pt>
                <c:pt idx="6">
                  <c:v>New Zealand</c:v>
                </c:pt>
                <c:pt idx="7">
                  <c:v>Australia</c:v>
                </c:pt>
                <c:pt idx="8">
                  <c:v>UK</c:v>
                </c:pt>
              </c:strCache>
            </c:strRef>
          </c:cat>
          <c:val>
            <c:numRef>
              <c:f>CHART!$E$6:$E$14</c:f>
              <c:numCache>
                <c:formatCode>0.0%</c:formatCode>
                <c:ptCount val="9"/>
                <c:pt idx="0">
                  <c:v>0.15967612416195517</c:v>
                </c:pt>
                <c:pt idx="1">
                  <c:v>0.16264669330740628</c:v>
                </c:pt>
                <c:pt idx="2">
                  <c:v>9.6457781914911236E-2</c:v>
                </c:pt>
                <c:pt idx="3">
                  <c:v>0.10042743747864268</c:v>
                </c:pt>
                <c:pt idx="4">
                  <c:v>0.11845884809234411</c:v>
                </c:pt>
                <c:pt idx="5">
                  <c:v>8.5137530461720817E-2</c:v>
                </c:pt>
                <c:pt idx="6">
                  <c:v>0.16153485466132747</c:v>
                </c:pt>
                <c:pt idx="7">
                  <c:v>0.14417455086637609</c:v>
                </c:pt>
                <c:pt idx="8">
                  <c:v>0.11988319461197973</c:v>
                </c:pt>
              </c:numCache>
            </c:numRef>
          </c:val>
        </c:ser>
        <c:ser>
          <c:idx val="3"/>
          <c:order val="3"/>
          <c:tx>
            <c:strRef>
              <c:f>CHART!$F$5</c:f>
              <c:strCache>
                <c:ptCount val="1"/>
                <c:pt idx="0">
                  <c:v>Defence</c:v>
                </c:pt>
              </c:strCache>
            </c:strRef>
          </c:tx>
          <c:invertIfNegative val="0"/>
          <c:cat>
            <c:strRef>
              <c:f>CHART!$B$6:$B$14</c:f>
              <c:strCache>
                <c:ptCount val="9"/>
                <c:pt idx="0">
                  <c:v>USA</c:v>
                </c:pt>
                <c:pt idx="1">
                  <c:v>Korea</c:v>
                </c:pt>
                <c:pt idx="2">
                  <c:v>France</c:v>
                </c:pt>
                <c:pt idx="3">
                  <c:v>Germany</c:v>
                </c:pt>
                <c:pt idx="4">
                  <c:v>Netherlands</c:v>
                </c:pt>
                <c:pt idx="5">
                  <c:v>Japan</c:v>
                </c:pt>
                <c:pt idx="6">
                  <c:v>New Zealand</c:v>
                </c:pt>
                <c:pt idx="7">
                  <c:v>Australia</c:v>
                </c:pt>
                <c:pt idx="8">
                  <c:v>UK</c:v>
                </c:pt>
              </c:strCache>
            </c:strRef>
          </c:cat>
          <c:val>
            <c:numRef>
              <c:f>CHART!$F$6:$F$14</c:f>
              <c:numCache>
                <c:formatCode>0.0%</c:formatCode>
                <c:ptCount val="9"/>
                <c:pt idx="0">
                  <c:v>9.7699586875458946E-2</c:v>
                </c:pt>
                <c:pt idx="1">
                  <c:v>7.7906321573492365E-2</c:v>
                </c:pt>
                <c:pt idx="2">
                  <c:v>3.0855690969381164E-2</c:v>
                </c:pt>
                <c:pt idx="3">
                  <c:v>2.5257140101550699E-2</c:v>
                </c:pt>
                <c:pt idx="4">
                  <c:v>2.511735840525553E-2</c:v>
                </c:pt>
                <c:pt idx="5">
                  <c:v>2.1463627022243015E-2</c:v>
                </c:pt>
                <c:pt idx="6">
                  <c:v>2.1020689079158304E-2</c:v>
                </c:pt>
                <c:pt idx="7">
                  <c:v>3.8963892137061057E-2</c:v>
                </c:pt>
                <c:pt idx="8">
                  <c:v>5.0412702970512792E-2</c:v>
                </c:pt>
              </c:numCache>
            </c:numRef>
          </c:val>
        </c:ser>
        <c:ser>
          <c:idx val="4"/>
          <c:order val="4"/>
          <c:tx>
            <c:strRef>
              <c:f>CHART!$G$5</c:f>
              <c:strCache>
                <c:ptCount val="1"/>
                <c:pt idx="0">
                  <c:v>General Public Services (net PDI) *</c:v>
                </c:pt>
              </c:strCache>
            </c:strRef>
          </c:tx>
          <c:invertIfNegative val="0"/>
          <c:cat>
            <c:strRef>
              <c:f>CHART!$B$6:$B$14</c:f>
              <c:strCache>
                <c:ptCount val="9"/>
                <c:pt idx="0">
                  <c:v>USA</c:v>
                </c:pt>
                <c:pt idx="1">
                  <c:v>Korea</c:v>
                </c:pt>
                <c:pt idx="2">
                  <c:v>France</c:v>
                </c:pt>
                <c:pt idx="3">
                  <c:v>Germany</c:v>
                </c:pt>
                <c:pt idx="4">
                  <c:v>Netherlands</c:v>
                </c:pt>
                <c:pt idx="5">
                  <c:v>Japan</c:v>
                </c:pt>
                <c:pt idx="6">
                  <c:v>New Zealand</c:v>
                </c:pt>
                <c:pt idx="7">
                  <c:v>Australia</c:v>
                </c:pt>
                <c:pt idx="8">
                  <c:v>UK</c:v>
                </c:pt>
              </c:strCache>
            </c:strRef>
          </c:cat>
          <c:val>
            <c:numRef>
              <c:f>CHART!$G$6:$G$14</c:f>
              <c:numCache>
                <c:formatCode>0.0%</c:formatCode>
                <c:ptCount val="9"/>
                <c:pt idx="0">
                  <c:v>7.8553618733385622E-2</c:v>
                </c:pt>
                <c:pt idx="1">
                  <c:v>0.13602350176677355</c:v>
                </c:pt>
                <c:pt idx="2">
                  <c:v>7.6274625421948961E-2</c:v>
                </c:pt>
                <c:pt idx="3">
                  <c:v>9.9315817348424318E-2</c:v>
                </c:pt>
                <c:pt idx="4">
                  <c:v>7.1970956288149798E-2</c:v>
                </c:pt>
                <c:pt idx="5">
                  <c:v>0.10562667726817272</c:v>
                </c:pt>
                <c:pt idx="6">
                  <c:v>0.21818164808498508</c:v>
                </c:pt>
                <c:pt idx="7">
                  <c:v>6.2077885262747601E-2</c:v>
                </c:pt>
                <c:pt idx="8">
                  <c:v>6.1403587484184743E-2</c:v>
                </c:pt>
              </c:numCache>
            </c:numRef>
          </c:val>
        </c:ser>
        <c:ser>
          <c:idx val="5"/>
          <c:order val="5"/>
          <c:tx>
            <c:strRef>
              <c:f>CHART!$H$5</c:f>
              <c:strCache>
                <c:ptCount val="1"/>
                <c:pt idx="0">
                  <c:v>Public Order and Safety</c:v>
                </c:pt>
              </c:strCache>
            </c:strRef>
          </c:tx>
          <c:invertIfNegative val="0"/>
          <c:cat>
            <c:strRef>
              <c:f>CHART!$B$6:$B$14</c:f>
              <c:strCache>
                <c:ptCount val="9"/>
                <c:pt idx="0">
                  <c:v>USA</c:v>
                </c:pt>
                <c:pt idx="1">
                  <c:v>Korea</c:v>
                </c:pt>
                <c:pt idx="2">
                  <c:v>France</c:v>
                </c:pt>
                <c:pt idx="3">
                  <c:v>Germany</c:v>
                </c:pt>
                <c:pt idx="4">
                  <c:v>Netherlands</c:v>
                </c:pt>
                <c:pt idx="5">
                  <c:v>Japan</c:v>
                </c:pt>
                <c:pt idx="6">
                  <c:v>New Zealand</c:v>
                </c:pt>
                <c:pt idx="7">
                  <c:v>Australia</c:v>
                </c:pt>
                <c:pt idx="8">
                  <c:v>UK</c:v>
                </c:pt>
              </c:strCache>
            </c:strRef>
          </c:cat>
          <c:val>
            <c:numRef>
              <c:f>CHART!$H$6:$H$14</c:f>
              <c:numCache>
                <c:formatCode>0.0%</c:formatCode>
                <c:ptCount val="9"/>
                <c:pt idx="0">
                  <c:v>5.5786986153342079E-2</c:v>
                </c:pt>
                <c:pt idx="1">
                  <c:v>4.0176752246848732E-2</c:v>
                </c:pt>
                <c:pt idx="2">
                  <c:v>2.8568305214444485E-2</c:v>
                </c:pt>
                <c:pt idx="3">
                  <c:v>3.6345072828994247E-2</c:v>
                </c:pt>
                <c:pt idx="4">
                  <c:v>4.2272298096998548E-2</c:v>
                </c:pt>
                <c:pt idx="5">
                  <c:v>3.1211869100229935E-2</c:v>
                </c:pt>
                <c:pt idx="6">
                  <c:v>5.2442835557070015E-2</c:v>
                </c:pt>
                <c:pt idx="7">
                  <c:v>4.6566386733283727E-2</c:v>
                </c:pt>
                <c:pt idx="8">
                  <c:v>4.7577172699432513E-2</c:v>
                </c:pt>
              </c:numCache>
            </c:numRef>
          </c:val>
        </c:ser>
        <c:ser>
          <c:idx val="6"/>
          <c:order val="6"/>
          <c:tx>
            <c:strRef>
              <c:f>CHART!$I$5</c:f>
              <c:strCache>
                <c:ptCount val="1"/>
                <c:pt idx="0">
                  <c:v>Public Debt Interest (PDI) </c:v>
                </c:pt>
              </c:strCache>
            </c:strRef>
          </c:tx>
          <c:invertIfNegative val="0"/>
          <c:cat>
            <c:strRef>
              <c:f>CHART!$B$6:$B$14</c:f>
              <c:strCache>
                <c:ptCount val="9"/>
                <c:pt idx="0">
                  <c:v>USA</c:v>
                </c:pt>
                <c:pt idx="1">
                  <c:v>Korea</c:v>
                </c:pt>
                <c:pt idx="2">
                  <c:v>France</c:v>
                </c:pt>
                <c:pt idx="3">
                  <c:v>Germany</c:v>
                </c:pt>
                <c:pt idx="4">
                  <c:v>Netherlands</c:v>
                </c:pt>
                <c:pt idx="5">
                  <c:v>Japan</c:v>
                </c:pt>
                <c:pt idx="6">
                  <c:v>New Zealand</c:v>
                </c:pt>
                <c:pt idx="7">
                  <c:v>Australia</c:v>
                </c:pt>
                <c:pt idx="8">
                  <c:v>UK</c:v>
                </c:pt>
              </c:strCache>
            </c:strRef>
          </c:cat>
          <c:val>
            <c:numRef>
              <c:f>CHART!$I$6:$I$14</c:f>
              <c:numCache>
                <c:formatCode>0.0%</c:formatCode>
                <c:ptCount val="9"/>
                <c:pt idx="0">
                  <c:v>6.403342293659936E-2</c:v>
                </c:pt>
                <c:pt idx="1">
                  <c:v>3.4673564300997772E-2</c:v>
                </c:pt>
                <c:pt idx="2">
                  <c:v>4.2530302478194469E-2</c:v>
                </c:pt>
                <c:pt idx="3">
                  <c:v>4.9061774318664993E-2</c:v>
                </c:pt>
                <c:pt idx="4">
                  <c:v>3.8046730587656424E-2</c:v>
                </c:pt>
                <c:pt idx="5">
                  <c:v>0</c:v>
                </c:pt>
                <c:pt idx="6">
                  <c:v>4.5293278390093783E-2</c:v>
                </c:pt>
                <c:pt idx="7">
                  <c:v>6.2798979483363451E-2</c:v>
                </c:pt>
                <c:pt idx="8">
                  <c:v>6.4001968975812104E-2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9218944"/>
        <c:axId val="119220480"/>
      </c:barChart>
      <c:catAx>
        <c:axId val="119218944"/>
        <c:scaling>
          <c:orientation val="minMax"/>
        </c:scaling>
        <c:delete val="0"/>
        <c:axPos val="b"/>
        <c:majorTickMark val="out"/>
        <c:minorTickMark val="none"/>
        <c:tickLblPos val="nextTo"/>
        <c:crossAx val="119220480"/>
        <c:crosses val="autoZero"/>
        <c:auto val="1"/>
        <c:lblAlgn val="ctr"/>
        <c:lblOffset val="100"/>
        <c:noMultiLvlLbl val="0"/>
      </c:catAx>
      <c:valAx>
        <c:axId val="119220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 of  </a:t>
                </a:r>
                <a:r>
                  <a:rPr lang="en-US" dirty="0" smtClean="0"/>
                  <a:t>government </a:t>
                </a:r>
                <a:r>
                  <a:rPr lang="en-US" dirty="0"/>
                  <a:t>e</a:t>
                </a:r>
                <a:r>
                  <a:rPr lang="en-US" dirty="0" smtClean="0"/>
                  <a:t>xpenditure</a:t>
                </a:r>
                <a:endParaRPr lang="en-US" dirty="0"/>
              </a:p>
              <a:p>
                <a:pPr>
                  <a:defRPr/>
                </a:pPr>
                <a:r>
                  <a:rPr lang="en-US" dirty="0"/>
                  <a:t> </a:t>
                </a:r>
              </a:p>
            </c:rich>
          </c:tx>
          <c:layout>
            <c:manualLayout>
              <c:xMode val="edge"/>
              <c:yMode val="edge"/>
              <c:x val="0"/>
              <c:y val="0.31382891860743722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crossAx val="119218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4262466207458432E-2"/>
          <c:y val="0.92226917892657179"/>
          <c:w val="0.9579523571455022"/>
          <c:h val="6.073137121310484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</cdr:x>
      <cdr:y>0.95038</cdr:y>
    </cdr:from>
    <cdr:to>
      <cdr:x>0.65099</cdr:x>
      <cdr:y>1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456384" y="5668887"/>
          <a:ext cx="2168795" cy="29597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0.0087</cdr:x>
      <cdr:y>0</cdr:y>
    </cdr:from>
    <cdr:to>
      <cdr:x>1</cdr:x>
      <cdr:y>0.09741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4847" y="0"/>
          <a:ext cx="853200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t"/>
        <a:lstStyle xmlns:a="http://schemas.openxmlformats.org/drawingml/2006/main"/>
        <a:p xmlns:a="http://schemas.openxmlformats.org/drawingml/2006/main">
          <a:pPr algn="ctr" rtl="0"/>
          <a:r>
            <a:rPr lang="en-US" sz="1600" b="1" kern="1200" dirty="0">
              <a:solidFill>
                <a:schemeClr val="tx2"/>
              </a:solidFill>
              <a:latin typeface="Georgia" panose="02040502050405020303" pitchFamily="18" charset="0"/>
              <a:ea typeface="+mn-ea"/>
              <a:cs typeface="+mn-cs"/>
            </a:rPr>
            <a:t>General Government Gross Debt: selected OECD economies (2013)</a:t>
          </a:r>
        </a:p>
        <a:p xmlns:a="http://schemas.openxmlformats.org/drawingml/2006/main">
          <a:endParaRPr lang="en-A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0.03361</cdr:x>
      <cdr:y>0</cdr:y>
    </cdr:from>
    <cdr:to>
      <cdr:x>0.95798</cdr:x>
      <cdr:y>0.09639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0423" y="0"/>
          <a:ext cx="7987444" cy="576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t"/>
        <a:lstStyle xmlns:a="http://schemas.openxmlformats.org/drawingml/2006/main"/>
        <a:p xmlns:a="http://schemas.openxmlformats.org/drawingml/2006/main">
          <a:pPr algn="ctr" rtl="0"/>
          <a:r>
            <a:rPr lang="en-AU" sz="1600" b="1" dirty="0" smtClean="0">
              <a:solidFill>
                <a:schemeClr val="tx2"/>
              </a:solidFill>
            </a:rPr>
            <a:t>Budget lock-in: selected OECD economies (2013)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86B3F-EBE5-4DE4-9FAE-EFFD2AC4D043}" type="datetimeFigureOut">
              <a:rPr lang="en-AU" smtClean="0"/>
              <a:t>14/11/2016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4280D-7DB8-459A-B4E2-72342F4869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2401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280D-7DB8-459A-B4E2-72342F48694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2177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280D-7DB8-459A-B4E2-72342F486945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2286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280D-7DB8-459A-B4E2-72342F48694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8371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280D-7DB8-459A-B4E2-72342F48694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1913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280D-7DB8-459A-B4E2-72342F486945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6891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280D-7DB8-459A-B4E2-72342F48694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8247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280D-7DB8-459A-B4E2-72342F48694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7428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280D-7DB8-459A-B4E2-72342F486945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715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9FBD-09B2-46B0-9A8C-39BE91B49DC8}" type="datetime1">
              <a:rPr lang="en-AU" smtClean="0"/>
              <a:t>14/11/2016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78E7-9319-43E5-9D9B-03AB9A2D9B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432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9152-328E-4026-AB67-CB9E5736C47A}" type="datetime1">
              <a:rPr lang="en-AU" smtClean="0"/>
              <a:t>14/11/2016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78E7-9319-43E5-9D9B-03AB9A2D9B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632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0B34-8EE1-4EA8-B4A0-F9F48D053DD3}" type="datetime1">
              <a:rPr lang="en-AU" smtClean="0"/>
              <a:t>14/11/2016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78E7-9319-43E5-9D9B-03AB9A2D9B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4282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B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84984"/>
            <a:ext cx="8352928" cy="1248544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800" baseline="0">
                <a:solidFill>
                  <a:srgbClr val="264A76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to …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95536" y="1268760"/>
            <a:ext cx="8352928" cy="1872208"/>
          </a:xfrm>
          <a:ln>
            <a:noFill/>
          </a:ln>
        </p:spPr>
        <p:txBody>
          <a:bodyPr>
            <a:normAutofit/>
          </a:bodyPr>
          <a:lstStyle>
            <a:lvl1pPr>
              <a:defRPr sz="4300" baseline="0">
                <a:solidFill>
                  <a:srgbClr val="264A76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Insert title of presentation</a:t>
            </a:r>
            <a:endParaRPr lang="en-AU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95536" y="275248"/>
            <a:ext cx="2621915" cy="566420"/>
            <a:chOff x="3261042" y="3145790"/>
            <a:chExt cx="2621915" cy="566420"/>
          </a:xfrm>
        </p:grpSpPr>
        <p:pic>
          <p:nvPicPr>
            <p:cNvPr id="12" name="Picture 11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042" y="3145790"/>
              <a:ext cx="734060" cy="528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8607" y="3354705"/>
              <a:ext cx="1784350" cy="357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5589240"/>
            <a:ext cx="8352928" cy="864096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rgbClr val="264A76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Insert name and position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95536" y="4581128"/>
            <a:ext cx="8352928" cy="432048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rgbClr val="264A76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Insert date - DD Month YYYY</a:t>
            </a:r>
          </a:p>
        </p:txBody>
      </p:sp>
    </p:spTree>
    <p:extLst>
      <p:ext uri="{BB962C8B-B14F-4D97-AF65-F5344CB8AC3E}">
        <p14:creationId xmlns:p14="http://schemas.microsoft.com/office/powerpoint/2010/main" val="249846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6CC1-46C6-42F3-BC8F-9D21391B03F8}" type="datetime1">
              <a:rPr lang="en-AU" smtClean="0"/>
              <a:t>14/11/2016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78E7-9319-43E5-9D9B-03AB9A2D9B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209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B8E3-895F-4563-A4F0-6CDA02E8921D}" type="datetime1">
              <a:rPr lang="en-AU" smtClean="0"/>
              <a:t>14/11/2016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78E7-9319-43E5-9D9B-03AB9A2D9B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659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A8DF-27E4-4511-887F-368F8A2FCDBA}" type="datetime1">
              <a:rPr lang="en-AU" smtClean="0"/>
              <a:t>14/11/2016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78E7-9319-43E5-9D9B-03AB9A2D9B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99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AA04-405D-471A-A111-2823D42A6252}" type="datetime1">
              <a:rPr lang="en-AU" smtClean="0"/>
              <a:t>14/11/2016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78E7-9319-43E5-9D9B-03AB9A2D9B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7387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D877-BBC4-4EE4-AE2C-95F4CEF8F106}" type="datetime1">
              <a:rPr lang="en-AU" smtClean="0"/>
              <a:t>14/11/2016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78E7-9319-43E5-9D9B-03AB9A2D9B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601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08C9-F048-4F52-B2E0-1E7999B5AE61}" type="datetime1">
              <a:rPr lang="en-AU" smtClean="0"/>
              <a:t>14/11/2016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78E7-9319-43E5-9D9B-03AB9A2D9B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390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2076-233D-49EF-9D1C-2E1AC52BFB4E}" type="datetime1">
              <a:rPr lang="en-AU" smtClean="0"/>
              <a:t>14/11/2016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78E7-9319-43E5-9D9B-03AB9A2D9B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613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1338-0664-45B8-A4BF-F47F51DC4341}" type="datetime1">
              <a:rPr lang="en-AU" smtClean="0"/>
              <a:t>14/11/2016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78E7-9319-43E5-9D9B-03AB9A2D9B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212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5BBB7-1D1D-4ED8-BDCC-63F2B636A716}" type="datetime1">
              <a:rPr lang="en-AU" smtClean="0"/>
              <a:t>14/11/2016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178E7-9319-43E5-9D9B-03AB9A2D9B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589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The 4</a:t>
            </a:r>
            <a:r>
              <a:rPr lang="en-AU" baseline="30000" dirty="0" smtClean="0"/>
              <a:t>th</a:t>
            </a:r>
            <a:r>
              <a:rPr lang="en-AU" dirty="0" smtClean="0"/>
              <a:t> International Policy Forum on Budgeting</a:t>
            </a:r>
          </a:p>
          <a:p>
            <a:r>
              <a:rPr lang="en-AU" dirty="0" smtClean="0"/>
              <a:t>Seoul, Korea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Impact of political systems on budget performance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Phil Bowen</a:t>
            </a:r>
          </a:p>
          <a:p>
            <a:r>
              <a:rPr lang="en-AU" dirty="0"/>
              <a:t>Parliamentary Budget Officer Australia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5536" y="4725144"/>
            <a:ext cx="8352928" cy="576064"/>
          </a:xfrm>
        </p:spPr>
        <p:txBody>
          <a:bodyPr>
            <a:normAutofit/>
          </a:bodyPr>
          <a:lstStyle/>
          <a:p>
            <a:r>
              <a:rPr lang="en-AU" dirty="0"/>
              <a:t>21-22 September 2015</a:t>
            </a:r>
          </a:p>
        </p:txBody>
      </p:sp>
    </p:spTree>
    <p:extLst>
      <p:ext uri="{BB962C8B-B14F-4D97-AF65-F5344CB8AC3E}">
        <p14:creationId xmlns:p14="http://schemas.microsoft.com/office/powerpoint/2010/main" val="408931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91264" cy="936104"/>
          </a:xfrm>
        </p:spPr>
        <p:txBody>
          <a:bodyPr>
            <a:normAutofit/>
          </a:bodyPr>
          <a:lstStyle/>
          <a:p>
            <a:r>
              <a:rPr lang="en-AU" sz="4300" dirty="0" smtClean="0">
                <a:solidFill>
                  <a:schemeClr val="tx2"/>
                </a:solidFill>
                <a:latin typeface="Georgia" panose="02040502050405020303" pitchFamily="18" charset="0"/>
              </a:rPr>
              <a:t>Presidential v parliamentary</a:t>
            </a:r>
            <a:endParaRPr lang="en-AU" sz="43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4968552"/>
          </a:xfrm>
        </p:spPr>
        <p:txBody>
          <a:bodyPr>
            <a:normAutofit/>
          </a:bodyPr>
          <a:lstStyle/>
          <a:p>
            <a:pPr marL="360000" indent="-360000">
              <a:spcBef>
                <a:spcPts val="1800"/>
              </a:spcBef>
            </a:pPr>
            <a:r>
              <a:rPr lang="en-AU" dirty="0" smtClean="0">
                <a:solidFill>
                  <a:schemeClr val="tx2"/>
                </a:solidFill>
              </a:rPr>
              <a:t>Historically the executive has had greater control over budgets in parliamentary systems</a:t>
            </a:r>
          </a:p>
          <a:p>
            <a:pPr marL="360000" indent="-360000">
              <a:spcBef>
                <a:spcPts val="1800"/>
              </a:spcBef>
            </a:pPr>
            <a:r>
              <a:rPr lang="en-AU" dirty="0" smtClean="0">
                <a:solidFill>
                  <a:schemeClr val="tx2"/>
                </a:solidFill>
              </a:rPr>
              <a:t>Particularly in unicameral parliaments where the government controls the single house</a:t>
            </a:r>
          </a:p>
          <a:p>
            <a:pPr marL="360000" indent="-360000">
              <a:spcBef>
                <a:spcPts val="1800"/>
              </a:spcBef>
            </a:pPr>
            <a:r>
              <a:rPr lang="en-AU" dirty="0" smtClean="0">
                <a:solidFill>
                  <a:schemeClr val="tx2"/>
                </a:solidFill>
              </a:rPr>
              <a:t>Executive has less control in presidential systems where legislature has more power to amend the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78E7-9319-43E5-9D9B-03AB9A2D9BEE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574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91264" cy="936104"/>
          </a:xfrm>
        </p:spPr>
        <p:txBody>
          <a:bodyPr>
            <a:normAutofit/>
          </a:bodyPr>
          <a:lstStyle/>
          <a:p>
            <a:r>
              <a:rPr lang="en-AU" sz="4300" dirty="0" smtClean="0">
                <a:solidFill>
                  <a:schemeClr val="tx2"/>
                </a:solidFill>
              </a:rPr>
              <a:t>Strengthened role of legislatures</a:t>
            </a:r>
            <a:endParaRPr lang="en-AU" sz="43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5112568"/>
          </a:xfrm>
        </p:spPr>
        <p:txBody>
          <a:bodyPr>
            <a:normAutofit/>
          </a:bodyPr>
          <a:lstStyle/>
          <a:p>
            <a:pPr marL="360000" indent="-360000">
              <a:spcBef>
                <a:spcPts val="1800"/>
              </a:spcBef>
            </a:pPr>
            <a:r>
              <a:rPr lang="en-AU" dirty="0" smtClean="0">
                <a:solidFill>
                  <a:schemeClr val="tx2"/>
                </a:solidFill>
              </a:rPr>
              <a:t>Recent strengthening of legislative involvement in budget decision making</a:t>
            </a:r>
          </a:p>
          <a:p>
            <a:pPr marL="360000" indent="-360000">
              <a:spcBef>
                <a:spcPts val="1800"/>
              </a:spcBef>
            </a:pPr>
            <a:r>
              <a:rPr lang="en-AU" dirty="0" smtClean="0">
                <a:solidFill>
                  <a:schemeClr val="tx2"/>
                </a:solidFill>
              </a:rPr>
              <a:t>Has this impacted budget performance?</a:t>
            </a:r>
          </a:p>
          <a:p>
            <a:pPr marL="360000" indent="-360000">
              <a:spcBef>
                <a:spcPts val="1800"/>
              </a:spcBef>
            </a:pPr>
            <a:r>
              <a:rPr lang="en-AU" dirty="0" smtClean="0">
                <a:solidFill>
                  <a:schemeClr val="tx2"/>
                </a:solidFill>
              </a:rPr>
              <a:t>Examine two indicators:</a:t>
            </a:r>
          </a:p>
          <a:p>
            <a:pPr marL="720000" lvl="1" indent="-360000">
              <a:spcBef>
                <a:spcPts val="1200"/>
              </a:spcBef>
            </a:pPr>
            <a:r>
              <a:rPr lang="en-AU" dirty="0" smtClean="0">
                <a:solidFill>
                  <a:schemeClr val="tx2"/>
                </a:solidFill>
              </a:rPr>
              <a:t>Government debt (proxy for fiscal soundness)</a:t>
            </a:r>
          </a:p>
          <a:p>
            <a:pPr marL="720000" lvl="1" indent="-360000">
              <a:spcBef>
                <a:spcPts val="1200"/>
              </a:spcBef>
            </a:pPr>
            <a:r>
              <a:rPr lang="en-AU" dirty="0" smtClean="0">
                <a:solidFill>
                  <a:schemeClr val="tx2"/>
                </a:solidFill>
              </a:rPr>
              <a:t>Budget lock-in (extent that mandatory programs limit flexibility to adjust to changing priorities and emerging budget pressures)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78E7-9319-43E5-9D9B-03AB9A2D9BEE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870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78E7-9319-43E5-9D9B-03AB9A2D9BEE}" type="slidenum">
              <a:rPr lang="en-AU" smtClean="0"/>
              <a:t>4</a:t>
            </a:fld>
            <a:endParaRPr lang="en-A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092133"/>
              </p:ext>
            </p:extLst>
          </p:nvPr>
        </p:nvGraphicFramePr>
        <p:xfrm>
          <a:off x="251520" y="332656"/>
          <a:ext cx="8640960" cy="5964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467544" y="6174409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/>
              <a:t>Source: </a:t>
            </a:r>
            <a:r>
              <a:rPr lang="en-AU" sz="1000" dirty="0" smtClean="0"/>
              <a:t>IMF </a:t>
            </a:r>
            <a:r>
              <a:rPr lang="en-AU" sz="1000" dirty="0"/>
              <a:t>and PBO analysis</a:t>
            </a:r>
          </a:p>
        </p:txBody>
      </p:sp>
    </p:spTree>
    <p:extLst>
      <p:ext uri="{BB962C8B-B14F-4D97-AF65-F5344CB8AC3E}">
        <p14:creationId xmlns:p14="http://schemas.microsoft.com/office/powerpoint/2010/main" val="4533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45719"/>
          </a:xfrm>
        </p:spPr>
        <p:txBody>
          <a:bodyPr>
            <a:noAutofit/>
          </a:bodyPr>
          <a:lstStyle/>
          <a:p>
            <a:r>
              <a:rPr lang="en-AU" sz="4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 </a:t>
            </a:r>
            <a:endParaRPr lang="en-AU" sz="41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78E7-9319-43E5-9D9B-03AB9A2D9BEE}" type="slidenum">
              <a:rPr lang="en-AU" smtClean="0"/>
              <a:t>5</a:t>
            </a:fld>
            <a:endParaRPr lang="en-A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667641"/>
              </p:ext>
            </p:extLst>
          </p:nvPr>
        </p:nvGraphicFramePr>
        <p:xfrm>
          <a:off x="251520" y="368579"/>
          <a:ext cx="8640960" cy="5940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467544" y="6309320"/>
            <a:ext cx="273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/>
              <a:t>Source: OECD and PBO analysis</a:t>
            </a:r>
          </a:p>
          <a:p>
            <a:r>
              <a:rPr lang="en-AU" sz="1000" dirty="0" smtClean="0"/>
              <a:t>*General </a:t>
            </a:r>
            <a:r>
              <a:rPr lang="en-AU" sz="1000" dirty="0"/>
              <a:t>Public Services for Japan includes PDI</a:t>
            </a:r>
          </a:p>
        </p:txBody>
      </p:sp>
    </p:spTree>
    <p:extLst>
      <p:ext uri="{BB962C8B-B14F-4D97-AF65-F5344CB8AC3E}">
        <p14:creationId xmlns:p14="http://schemas.microsoft.com/office/powerpoint/2010/main" val="20678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936104"/>
          </a:xfrm>
        </p:spPr>
        <p:txBody>
          <a:bodyPr>
            <a:normAutofit/>
          </a:bodyPr>
          <a:lstStyle/>
          <a:p>
            <a:r>
              <a:rPr lang="en-AU" sz="4300" dirty="0" smtClean="0">
                <a:solidFill>
                  <a:schemeClr val="tx2"/>
                </a:solidFill>
                <a:latin typeface="Georgia" panose="02040502050405020303" pitchFamily="18" charset="0"/>
              </a:rPr>
              <a:t>Budget performance</a:t>
            </a:r>
            <a:endParaRPr lang="en-AU" sz="43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5184576"/>
          </a:xfrm>
        </p:spPr>
        <p:txBody>
          <a:bodyPr>
            <a:noAutofit/>
          </a:bodyPr>
          <a:lstStyle/>
          <a:p>
            <a:pPr marL="360000" indent="-360000">
              <a:spcBef>
                <a:spcPts val="1200"/>
              </a:spcBef>
            </a:pPr>
            <a:r>
              <a:rPr lang="en-AU" sz="2800" dirty="0" smtClean="0">
                <a:solidFill>
                  <a:schemeClr val="tx2"/>
                </a:solidFill>
              </a:rPr>
              <a:t>No clear evidence that the political system has a significant bearing on budget performance</a:t>
            </a:r>
          </a:p>
          <a:p>
            <a:pPr marL="360000" lvl="1" indent="-360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/>
                </a:solidFill>
              </a:rPr>
              <a:t>Entitlement </a:t>
            </a:r>
            <a:r>
              <a:rPr lang="en-AU" dirty="0">
                <a:solidFill>
                  <a:schemeClr val="tx2"/>
                </a:solidFill>
              </a:rPr>
              <a:t>programs </a:t>
            </a:r>
            <a:r>
              <a:rPr lang="en-AU" dirty="0" smtClean="0">
                <a:solidFill>
                  <a:schemeClr val="tx2"/>
                </a:solidFill>
              </a:rPr>
              <a:t>have expanded with </a:t>
            </a:r>
            <a:r>
              <a:rPr lang="en-AU" dirty="0">
                <a:solidFill>
                  <a:schemeClr val="tx2"/>
                </a:solidFill>
              </a:rPr>
              <a:t>expectation of continuing economic </a:t>
            </a:r>
            <a:r>
              <a:rPr lang="en-AU" dirty="0" smtClean="0">
                <a:solidFill>
                  <a:schemeClr val="tx2"/>
                </a:solidFill>
              </a:rPr>
              <a:t>growth</a:t>
            </a:r>
          </a:p>
          <a:p>
            <a:pPr marL="360000" lvl="1" indent="-360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Population ageing and slowing economic </a:t>
            </a:r>
            <a:r>
              <a:rPr lang="en-AU" dirty="0" smtClean="0">
                <a:solidFill>
                  <a:schemeClr val="tx2"/>
                </a:solidFill>
              </a:rPr>
              <a:t>growth have added to demands but reduced capacity to fund </a:t>
            </a:r>
          </a:p>
          <a:p>
            <a:pPr marL="360000" lvl="1" indent="-360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/>
                </a:solidFill>
              </a:rPr>
              <a:t>Raised public expectations of ever continuing improvements in benefits</a:t>
            </a:r>
          </a:p>
          <a:p>
            <a:pPr marL="360000" lvl="1" indent="-360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Politically difficult </a:t>
            </a:r>
            <a:r>
              <a:rPr lang="en-AU" dirty="0" smtClean="0">
                <a:solidFill>
                  <a:schemeClr val="tx2"/>
                </a:solidFill>
              </a:rPr>
              <a:t>to reduce 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78E7-9319-43E5-9D9B-03AB9A2D9BE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28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1080120"/>
          </a:xfrm>
        </p:spPr>
        <p:txBody>
          <a:bodyPr>
            <a:noAutofit/>
          </a:bodyPr>
          <a:lstStyle/>
          <a:p>
            <a:r>
              <a:rPr lang="en-AU" sz="4300" dirty="0">
                <a:solidFill>
                  <a:schemeClr val="tx2"/>
                </a:solidFill>
                <a:latin typeface="Georgia" panose="02040502050405020303" pitchFamily="18" charset="0"/>
              </a:rPr>
              <a:t>Implications for </a:t>
            </a:r>
            <a:r>
              <a:rPr lang="en-AU" sz="4300" dirty="0" smtClean="0">
                <a:solidFill>
                  <a:schemeClr val="tx2"/>
                </a:solidFill>
                <a:latin typeface="Georgia" panose="02040502050405020303" pitchFamily="18" charset="0"/>
              </a:rPr>
              <a:t>governments and legislatures</a:t>
            </a:r>
            <a:endParaRPr lang="en-AU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80920" cy="4752528"/>
          </a:xfrm>
        </p:spPr>
        <p:txBody>
          <a:bodyPr>
            <a:normAutofit/>
          </a:bodyPr>
          <a:lstStyle/>
          <a:p>
            <a:pPr marL="360000" indent="-360000">
              <a:spcBef>
                <a:spcPts val="600"/>
              </a:spcBef>
            </a:pPr>
            <a:r>
              <a:rPr lang="en-AU" dirty="0" smtClean="0">
                <a:solidFill>
                  <a:schemeClr val="tx2"/>
                </a:solidFill>
              </a:rPr>
              <a:t>Greater engagement and consensus required between executive and legislative arms on social, economic and fiscal priorities</a:t>
            </a:r>
          </a:p>
          <a:p>
            <a:pPr marL="360000" indent="-360000">
              <a:spcBef>
                <a:spcPts val="600"/>
              </a:spcBef>
            </a:pPr>
            <a:r>
              <a:rPr lang="en-AU" dirty="0" smtClean="0">
                <a:solidFill>
                  <a:schemeClr val="tx2"/>
                </a:solidFill>
              </a:rPr>
              <a:t>Better education of the public needed about competing policy choices and necessary fiscal trade-offs</a:t>
            </a:r>
          </a:p>
          <a:p>
            <a:pPr marL="360000" indent="-360000">
              <a:spcBef>
                <a:spcPts val="600"/>
              </a:spcBef>
            </a:pPr>
            <a:r>
              <a:rPr lang="en-AU" dirty="0" smtClean="0">
                <a:solidFill>
                  <a:schemeClr val="tx2"/>
                </a:solidFill>
              </a:rPr>
              <a:t>Recognition that because of </a:t>
            </a:r>
            <a:r>
              <a:rPr lang="en-AU" dirty="0">
                <a:solidFill>
                  <a:schemeClr val="tx2"/>
                </a:solidFill>
              </a:rPr>
              <a:t>lack of fiscal space </a:t>
            </a:r>
            <a:r>
              <a:rPr lang="en-AU" dirty="0" smtClean="0">
                <a:solidFill>
                  <a:schemeClr val="tx2"/>
                </a:solidFill>
              </a:rPr>
              <a:t>and budget lock-in policy changes will need to be more incremental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78E7-9319-43E5-9D9B-03AB9A2D9BEE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026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936104"/>
          </a:xfrm>
        </p:spPr>
        <p:txBody>
          <a:bodyPr>
            <a:normAutofit/>
          </a:bodyPr>
          <a:lstStyle/>
          <a:p>
            <a:r>
              <a:rPr lang="en-AU" sz="4300" dirty="0" smtClean="0">
                <a:solidFill>
                  <a:schemeClr val="tx2"/>
                </a:solidFill>
                <a:latin typeface="Georgia" panose="02040502050405020303" pitchFamily="18" charset="0"/>
              </a:rPr>
              <a:t>Implications for CBAs</a:t>
            </a:r>
            <a:endParaRPr lang="en-AU" sz="43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5112568"/>
          </a:xfrm>
        </p:spPr>
        <p:txBody>
          <a:bodyPr>
            <a:noAutofit/>
          </a:bodyPr>
          <a:lstStyle/>
          <a:p>
            <a:pPr marL="360000" indent="-360000">
              <a:spcBef>
                <a:spcPts val="1800"/>
              </a:spcBef>
            </a:pPr>
            <a:r>
              <a:rPr lang="en-AU" dirty="0" smtClean="0">
                <a:solidFill>
                  <a:schemeClr val="tx2"/>
                </a:solidFill>
              </a:rPr>
              <a:t>Role of CBAs is more important than ever in a fiscally constrained world with minimal budget flexibility</a:t>
            </a:r>
          </a:p>
          <a:p>
            <a:pPr marL="360000" indent="-360000">
              <a:spcBef>
                <a:spcPts val="1800"/>
              </a:spcBef>
            </a:pPr>
            <a:r>
              <a:rPr lang="en-AU" dirty="0" smtClean="0">
                <a:solidFill>
                  <a:schemeClr val="tx2"/>
                </a:solidFill>
              </a:rPr>
              <a:t>Greater focus on expenditure priorities and tighter </a:t>
            </a:r>
            <a:r>
              <a:rPr lang="en-AU" dirty="0">
                <a:solidFill>
                  <a:schemeClr val="tx2"/>
                </a:solidFill>
              </a:rPr>
              <a:t>scrutiny of new expenditure proposals</a:t>
            </a:r>
          </a:p>
          <a:p>
            <a:pPr marL="360000" indent="-360000">
              <a:spcBef>
                <a:spcPts val="1800"/>
              </a:spcBef>
            </a:pPr>
            <a:r>
              <a:rPr lang="en-AU" dirty="0" smtClean="0">
                <a:solidFill>
                  <a:schemeClr val="tx2"/>
                </a:solidFill>
              </a:rPr>
              <a:t>Heightened awareness of medium to longer term budget impacts of policies</a:t>
            </a:r>
          </a:p>
          <a:p>
            <a:pPr marL="360000" indent="-360000">
              <a:spcBef>
                <a:spcPts val="1800"/>
              </a:spcBef>
            </a:pPr>
            <a:r>
              <a:rPr lang="en-AU" dirty="0" smtClean="0">
                <a:solidFill>
                  <a:schemeClr val="tx2"/>
                </a:solidFill>
              </a:rPr>
              <a:t>Increased reliance on incremental expenditure restraint mechanisms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78E7-9319-43E5-9D9B-03AB9A2D9BE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5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12798</TotalTime>
  <Words>342</Words>
  <Application>Microsoft Office PowerPoint</Application>
  <PresentationFormat>On-screen Show (4:3)</PresentationFormat>
  <Paragraphs>55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Impact of political systems on budget performance</vt:lpstr>
      <vt:lpstr>Presidential v parliamentary</vt:lpstr>
      <vt:lpstr>Strengthened role of legislatures</vt:lpstr>
      <vt:lpstr>PowerPoint Presentation</vt:lpstr>
      <vt:lpstr>  </vt:lpstr>
      <vt:lpstr>Budget performance</vt:lpstr>
      <vt:lpstr>Implications for governments and legislatures</vt:lpstr>
      <vt:lpstr>Implications for CBAs</vt:lpstr>
    </vt:vector>
  </TitlesOfParts>
  <Company>Parliament of Australia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political systems on budget performance</dc:title>
  <dc:creator>Parliamentary Budget Office</dc:creator>
  <cp:lastModifiedBy>Milligan, Louise (PBO)</cp:lastModifiedBy>
  <cp:revision>121</cp:revision>
  <cp:lastPrinted>2015-09-03T01:00:12Z</cp:lastPrinted>
  <dcterms:created xsi:type="dcterms:W3CDTF">2015-06-30T00:19:50Z</dcterms:created>
  <dcterms:modified xsi:type="dcterms:W3CDTF">2016-11-14T02:43:13Z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