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68" r:id="rId5"/>
    <p:sldId id="318" r:id="rId6"/>
    <p:sldId id="274" r:id="rId7"/>
    <p:sldId id="319" r:id="rId8"/>
    <p:sldId id="278" r:id="rId9"/>
    <p:sldId id="298" r:id="rId10"/>
    <p:sldId id="324" r:id="rId11"/>
    <p:sldId id="322" r:id="rId12"/>
    <p:sldId id="325" r:id="rId13"/>
    <p:sldId id="320" r:id="rId14"/>
    <p:sldId id="321" r:id="rId15"/>
    <p:sldId id="499" r:id="rId16"/>
    <p:sldId id="497" r:id="rId17"/>
    <p:sldId id="327" r:id="rId18"/>
    <p:sldId id="328" r:id="rId19"/>
    <p:sldId id="50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–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00"/>
    <p:restoredTop sz="68163"/>
  </p:normalViewPr>
  <p:slideViewPr>
    <p:cSldViewPr snapToGrid="0" snapToObjects="1">
      <p:cViewPr varScale="1">
        <p:scale>
          <a:sx n="80" d="100"/>
          <a:sy n="80" d="100"/>
        </p:scale>
        <p:origin x="24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\ninadillonbritton\Dropbox\Enforcement%20and%20legal%20representation\Data\Enforcement%20actions%20succes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676432887749498E-2"/>
          <c:y val="0.12469594594594595"/>
          <c:w val="0.91231581517426596"/>
          <c:h val="0.824628378378378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Sheet1!$B$31</c:f>
              <c:strCache>
                <c:ptCount val="1"/>
                <c:pt idx="0">
                  <c:v>Enforcement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651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888-9C48-BEB0-AB5B68CDF71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888-9C48-BEB0-AB5B68CDF71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888-9C48-BEB0-AB5B68CDF71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888-9C48-BEB0-AB5B68CDF71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888-9C48-BEB0-AB5B68CDF71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E9C2A14-E783-D645-9733-D02085DD2AB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A888-9C48-BEB0-AB5B68CDF71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681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A888-9C48-BEB0-AB5B68CDF7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ime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Sheet1!$A$32:$A$38</c:f>
              <c:strCache>
                <c:ptCount val="7"/>
                <c:pt idx="0">
                  <c:v>Australia</c:v>
                </c:pt>
                <c:pt idx="1">
                  <c:v>Alberta</c:v>
                </c:pt>
                <c:pt idx="2">
                  <c:v>BC</c:v>
                </c:pt>
                <c:pt idx="3">
                  <c:v>Ontario</c:v>
                </c:pt>
                <c:pt idx="4">
                  <c:v>UK</c:v>
                </c:pt>
                <c:pt idx="5">
                  <c:v>USA</c:v>
                </c:pt>
                <c:pt idx="6">
                  <c:v>Total</c:v>
                </c:pt>
              </c:strCache>
            </c:strRef>
          </c:cat>
          <c:val>
            <c:numRef>
              <c:f>Sheet1!$B$32:$B$38</c:f>
              <c:numCache>
                <c:formatCode>0%</c:formatCode>
                <c:ptCount val="7"/>
                <c:pt idx="0">
                  <c:v>0.96731054977711739</c:v>
                </c:pt>
                <c:pt idx="1">
                  <c:v>1</c:v>
                </c:pt>
                <c:pt idx="2">
                  <c:v>0.6</c:v>
                </c:pt>
                <c:pt idx="3">
                  <c:v>0.8571428571428571</c:v>
                </c:pt>
                <c:pt idx="4">
                  <c:v>0.91666666666666663</c:v>
                </c:pt>
                <c:pt idx="5">
                  <c:v>1</c:v>
                </c:pt>
                <c:pt idx="6">
                  <c:v>0.9620786516853933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Sheet1!$D$3:$D$9</c15:f>
                <c15:dlblRangeCache>
                  <c:ptCount val="7"/>
                  <c:pt idx="0">
                    <c:v>673</c:v>
                  </c:pt>
                  <c:pt idx="1">
                    <c:v>3</c:v>
                  </c:pt>
                  <c:pt idx="2">
                    <c:v>5</c:v>
                  </c:pt>
                  <c:pt idx="3">
                    <c:v>7</c:v>
                  </c:pt>
                  <c:pt idx="4">
                    <c:v>12</c:v>
                  </c:pt>
                  <c:pt idx="5">
                    <c:v>12</c:v>
                  </c:pt>
                  <c:pt idx="6">
                    <c:v>712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A888-9C48-BEB0-AB5B68CDF713}"/>
            </c:ext>
          </c:extLst>
        </c:ser>
        <c:ser>
          <c:idx val="1"/>
          <c:order val="1"/>
          <c:tx>
            <c:strRef>
              <c:f>Sheet1!$C$31</c:f>
              <c:strCache>
                <c:ptCount val="1"/>
                <c:pt idx="0">
                  <c:v>Non-enforcement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120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A888-9C48-BEB0-AB5B68CDF71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A888-9C48-BEB0-AB5B68CDF71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227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A888-9C48-BEB0-AB5B68CDF71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61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A888-9C48-BEB0-AB5B68CDF713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Times" pitchFamily="2" charset="0"/>
                        <a:ea typeface="+mn-ea"/>
                        <a:cs typeface="+mn-cs"/>
                      </a:defRPr>
                    </a:pPr>
                    <a:r>
                      <a:rPr lang="en-US"/>
                      <a:t>41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C-A888-9C48-BEB0-AB5B68CDF71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216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A888-9C48-BEB0-AB5B68CDF71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685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A888-9C48-BEB0-AB5B68CDF7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ime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Sheet1!$A$32:$A$38</c:f>
              <c:strCache>
                <c:ptCount val="7"/>
                <c:pt idx="0">
                  <c:v>Australia</c:v>
                </c:pt>
                <c:pt idx="1">
                  <c:v>Alberta</c:v>
                </c:pt>
                <c:pt idx="2">
                  <c:v>BC</c:v>
                </c:pt>
                <c:pt idx="3">
                  <c:v>Ontario</c:v>
                </c:pt>
                <c:pt idx="4">
                  <c:v>UK</c:v>
                </c:pt>
                <c:pt idx="5">
                  <c:v>USA</c:v>
                </c:pt>
                <c:pt idx="6">
                  <c:v>Total</c:v>
                </c:pt>
              </c:strCache>
            </c:strRef>
          </c:cat>
          <c:val>
            <c:numRef>
              <c:f>Sheet1!$C$32:$C$38</c:f>
              <c:numCache>
                <c:formatCode>0%</c:formatCode>
                <c:ptCount val="7"/>
                <c:pt idx="0">
                  <c:v>0.43478260869565222</c:v>
                </c:pt>
                <c:pt idx="1">
                  <c:v>0.41935483870967744</c:v>
                </c:pt>
                <c:pt idx="2">
                  <c:v>0.69846153846153847</c:v>
                </c:pt>
                <c:pt idx="3">
                  <c:v>0.52586206896551724</c:v>
                </c:pt>
                <c:pt idx="4">
                  <c:v>0.33333333333333337</c:v>
                </c:pt>
                <c:pt idx="5">
                  <c:v>0.67711598746081503</c:v>
                </c:pt>
                <c:pt idx="6">
                  <c:v>0.57419898819561555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888-9C48-BEB0-AB5B68CDF7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8514111"/>
        <c:axId val="2087806735"/>
      </c:barChart>
      <c:catAx>
        <c:axId val="1738514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" pitchFamily="2" charset="0"/>
                <a:ea typeface="+mn-ea"/>
                <a:cs typeface="+mn-cs"/>
              </a:defRPr>
            </a:pPr>
            <a:endParaRPr lang="en-US"/>
          </a:p>
        </c:txPr>
        <c:crossAx val="2087806735"/>
        <c:crosses val="autoZero"/>
        <c:auto val="1"/>
        <c:lblAlgn val="ctr"/>
        <c:lblOffset val="100"/>
        <c:noMultiLvlLbl val="0"/>
      </c:catAx>
      <c:valAx>
        <c:axId val="2087806735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" pitchFamily="2" charset="0"/>
                <a:ea typeface="+mn-ea"/>
                <a:cs typeface="+mn-cs"/>
              </a:defRPr>
            </a:pPr>
            <a:endParaRPr lang="en-US"/>
          </a:p>
        </c:txPr>
        <c:crossAx val="1738514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Times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  <a:latin typeface="Times" pitchFamily="2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6373D-7868-D041-95A6-F815614EFD4F}" type="datetimeFigureOut">
              <a:rPr lang="en-US" smtClean="0"/>
              <a:t>4/30/24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8E7F6-F667-EB4A-A3B9-A25B8A87E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82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34F77C-A6F0-6349-B7FF-C506045477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62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34F77C-A6F0-6349-B7FF-C506045477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11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Char char="–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34F77C-A6F0-6349-B7FF-C506045477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79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34F77C-A6F0-6349-B7FF-C506045477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67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34F77C-A6F0-6349-B7FF-C506045477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25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8E7F6-F667-EB4A-A3B9-A25B8A87E4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60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8E7F6-F667-EB4A-A3B9-A25B8A87E4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00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8E7F6-F667-EB4A-A3B9-A25B8A87E4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16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34F77C-A6F0-6349-B7FF-C506045477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34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34F77C-A6F0-6349-B7FF-C506045477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39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34F77C-A6F0-6349-B7FF-C506045477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88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34F77C-A6F0-6349-B7FF-C506045477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09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34F77C-A6F0-6349-B7FF-C506045477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44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8E7F6-F667-EB4A-A3B9-A25B8A87E4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29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34F77C-A6F0-6349-B7FF-C506045477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45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8E7F6-F667-EB4A-A3B9-A25B8A87E4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72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3B220-9EA8-E64B-B8B5-E246F603C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CC2AE1-837E-4E40-ADE8-E94E78749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873F0-C183-644D-8BFB-0699B04D8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8C38-E997-B84D-A0FD-D54CA0268277}" type="datetimeFigureOut">
              <a:rPr lang="en-US" smtClean="0"/>
              <a:t>4/30/24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C812C-938A-054E-919B-43F37BE66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87798-AEDE-5048-8D5C-09F4BF837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4D25-9948-7149-AEE4-4FFCBFAEC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40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C0CF4-A004-154C-BBD0-933E8100C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93FC69-E0E0-5C40-B9F8-30FEF8864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D22C9-BE7B-6149-8933-DB2BDC45F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8C38-E997-B84D-A0FD-D54CA0268277}" type="datetimeFigureOut">
              <a:rPr lang="en-US" smtClean="0"/>
              <a:t>4/30/24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D3417-D329-6949-AA93-2C1BA6196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C3090-DADD-6C43-8565-B9292EE26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4D25-9948-7149-AEE4-4FFCBFAEC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9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4821FE-E2CB-A146-A229-6F81AE9141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8C759B-89C2-314E-BCB3-981F344D1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45F1F-07DE-4741-B5FE-B08445247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8C38-E997-B84D-A0FD-D54CA0268277}" type="datetimeFigureOut">
              <a:rPr lang="en-US" smtClean="0"/>
              <a:t>4/30/24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B0C1B-AC52-6042-A334-F6BB9426A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6E360-3896-9740-B105-C49A9CBC6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4D25-9948-7149-AEE4-4FFCBFAEC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85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– Red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 Template background file_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95125" y="0"/>
            <a:ext cx="6108800" cy="6872400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pic>
      <p:pic>
        <p:nvPicPr>
          <p:cNvPr id="2" name="Picture 1" descr="269F7152-Edit.jp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5" r="27248"/>
          <a:stretch/>
        </p:blipFill>
        <p:spPr>
          <a:xfrm>
            <a:off x="6095125" y="-1"/>
            <a:ext cx="6108800" cy="6875925"/>
          </a:xfrm>
          <a:prstGeom prst="rect">
            <a:avLst/>
          </a:prstGeom>
        </p:spPr>
      </p:pic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509179" y="1797599"/>
            <a:ext cx="5265165" cy="1322972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9255" y="3360968"/>
            <a:ext cx="5285089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4502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D7962-95A1-D449-939A-2BBF8A4CD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2FFEE-3073-AA44-ADEB-503EB98A1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3E565-7B67-2842-B1AB-FE2250414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8C38-E997-B84D-A0FD-D54CA0268277}" type="datetimeFigureOut">
              <a:rPr lang="en-US" smtClean="0"/>
              <a:t>4/30/24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D7E24-63DC-9444-89DC-9E5ED750D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0AFC2-A519-C948-8F13-A60AFE678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4D25-9948-7149-AEE4-4FFCBFAEC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348B5-0B0F-3A41-850F-F22697BC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D5C57-4FED-A94D-BCBE-4084EBDB3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6AAFE-8E31-9E40-8106-A34A00A8A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8C38-E997-B84D-A0FD-D54CA0268277}" type="datetimeFigureOut">
              <a:rPr lang="en-US" smtClean="0"/>
              <a:t>4/30/24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95DC7-B01D-7D4F-8685-D682009CC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B3393-BEE6-EB48-B022-6B9087D9F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4D25-9948-7149-AEE4-4FFCBFAEC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65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0F383-97ED-1346-8071-178494552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634DF-A572-9C45-9B5D-5574684A9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F99A5-E3FB-5B4B-A3F0-A9CF28BF9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7455D-5086-944C-A78F-FB98E2D34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8C38-E997-B84D-A0FD-D54CA0268277}" type="datetimeFigureOut">
              <a:rPr lang="en-US" smtClean="0"/>
              <a:t>4/30/24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FA0676-AE9F-4444-B535-52AA173ED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60797-DA50-2C49-AD5B-39C0178D0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4D25-9948-7149-AEE4-4FFCBFAEC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10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6DE9D-0058-DA4F-B212-73720E24F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0C2BC-9F38-F54B-9692-78FCFB656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10D36C-69D2-EE44-9EF6-7AC5B1F02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B0CF1-3F7E-B046-853D-96F1075164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9074DE-074F-1C49-9397-52C4C4969B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E714EA-260D-6549-A88F-DD5A27D8F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8C38-E997-B84D-A0FD-D54CA0268277}" type="datetimeFigureOut">
              <a:rPr lang="en-US" smtClean="0"/>
              <a:t>4/30/24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554F39-5655-6D46-9299-0B7A72678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613DC-9701-A940-9C78-D49CB1FD9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4D25-9948-7149-AEE4-4FFCBFAEC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55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CDFD0-2536-0148-9E7D-F7BB335E3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7CE878-5C34-9840-B54A-108F5F05A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8C38-E997-B84D-A0FD-D54CA0268277}" type="datetimeFigureOut">
              <a:rPr lang="en-US" smtClean="0"/>
              <a:t>4/30/24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FCE36-7A44-BC4B-8F75-229B6C947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7ABCA5-5DA0-2F42-A818-A7E9F3A51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4D25-9948-7149-AEE4-4FFCBFAEC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43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80018-7643-B44E-86FC-A366DD060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8C38-E997-B84D-A0FD-D54CA0268277}" type="datetimeFigureOut">
              <a:rPr lang="en-US" smtClean="0"/>
              <a:t>4/30/24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670A71-9648-2746-B73F-C42FC59B7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52800-91FE-264F-A766-86F705502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4D25-9948-7149-AEE4-4FFCBFAEC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2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132E5-F587-6046-A187-00E3EF77F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BB598-9426-EB4F-95F4-28028C9EF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A0F1AE-4FD1-9140-84B8-567837569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5E26BE-2729-8643-8098-EC1C0D503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8C38-E997-B84D-A0FD-D54CA0268277}" type="datetimeFigureOut">
              <a:rPr lang="en-US" smtClean="0"/>
              <a:t>4/30/24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526058-8D73-2445-AB9D-614A1C88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BC10B-5CC2-A648-B2F1-F14D23822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4D25-9948-7149-AEE4-4FFCBFAEC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5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F935-1929-B94C-9650-9B3AA5EBD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900ACD-37A0-4A42-9678-CB48D737A9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6F0046-95EF-2E40-A873-FA545D7E6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B682C-2A6A-1345-9583-B79489B9B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8C38-E997-B84D-A0FD-D54CA0268277}" type="datetimeFigureOut">
              <a:rPr lang="en-US" smtClean="0"/>
              <a:t>4/30/24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28806F-3630-764D-AFB4-0E839EC0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39CA99-BC17-BC4F-A240-6D498683C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4D25-9948-7149-AEE4-4FFCBFAEC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CA8DE2-C8C3-1C45-8232-5618DD0E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1023E-ACF6-FE48-AA2D-536454CA0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43790-4FF8-A84E-B48B-D532D0CF24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F8C38-E997-B84D-A0FD-D54CA0268277}" type="datetimeFigureOut">
              <a:rPr lang="en-US" smtClean="0"/>
              <a:t>4/30/24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8E3F1-947F-C04D-8AC3-5CD498E50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C3D64-97ED-4B4C-A9B3-2FC8AAED20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64D25-9948-7149-AEE4-4FFCBFAEC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781665" y="1226126"/>
            <a:ext cx="5073093" cy="2589735"/>
          </a:xfrm>
        </p:spPr>
        <p:txBody>
          <a:bodyPr>
            <a:normAutofit fontScale="90000"/>
          </a:bodyPr>
          <a:lstStyle/>
          <a:p>
            <a:pPr algn="ctr"/>
            <a:r>
              <a:rPr lang="en-AU" b="1" dirty="0">
                <a:solidFill>
                  <a:schemeClr val="tx1"/>
                </a:solidFill>
              </a:rPr>
              <a:t>“Protecting migrant workers: Comparing international approaches to enforcement”</a:t>
            </a:r>
            <a:br>
              <a:rPr lang="en-AU" b="1" dirty="0">
                <a:solidFill>
                  <a:schemeClr val="tx1"/>
                </a:solidFill>
              </a:rPr>
            </a:br>
            <a:br>
              <a:rPr lang="en-AU" b="1" dirty="0"/>
            </a:br>
            <a:r>
              <a:rPr lang="en-AU" b="1" dirty="0"/>
              <a:t>A presentation to the Australian Parliamentary Library Seminar Series  </a:t>
            </a:r>
            <a:br>
              <a:rPr lang="en-AU" dirty="0"/>
            </a:br>
            <a:endParaRPr lang="en-US" b="0" dirty="0">
              <a:solidFill>
                <a:schemeClr val="tx1"/>
              </a:solidFill>
              <a:latin typeface="Tw Cen MT" charset="0"/>
            </a:endParaRPr>
          </a:p>
        </p:txBody>
      </p:sp>
      <p:sp>
        <p:nvSpPr>
          <p:cNvPr id="16386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580292" y="3988341"/>
            <a:ext cx="5073093" cy="1643532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indent="0" algn="ctr">
              <a:buNone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Presented by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Associate Professor Anna Boucher </a:t>
            </a:r>
          </a:p>
          <a:p>
            <a:pPr marL="0" indent="0" algn="ctr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Faculty of Arts and Social Sciences</a:t>
            </a:r>
          </a:p>
          <a:p>
            <a:pPr marL="0" indent="0" algn="ctr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Discipline  of Government and International Relations </a:t>
            </a:r>
          </a:p>
          <a:p>
            <a:pPr marL="0" indent="0">
              <a:buNone/>
            </a:pPr>
            <a:endParaRPr lang="en-US" dirty="0">
              <a:latin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22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6D8D4-FC8B-8941-AB01-55AB9CB35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34819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3300" dirty="0">
                <a:solidFill>
                  <a:srgbClr val="FF0000"/>
                </a:solidFill>
              </a:rPr>
              <a:t>Key findings: </a:t>
            </a:r>
            <a:r>
              <a:rPr lang="en-US" sz="3300" dirty="0"/>
              <a:t>Enforcement bodies are involved in the minority of legal actions (outside of Australia) but they are generally more successful for migrants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1E1BE-4CC1-5543-8E6D-B27D974B3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  <a:defRPr/>
            </a:pPr>
            <a:endParaRPr lang="en-US" dirty="0">
              <a:solidFill>
                <a:prstClr val="black"/>
              </a:solidFill>
            </a:endParaRPr>
          </a:p>
          <a:p>
            <a:pPr>
              <a:spcAft>
                <a:spcPts val="600"/>
              </a:spcAft>
              <a:buFont typeface="Lucida Grande"/>
              <a:buChar char="–"/>
              <a:defRPr/>
            </a:pP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C59B4E6-B5AF-F942-9F31-9153E7F100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8493788"/>
              </p:ext>
            </p:extLst>
          </p:nvPr>
        </p:nvGraphicFramePr>
        <p:xfrm>
          <a:off x="1092200" y="2542864"/>
          <a:ext cx="9496551" cy="396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D8F5F4E-A998-2846-BD0E-6C9EF39FAB3E}"/>
              </a:ext>
            </a:extLst>
          </p:cNvPr>
          <p:cNvSpPr txBox="1"/>
          <p:nvPr/>
        </p:nvSpPr>
        <p:spPr>
          <a:xfrm>
            <a:off x="1603249" y="1896533"/>
            <a:ext cx="7422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Figure 1. Comparison of migrant success rates* in enforcement and non-enforcement actions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49560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6D8D4-FC8B-8941-AB01-55AB9CB35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Key finding: </a:t>
            </a:r>
            <a:r>
              <a:rPr lang="en-US" sz="3000" dirty="0"/>
              <a:t>Enforcement bodies involved in litigation have more reach if they bring group actions, but this is unusual outside Australia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1E1BE-4CC1-5543-8E6D-B27D974B3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  <a:defRPr/>
            </a:pPr>
            <a:endParaRPr lang="en-US" dirty="0">
              <a:solidFill>
                <a:prstClr val="black"/>
              </a:solidFill>
            </a:endParaRPr>
          </a:p>
          <a:p>
            <a:pPr>
              <a:spcAft>
                <a:spcPts val="600"/>
              </a:spcAft>
              <a:buFont typeface="Lucida Grande"/>
              <a:buChar char="–"/>
              <a:defRPr/>
            </a:pP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B64F731-257E-3E45-B3B9-7DD3CDDAC5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025973"/>
              </p:ext>
            </p:extLst>
          </p:nvPr>
        </p:nvGraphicFramePr>
        <p:xfrm>
          <a:off x="427703" y="1825625"/>
          <a:ext cx="10813591" cy="434428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975931">
                  <a:extLst>
                    <a:ext uri="{9D8B030D-6E8A-4147-A177-3AD203B41FA5}">
                      <a16:colId xmlns:a16="http://schemas.microsoft.com/office/drawing/2014/main" val="2328327167"/>
                    </a:ext>
                  </a:extLst>
                </a:gridCol>
                <a:gridCol w="2130571">
                  <a:extLst>
                    <a:ext uri="{9D8B030D-6E8A-4147-A177-3AD203B41FA5}">
                      <a16:colId xmlns:a16="http://schemas.microsoft.com/office/drawing/2014/main" val="1414482551"/>
                    </a:ext>
                  </a:extLst>
                </a:gridCol>
                <a:gridCol w="3421013">
                  <a:extLst>
                    <a:ext uri="{9D8B030D-6E8A-4147-A177-3AD203B41FA5}">
                      <a16:colId xmlns:a16="http://schemas.microsoft.com/office/drawing/2014/main" val="1275585644"/>
                    </a:ext>
                  </a:extLst>
                </a:gridCol>
                <a:gridCol w="2053256">
                  <a:extLst>
                    <a:ext uri="{9D8B030D-6E8A-4147-A177-3AD203B41FA5}">
                      <a16:colId xmlns:a16="http://schemas.microsoft.com/office/drawing/2014/main" val="608133733"/>
                    </a:ext>
                  </a:extLst>
                </a:gridCol>
                <a:gridCol w="616410">
                  <a:extLst>
                    <a:ext uri="{9D8B030D-6E8A-4147-A177-3AD203B41FA5}">
                      <a16:colId xmlns:a16="http://schemas.microsoft.com/office/drawing/2014/main" val="4178987738"/>
                    </a:ext>
                  </a:extLst>
                </a:gridCol>
                <a:gridCol w="616410">
                  <a:extLst>
                    <a:ext uri="{9D8B030D-6E8A-4147-A177-3AD203B41FA5}">
                      <a16:colId xmlns:a16="http://schemas.microsoft.com/office/drawing/2014/main" val="2894577604"/>
                    </a:ext>
                  </a:extLst>
                </a:gridCol>
              </a:tblGrid>
              <a:tr h="347266">
                <a:tc gridSpan="5"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</a:rPr>
                        <a:t>Number of migrants per case, enforcement actions vs other actions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1723" marR="2172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1723" marR="21723" marT="0" marB="0">
                    <a:lnB w="381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5557460"/>
                  </a:ext>
                </a:extLst>
              </a:tr>
              <a:tr h="347266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1723" marR="21723" marT="0" marB="0">
                    <a:lnR w="12700" cmpd="sng">
                      <a:noFill/>
                    </a:lnR>
                  </a:tcPr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800" b="1" dirty="0">
                          <a:effectLst/>
                        </a:rPr>
                        <a:t>Enforcement actions</a:t>
                      </a:r>
                      <a:endParaRPr lang="en-AU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1723" marR="21723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fr-FR" sz="1800" b="1" dirty="0" err="1">
                          <a:effectLst/>
                        </a:rPr>
                        <a:t>Other</a:t>
                      </a:r>
                      <a:r>
                        <a:rPr lang="fr-FR" sz="1800" b="1" dirty="0">
                          <a:effectLst/>
                        </a:rPr>
                        <a:t> actions</a:t>
                      </a:r>
                      <a:endParaRPr lang="en-AU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1723" marR="21723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763260"/>
                  </a:ext>
                </a:extLst>
              </a:tr>
              <a:tr h="413552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</a:rPr>
                        <a:t>Jurisdiction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1723" marR="21723" marT="0" marB="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fr-FR" sz="1800" dirty="0" err="1">
                          <a:effectLst/>
                        </a:rPr>
                        <a:t>Median</a:t>
                      </a:r>
                      <a:r>
                        <a:rPr lang="fr-FR" sz="1800" dirty="0">
                          <a:effectLst/>
                        </a:rPr>
                        <a:t>, (N migrants)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1723" marR="2172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</a:rPr>
                        <a:t>Range (lowest N migrants: highest N migrants)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1723" marR="2172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fr-FR" sz="1800" dirty="0" err="1">
                          <a:effectLst/>
                        </a:rPr>
                        <a:t>Median</a:t>
                      </a:r>
                      <a:r>
                        <a:rPr lang="fr-FR" sz="1800" dirty="0">
                          <a:effectLst/>
                        </a:rPr>
                        <a:t> (N migrants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1723" marR="2172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</a:rPr>
                        <a:t>Range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1723" marR="2172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112288"/>
                  </a:ext>
                </a:extLst>
              </a:tr>
              <a:tr h="347266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</a:rPr>
                        <a:t>Australia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1723" marR="21723" marT="0" marB="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1723" marR="2172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</a:rPr>
                        <a:t>1:181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1723" marR="2172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1723" marR="2172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</a:rPr>
                        <a:t>1:19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1723" marR="21723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761370"/>
                  </a:ext>
                </a:extLst>
              </a:tr>
              <a:tr h="347266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</a:rPr>
                        <a:t>Alberta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1723" marR="21723" marT="0" marB="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1723" marR="2172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</a:rPr>
                        <a:t>1:1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1723" marR="2172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1723" marR="2172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</a:rPr>
                        <a:t>1:12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1723" marR="21723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201060"/>
                  </a:ext>
                </a:extLst>
              </a:tr>
              <a:tr h="734562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</a:rPr>
                        <a:t>British Columbia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1723" marR="21723" marT="0" marB="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1723" marR="2172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</a:rPr>
                        <a:t>1:1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1723" marR="2172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1723" marR="2172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</a:rPr>
                        <a:t>1:73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1723" marR="21723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203765"/>
                  </a:ext>
                </a:extLst>
              </a:tr>
              <a:tr h="347266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</a:rPr>
                        <a:t>Ontario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1723" marR="21723" marT="0" marB="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</a:rPr>
                        <a:t>1.5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1723" marR="2172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</a:rPr>
                        <a:t>1: 3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1723" marR="2172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1723" marR="2172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</a:rPr>
                        <a:t>1:3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1723" marR="21723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174973"/>
                  </a:ext>
                </a:extLst>
              </a:tr>
              <a:tr h="347266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</a:rPr>
                        <a:t>UK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1723" marR="21723" marT="0" marB="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1723" marR="2172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</a:rPr>
                        <a:t>1:9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1723" marR="2172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1723" marR="2172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</a:rPr>
                        <a:t>1:4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1723" marR="21723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709257"/>
                  </a:ext>
                </a:extLst>
              </a:tr>
              <a:tr h="347266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</a:rPr>
                        <a:t>US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1723" marR="21723" marT="0" marB="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1723" marR="2172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</a:rPr>
                        <a:t>1: 8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1723" marR="2172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1723" marR="2172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</a:rPr>
                        <a:t>1:4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1723" marR="21723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745094"/>
                  </a:ext>
                </a:extLst>
              </a:tr>
              <a:tr h="347266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</a:rPr>
                        <a:t>Average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1723" marR="21723" marT="0" marB="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1723" marR="2172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</a:rPr>
                        <a:t>1:181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1723" marR="2172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1723" marR="2172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</a:rPr>
                        <a:t>1:73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1723" marR="21723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709332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4D0D4916-4562-B240-886F-BE0DF993E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787177" y="858884"/>
            <a:ext cx="91397326" cy="20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14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43A934B-C207-51BC-010B-5AD10A0ACB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2767609"/>
              </p:ext>
            </p:extLst>
          </p:nvPr>
        </p:nvGraphicFramePr>
        <p:xfrm>
          <a:off x="756139" y="0"/>
          <a:ext cx="11025553" cy="9568408"/>
        </p:xfrm>
        <a:graphic>
          <a:graphicData uri="http://schemas.openxmlformats.org/drawingml/2006/table">
            <a:tbl>
              <a:tblPr/>
              <a:tblGrid>
                <a:gridCol w="1575079">
                  <a:extLst>
                    <a:ext uri="{9D8B030D-6E8A-4147-A177-3AD203B41FA5}">
                      <a16:colId xmlns:a16="http://schemas.microsoft.com/office/drawing/2014/main" val="4179746877"/>
                    </a:ext>
                  </a:extLst>
                </a:gridCol>
                <a:gridCol w="1575079">
                  <a:extLst>
                    <a:ext uri="{9D8B030D-6E8A-4147-A177-3AD203B41FA5}">
                      <a16:colId xmlns:a16="http://schemas.microsoft.com/office/drawing/2014/main" val="4031778393"/>
                    </a:ext>
                  </a:extLst>
                </a:gridCol>
                <a:gridCol w="1575079">
                  <a:extLst>
                    <a:ext uri="{9D8B030D-6E8A-4147-A177-3AD203B41FA5}">
                      <a16:colId xmlns:a16="http://schemas.microsoft.com/office/drawing/2014/main" val="1151843378"/>
                    </a:ext>
                  </a:extLst>
                </a:gridCol>
                <a:gridCol w="1575079">
                  <a:extLst>
                    <a:ext uri="{9D8B030D-6E8A-4147-A177-3AD203B41FA5}">
                      <a16:colId xmlns:a16="http://schemas.microsoft.com/office/drawing/2014/main" val="1995499110"/>
                    </a:ext>
                  </a:extLst>
                </a:gridCol>
                <a:gridCol w="1575079">
                  <a:extLst>
                    <a:ext uri="{9D8B030D-6E8A-4147-A177-3AD203B41FA5}">
                      <a16:colId xmlns:a16="http://schemas.microsoft.com/office/drawing/2014/main" val="3468029104"/>
                    </a:ext>
                  </a:extLst>
                </a:gridCol>
                <a:gridCol w="1575079">
                  <a:extLst>
                    <a:ext uri="{9D8B030D-6E8A-4147-A177-3AD203B41FA5}">
                      <a16:colId xmlns:a16="http://schemas.microsoft.com/office/drawing/2014/main" val="1988734581"/>
                    </a:ext>
                  </a:extLst>
                </a:gridCol>
                <a:gridCol w="1575079">
                  <a:extLst>
                    <a:ext uri="{9D8B030D-6E8A-4147-A177-3AD203B41FA5}">
                      <a16:colId xmlns:a16="http://schemas.microsoft.com/office/drawing/2014/main" val="1848808102"/>
                    </a:ext>
                  </a:extLst>
                </a:gridCol>
              </a:tblGrid>
              <a:tr h="1030479">
                <a:tc gridSpan="7">
                  <a:txBody>
                    <a:bodyPr/>
                    <a:lstStyle/>
                    <a:p>
                      <a:pPr algn="l" fontAlgn="ctr"/>
                      <a:endParaRPr lang="en-AU" sz="3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rtl="0" fontAlgn="base"/>
                      <a:r>
                        <a:rPr lang="en-AU" sz="3000" b="1" i="0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Differential allocation </a:t>
                      </a:r>
                      <a:r>
                        <a:rPr lang="en-AU" sz="3000" b="0" i="0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of resources to labour and immigration enforcement across the six jurisdictions</a:t>
                      </a:r>
                    </a:p>
                  </a:txBody>
                  <a:tcPr marL="15821" marR="15821" marT="7910" marB="79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00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57640"/>
                  </a:ext>
                </a:extLst>
              </a:tr>
              <a:tr h="1279995">
                <a:tc>
                  <a:txBody>
                    <a:bodyPr/>
                    <a:lstStyle/>
                    <a:p>
                      <a:pPr fontAlgn="ctr"/>
                      <a:endParaRPr lang="en-AU" sz="19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base"/>
                      <a:r>
                        <a:rPr lang="en-AU" sz="1900" b="1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Budget</a:t>
                      </a:r>
                      <a:r>
                        <a:rPr lang="en-AU" sz="19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15821" marR="15821" marT="7910" marB="79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00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AU" sz="19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base"/>
                      <a:r>
                        <a:rPr lang="en-AU" sz="1900" b="1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Australia</a:t>
                      </a:r>
                      <a:r>
                        <a:rPr lang="en-AU" sz="19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15821" marR="15821" marT="7910" marB="79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A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AU" sz="19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base"/>
                      <a:r>
                        <a:rPr lang="en-AU" sz="1900" b="1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Alberta</a:t>
                      </a:r>
                      <a:r>
                        <a:rPr lang="en-AU" sz="19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15821" marR="15821" marT="7910" marB="79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AU" sz="19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base"/>
                      <a:r>
                        <a:rPr lang="en-AU" sz="1900" b="1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BC</a:t>
                      </a:r>
                      <a:r>
                        <a:rPr lang="en-AU" sz="19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15821" marR="15821" marT="7910" marB="79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B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AU" sz="19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base"/>
                      <a:r>
                        <a:rPr lang="en-AU" sz="1900" b="1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Ontario</a:t>
                      </a:r>
                      <a:r>
                        <a:rPr lang="en-AU" sz="19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15821" marR="15821" marT="7910" marB="79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035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AU" sz="19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base"/>
                      <a:r>
                        <a:rPr lang="en-AU" sz="1900" b="1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UK</a:t>
                      </a:r>
                      <a:r>
                        <a:rPr lang="en-AU" sz="19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15821" marR="15821" marT="7910" marB="79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D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AU" sz="19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base"/>
                      <a:r>
                        <a:rPr lang="en-AU" sz="1900" b="1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 (California)</a:t>
                      </a:r>
                      <a:r>
                        <a:rPr lang="en-AU" sz="19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15821" marR="15821" marT="7910" marB="79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0D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671577"/>
                  </a:ext>
                </a:extLst>
              </a:tr>
              <a:tr h="4989624">
                <a:tc>
                  <a:txBody>
                    <a:bodyPr/>
                    <a:lstStyle/>
                    <a:p>
                      <a:pPr fontAlgn="t"/>
                      <a:endParaRPr lang="en-AU" sz="19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base"/>
                      <a:r>
                        <a:rPr lang="en-AU" sz="19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Labor enforcement budget </a:t>
                      </a:r>
                    </a:p>
                  </a:txBody>
                  <a:tcPr marL="15821" marR="15821" marT="7910" marB="79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AU" sz="19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base"/>
                      <a:r>
                        <a:rPr lang="en-AU" sz="19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 2019: 110.009 mil AUD </a:t>
                      </a:r>
                    </a:p>
                  </a:txBody>
                  <a:tcPr marL="15821" marR="15821" marT="7910" marB="79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AU" sz="19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base"/>
                      <a:r>
                        <a:rPr lang="en-AU" sz="19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FY2020: 73 mil CAD (part of a larger WHS funding </a:t>
                      </a:r>
                    </a:p>
                  </a:txBody>
                  <a:tcPr marL="15821" marR="15821" marT="7910" marB="79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AU" sz="19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base"/>
                      <a:r>
                        <a:rPr lang="en-AU" sz="19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FY2020: 13mil CAD </a:t>
                      </a:r>
                    </a:p>
                  </a:txBody>
                  <a:tcPr marL="15821" marR="15821" marT="7910" marB="79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AU" sz="19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base"/>
                      <a:r>
                        <a:rPr lang="en-AU" sz="19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FY2020: 47.286 mil CAD </a:t>
                      </a:r>
                    </a:p>
                  </a:txBody>
                  <a:tcPr marL="15821" marR="15821" marT="7910" marB="79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AU" sz="19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base"/>
                      <a:r>
                        <a:rPr lang="en-AU" sz="19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 2020: HMRC: 26.3 mil </a:t>
                      </a:r>
                    </a:p>
                    <a:p>
                      <a:pPr algn="ctr" rtl="0" fontAlgn="base"/>
                      <a:r>
                        <a:rPr lang="en-AU" sz="19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 2020: GLAA: 6.158 mil </a:t>
                      </a:r>
                    </a:p>
                    <a:p>
                      <a:pPr algn="ctr" rtl="0" fontAlgn="base"/>
                      <a:r>
                        <a:rPr lang="en-AU" sz="19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 2019: EASI: 0.725 </a:t>
                      </a:r>
                    </a:p>
                    <a:p>
                      <a:pPr algn="ctr" rtl="0" fontAlgn="base"/>
                      <a:r>
                        <a:rPr lang="en-AU" sz="19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All: 33 GDP </a:t>
                      </a:r>
                    </a:p>
                  </a:txBody>
                  <a:tcPr marL="15821" marR="15821" marT="7910" marB="79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AU" sz="19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base"/>
                      <a:r>
                        <a:rPr lang="en-AU" sz="19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 2018: 90.6mil USD </a:t>
                      </a:r>
                    </a:p>
                  </a:txBody>
                  <a:tcPr marL="15821" marR="15821" marT="7910" marB="79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0730126"/>
                  </a:ext>
                </a:extLst>
              </a:tr>
              <a:tr h="1911369">
                <a:tc>
                  <a:txBody>
                    <a:bodyPr/>
                    <a:lstStyle/>
                    <a:p>
                      <a:pPr fontAlgn="t"/>
                      <a:endParaRPr lang="en-AU" sz="1900">
                        <a:effectLst/>
                      </a:endParaRPr>
                    </a:p>
                    <a:p>
                      <a:pPr algn="ctr" rtl="0" fontAlgn="base"/>
                      <a:r>
                        <a:rPr lang="en-AU" sz="1900" b="0" i="0">
                          <a:effectLst/>
                          <a:latin typeface="Times New Roman" panose="02020603050405020304" pitchFamily="18" charset="0"/>
                        </a:rPr>
                        <a:t>Immigration enforcement budget </a:t>
                      </a:r>
                      <a:endParaRPr lang="en-AU" sz="1900" b="0" i="0">
                        <a:effectLst/>
                      </a:endParaRPr>
                    </a:p>
                  </a:txBody>
                  <a:tcPr marL="15821" marR="15821" marT="7910" marB="79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40DD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AU" sz="1900">
                        <a:effectLst/>
                      </a:endParaRPr>
                    </a:p>
                    <a:p>
                      <a:pPr algn="ctr" rtl="0" fontAlgn="base"/>
                      <a:r>
                        <a:rPr lang="en-AU" sz="1900" b="0" i="0">
                          <a:effectLst/>
                          <a:latin typeface="Times New Roman" panose="02020603050405020304" pitchFamily="18" charset="0"/>
                        </a:rPr>
                        <a:t>FY2020: 1.624 billion </a:t>
                      </a:r>
                      <a:endParaRPr lang="en-AU" sz="1900" b="0" i="0">
                        <a:effectLst/>
                      </a:endParaRPr>
                    </a:p>
                  </a:txBody>
                  <a:tcPr marL="15821" marR="15821" marT="7910" marB="79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40FF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AU" sz="1900" dirty="0">
                        <a:effectLst/>
                      </a:endParaRPr>
                    </a:p>
                    <a:p>
                      <a:pPr algn="ctr" rtl="0" fontAlgn="base"/>
                      <a:r>
                        <a:rPr lang="en-AU" sz="1900" b="0" i="0" dirty="0">
                          <a:effectLst/>
                          <a:latin typeface="Times New Roman" panose="02020603050405020304" pitchFamily="18" charset="0"/>
                        </a:rPr>
                        <a:t>FY2020: 362 mil </a:t>
                      </a:r>
                      <a:endParaRPr lang="en-AU" sz="1900" b="0" i="0" dirty="0">
                        <a:effectLst/>
                      </a:endParaRPr>
                    </a:p>
                    <a:p>
                      <a:pPr algn="ctr" rtl="0" fontAlgn="base"/>
                      <a:r>
                        <a:rPr lang="en-AU" sz="19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AU" sz="1900" b="0" i="0" dirty="0">
                        <a:effectLst/>
                      </a:endParaRPr>
                    </a:p>
                    <a:p>
                      <a:pPr algn="ctr" rtl="0" fontAlgn="base"/>
                      <a:r>
                        <a:rPr lang="en-AU" sz="1900" b="0" i="0" dirty="0">
                          <a:effectLst/>
                          <a:latin typeface="Times New Roman" panose="02020603050405020304" pitchFamily="18" charset="0"/>
                        </a:rPr>
                        <a:t>‘share’ is 41.992 </a:t>
                      </a:r>
                      <a:endParaRPr lang="en-AU" sz="1900" b="0" i="0" dirty="0">
                        <a:effectLst/>
                      </a:endParaRPr>
                    </a:p>
                  </a:txBody>
                  <a:tcPr marL="15821" marR="15821" marT="7910" marB="79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A0CF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AU" sz="1900">
                        <a:effectLst/>
                      </a:endParaRPr>
                    </a:p>
                    <a:p>
                      <a:pPr algn="ctr" rtl="0" fontAlgn="base"/>
                      <a:r>
                        <a:rPr lang="en-AU" sz="1900" b="0" i="0">
                          <a:effectLst/>
                          <a:latin typeface="Times New Roman" panose="02020603050405020304" pitchFamily="18" charset="0"/>
                        </a:rPr>
                        <a:t>FY2020: 362 mil </a:t>
                      </a:r>
                      <a:endParaRPr lang="en-AU" sz="1900" b="0" i="0">
                        <a:effectLst/>
                      </a:endParaRPr>
                    </a:p>
                    <a:p>
                      <a:pPr algn="ctr" rtl="0" fontAlgn="base"/>
                      <a:r>
                        <a:rPr lang="en-AU" sz="19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AU" sz="1900" b="0" i="0">
                        <a:effectLst/>
                      </a:endParaRPr>
                    </a:p>
                    <a:p>
                      <a:pPr algn="ctr" rtl="0" fontAlgn="base"/>
                      <a:r>
                        <a:rPr lang="en-AU" sz="1900" b="0" i="0">
                          <a:effectLst/>
                          <a:latin typeface="Times New Roman" panose="02020603050405020304" pitchFamily="18" charset="0"/>
                        </a:rPr>
                        <a:t>‘share’ is 47.8 mil </a:t>
                      </a:r>
                      <a:endParaRPr lang="en-AU" sz="1900" b="0" i="0">
                        <a:effectLst/>
                      </a:endParaRPr>
                    </a:p>
                  </a:txBody>
                  <a:tcPr marL="15821" marR="15821" marT="7910" marB="79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C0E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AU" sz="1900">
                        <a:effectLst/>
                      </a:endParaRPr>
                    </a:p>
                    <a:p>
                      <a:pPr algn="ctr" rtl="0" fontAlgn="base"/>
                      <a:r>
                        <a:rPr lang="en-AU" sz="1900" b="0" i="0">
                          <a:effectLst/>
                          <a:latin typeface="Times New Roman" panose="02020603050405020304" pitchFamily="18" charset="0"/>
                        </a:rPr>
                        <a:t>FY2020: 362 mil </a:t>
                      </a:r>
                      <a:endParaRPr lang="en-AU" sz="1900" b="0" i="0">
                        <a:effectLst/>
                      </a:endParaRPr>
                    </a:p>
                    <a:p>
                      <a:pPr algn="ctr" rtl="0" fontAlgn="base"/>
                      <a:r>
                        <a:rPr lang="en-AU" sz="19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AU" sz="1900" b="0" i="0">
                        <a:effectLst/>
                      </a:endParaRPr>
                    </a:p>
                    <a:p>
                      <a:pPr algn="ctr" rtl="0" fontAlgn="base"/>
                      <a:r>
                        <a:rPr lang="en-AU" sz="1900" b="0" i="0">
                          <a:effectLst/>
                          <a:latin typeface="Times New Roman" panose="02020603050405020304" pitchFamily="18" charset="0"/>
                        </a:rPr>
                        <a:t>‘share’ is 138.7 mil </a:t>
                      </a:r>
                      <a:endParaRPr lang="en-AU" sz="1900" b="0" i="0">
                        <a:effectLst/>
                      </a:endParaRPr>
                    </a:p>
                  </a:txBody>
                  <a:tcPr marL="15821" marR="15821" marT="7910" marB="79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A0C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AU" sz="1900">
                        <a:effectLst/>
                      </a:endParaRPr>
                    </a:p>
                    <a:p>
                      <a:pPr algn="ctr" rtl="0" fontAlgn="base"/>
                      <a:r>
                        <a:rPr lang="en-AU" sz="1900" b="0" i="0">
                          <a:effectLst/>
                          <a:latin typeface="Times New Roman" panose="02020603050405020304" pitchFamily="18" charset="0"/>
                        </a:rPr>
                        <a:t>FY 2020 373.7 million GBP </a:t>
                      </a:r>
                      <a:endParaRPr lang="en-AU" sz="1900" b="0" i="0">
                        <a:effectLst/>
                      </a:endParaRPr>
                    </a:p>
                  </a:txBody>
                  <a:tcPr marL="15821" marR="15821" marT="7910" marB="79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80CF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AU" sz="1900" dirty="0">
                        <a:effectLst/>
                      </a:endParaRPr>
                    </a:p>
                    <a:p>
                      <a:pPr algn="ctr" rtl="0" fontAlgn="base"/>
                      <a:r>
                        <a:rPr lang="en-AU" sz="1900" b="0" i="0" dirty="0">
                          <a:effectLst/>
                          <a:latin typeface="Times New Roman" panose="02020603050405020304" pitchFamily="18" charset="0"/>
                        </a:rPr>
                        <a:t>FY 2020: 8.4bil (national) USD </a:t>
                      </a:r>
                      <a:endParaRPr lang="en-AU" sz="1900" b="0" i="0" dirty="0">
                        <a:effectLst/>
                      </a:endParaRPr>
                    </a:p>
                  </a:txBody>
                  <a:tcPr marL="15821" marR="15821" marT="7910" marB="79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20F0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647174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1B9E73A0-70D5-3385-BDD0-06246324F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9970" y="151656"/>
            <a:ext cx="3206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036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15862-3A06-D4FC-AB96-652895F3C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300" dirty="0">
                <a:solidFill>
                  <a:prstClr val="black"/>
                </a:solidFill>
                <a:ea typeface="+mn-ea"/>
              </a:rPr>
            </a:br>
            <a:r>
              <a:rPr lang="en-US" sz="3300" b="1" dirty="0">
                <a:solidFill>
                  <a:srgbClr val="FF0000"/>
                </a:solidFill>
                <a:ea typeface="+mn-ea"/>
              </a:rPr>
              <a:t>Comparative examples </a:t>
            </a:r>
            <a:r>
              <a:rPr lang="en-US" sz="3300" dirty="0">
                <a:solidFill>
                  <a:srgbClr val="FF0000"/>
                </a:solidFill>
                <a:ea typeface="+mn-ea"/>
              </a:rPr>
              <a:t>from UK, Canada and the State of California (USA) regarding interaction of employment issues with immigration law </a:t>
            </a:r>
            <a:br>
              <a:rPr lang="en-US" dirty="0">
                <a:solidFill>
                  <a:prstClr val="black"/>
                </a:solidFill>
                <a:ea typeface="+mn-ea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03466-F92A-E66C-7B00-214018A93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600" u="sng" dirty="0"/>
              <a:t>Criminal offence </a:t>
            </a:r>
            <a:r>
              <a:rPr lang="en-US" sz="2600" dirty="0"/>
              <a:t>for knowingly pressuring, influencing of coercing a worker to breach a visa condition – in line with other jurisdictions now.</a:t>
            </a:r>
          </a:p>
          <a:p>
            <a:pPr marL="457200" indent="-457200">
              <a:buAutoNum type="arabicPeriod"/>
            </a:pPr>
            <a:r>
              <a:rPr lang="en-US" sz="2600" u="sng" dirty="0"/>
              <a:t>Sponsorship bans</a:t>
            </a:r>
            <a:r>
              <a:rPr lang="en-US" sz="2600" dirty="0"/>
              <a:t> – used in Canada for some time. </a:t>
            </a:r>
          </a:p>
          <a:p>
            <a:pPr marL="457200" indent="-457200">
              <a:buAutoNum type="arabicPeriod"/>
            </a:pPr>
            <a:r>
              <a:rPr lang="en-US" sz="2600" u="sng" dirty="0"/>
              <a:t>Restrictions on unlawfulness of a migrant </a:t>
            </a:r>
            <a:r>
              <a:rPr lang="en-US" sz="2600" dirty="0"/>
              <a:t>being a grounds for non-enforcement of workplace rights – key issue in California. </a:t>
            </a:r>
          </a:p>
          <a:p>
            <a:pPr marL="457200" indent="-457200">
              <a:buAutoNum type="arabicPeriod"/>
            </a:pPr>
            <a:r>
              <a:rPr lang="en-US" sz="2600" u="sng" dirty="0"/>
              <a:t>Assurance of support </a:t>
            </a:r>
            <a:r>
              <a:rPr lang="en-US" sz="2600" dirty="0"/>
              <a:t>– insufficient – what kinds of other protections might work regarding agency sharing? </a:t>
            </a:r>
          </a:p>
        </p:txBody>
      </p:sp>
    </p:spTree>
    <p:extLst>
      <p:ext uri="{BB962C8B-B14F-4D97-AF65-F5344CB8AC3E}">
        <p14:creationId xmlns:p14="http://schemas.microsoft.com/office/powerpoint/2010/main" val="606266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8C77B-4F57-CBE5-99CD-AB656461D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Strengths of the Australian enforcement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559CA-6BBD-65DD-4424-05CBD08AC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u="sng" dirty="0"/>
              <a:t>High levels of success</a:t>
            </a:r>
            <a:r>
              <a:rPr lang="en-US" sz="2600" dirty="0"/>
              <a:t> in strategic litigation by FWO. </a:t>
            </a:r>
          </a:p>
          <a:p>
            <a:r>
              <a:rPr lang="en-US" sz="2600" dirty="0">
                <a:solidFill>
                  <a:prstClr val="black"/>
                </a:solidFill>
              </a:rPr>
              <a:t>“Excluding Australia, enforcement bodies are not strong litigators although when they do litigate, they invariably succeed. This means that other mechanisms for enforcement including self-help, complaints-driven processes and workplace inspections are more common in other jurisdictions. Australia demonstrates that litigation through government agencies can have powerful effects for migrant workers.” </a:t>
            </a:r>
          </a:p>
          <a:p>
            <a:r>
              <a:rPr lang="en-US" sz="2600" u="sng" dirty="0"/>
              <a:t>General model across migrant and non-migrant populations </a:t>
            </a:r>
            <a:r>
              <a:rPr lang="en-US" sz="2600" dirty="0"/>
              <a:t>with some investigations focused on migrant workers (less stigmatizing than in other contexts)?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593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58592-185A-0600-26E5-B64F8C66A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Disadvantages of the Australian enforcement model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D0117-999E-880A-CE3A-CBFCCF967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600" dirty="0"/>
          </a:p>
          <a:p>
            <a:r>
              <a:rPr lang="en-US" sz="2600" u="sng" dirty="0"/>
              <a:t>Less spent </a:t>
            </a:r>
            <a:r>
              <a:rPr lang="en-US" sz="2600" dirty="0"/>
              <a:t>on workplace investigations than in other country contexts (as a percentage of the population). </a:t>
            </a:r>
          </a:p>
          <a:p>
            <a:r>
              <a:rPr lang="en-US" sz="2600" u="sng" dirty="0"/>
              <a:t>FWO does not take forward most cases </a:t>
            </a:r>
            <a:r>
              <a:rPr lang="en-US" sz="2600" dirty="0"/>
              <a:t>&gt; so ongoing concerns about matters that do not go forward. </a:t>
            </a:r>
          </a:p>
          <a:p>
            <a:r>
              <a:rPr lang="en-US" sz="2600" u="sng" dirty="0"/>
              <a:t>Costs of filing fees for employment law matters in Fed Ct</a:t>
            </a:r>
            <a:r>
              <a:rPr lang="en-US" sz="2600" dirty="0"/>
              <a:t>: See Chaudhuri, Boucher and Sydney Policy Lab, 2021.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076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01131-6C37-8E2E-E41F-7A8DE9657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Recommendations for Australia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F1A44-1E08-E64E-B128-AA3185FE0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Some key areas of reform on enforcement:</a:t>
            </a:r>
          </a:p>
          <a:p>
            <a:r>
              <a:rPr lang="en-US" dirty="0"/>
              <a:t>Increase and varying penalty enforcement levels (some of these changes occurred through the </a:t>
            </a:r>
            <a:r>
              <a:rPr lang="en-US" i="1" dirty="0"/>
              <a:t>Migration Amendment (Strengthening Employer Compliance) Bill</a:t>
            </a:r>
            <a:r>
              <a:rPr lang="en-US" dirty="0"/>
              <a:t> 2023). </a:t>
            </a:r>
          </a:p>
          <a:p>
            <a:r>
              <a:rPr lang="en-US" dirty="0"/>
              <a:t>Increased coordination across sectors (some of this occurring with new Exploitation Unit in DHA but more could be done) </a:t>
            </a:r>
          </a:p>
          <a:p>
            <a:r>
              <a:rPr lang="en-US" dirty="0"/>
              <a:t>Wage recovery system simplified (Small Claims – Fair Work - Division of the Fed Ct Court increased to claims &lt; $100,000), which is beneficial. </a:t>
            </a:r>
          </a:p>
        </p:txBody>
      </p:sp>
    </p:spTree>
    <p:extLst>
      <p:ext uri="{BB962C8B-B14F-4D97-AF65-F5344CB8AC3E}">
        <p14:creationId xmlns:p14="http://schemas.microsoft.com/office/powerpoint/2010/main" val="3087395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6D8D4-FC8B-8941-AB01-55AB9CB35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Overview of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1E1BE-4CC1-5543-8E6D-B27D974B3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  <a:defRPr/>
            </a:pPr>
            <a:endParaRPr lang="en-US" dirty="0">
              <a:solidFill>
                <a:prstClr val="black"/>
              </a:solidFill>
            </a:endParaRPr>
          </a:p>
          <a:p>
            <a:pPr>
              <a:spcAft>
                <a:spcPts val="600"/>
              </a:spcAft>
              <a:buFont typeface="Lucida Grande"/>
              <a:buChar char="–"/>
              <a:defRPr/>
            </a:pPr>
            <a:r>
              <a:rPr lang="en-US" dirty="0">
                <a:solidFill>
                  <a:prstClr val="black"/>
                </a:solidFill>
              </a:rPr>
              <a:t>Policy context </a:t>
            </a:r>
          </a:p>
          <a:p>
            <a:pPr>
              <a:spcAft>
                <a:spcPts val="600"/>
              </a:spcAft>
              <a:buFont typeface="Lucida Grande"/>
              <a:buChar char="–"/>
              <a:defRPr/>
            </a:pPr>
            <a:r>
              <a:rPr lang="en-US" dirty="0">
                <a:solidFill>
                  <a:prstClr val="black"/>
                </a:solidFill>
              </a:rPr>
              <a:t>Existing enforcement studies </a:t>
            </a:r>
          </a:p>
          <a:p>
            <a:pPr>
              <a:spcAft>
                <a:spcPts val="600"/>
              </a:spcAft>
              <a:buFont typeface="Lucida Grande"/>
              <a:buChar char="–"/>
              <a:defRPr/>
            </a:pPr>
            <a:r>
              <a:rPr lang="en-US" dirty="0">
                <a:solidFill>
                  <a:prstClr val="black"/>
                </a:solidFill>
              </a:rPr>
              <a:t>Migrant Worker Rights Database methodology </a:t>
            </a:r>
          </a:p>
          <a:p>
            <a:pPr>
              <a:spcAft>
                <a:spcPts val="600"/>
              </a:spcAft>
              <a:buFont typeface="Lucida Grande"/>
              <a:buChar char="–"/>
              <a:defRPr/>
            </a:pPr>
            <a:r>
              <a:rPr lang="en-US" dirty="0">
                <a:solidFill>
                  <a:prstClr val="black"/>
                </a:solidFill>
              </a:rPr>
              <a:t>Key enforcement findings across six </a:t>
            </a:r>
            <a:r>
              <a:rPr lang="en-US" dirty="0" err="1">
                <a:solidFill>
                  <a:prstClr val="black"/>
                </a:solidFill>
              </a:rPr>
              <a:t>labour</a:t>
            </a:r>
            <a:r>
              <a:rPr lang="en-US" dirty="0">
                <a:solidFill>
                  <a:prstClr val="black"/>
                </a:solidFill>
              </a:rPr>
              <a:t> law jurisdictions (and four countries) </a:t>
            </a:r>
          </a:p>
          <a:p>
            <a:pPr>
              <a:spcAft>
                <a:spcPts val="600"/>
              </a:spcAft>
              <a:buFont typeface="Lucida Grande"/>
              <a:buChar char="–"/>
              <a:defRPr/>
            </a:pPr>
            <a:r>
              <a:rPr lang="en-US" dirty="0">
                <a:solidFill>
                  <a:prstClr val="black"/>
                </a:solidFill>
              </a:rPr>
              <a:t>Focus on Australia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10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Policy context </a:t>
            </a:r>
            <a:endParaRPr lang="en-US" sz="3000" b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347" y="1500459"/>
            <a:ext cx="10983321" cy="4536374"/>
          </a:xfrm>
        </p:spPr>
        <p:txBody>
          <a:bodyPr>
            <a:noAutofit/>
          </a:bodyPr>
          <a:lstStyle/>
          <a:p>
            <a:r>
              <a:rPr lang="en-US" sz="2400" dirty="0"/>
              <a:t>Media evidence suggests that workplace abuses against both permanent and temporary migrant workers could be increasing. </a:t>
            </a:r>
          </a:p>
          <a:p>
            <a:r>
              <a:rPr lang="en-US" sz="2400" dirty="0"/>
              <a:t>High profile cases in all of the chosen jurisdictions, for instance: </a:t>
            </a:r>
          </a:p>
          <a:p>
            <a:pPr lvl="1"/>
            <a:r>
              <a:rPr lang="en-US" dirty="0"/>
              <a:t>7-Eleven Franchisee scandal</a:t>
            </a:r>
          </a:p>
          <a:p>
            <a:pPr lvl="1"/>
            <a:r>
              <a:rPr lang="en-US" dirty="0"/>
              <a:t>BIC Cleaning</a:t>
            </a:r>
          </a:p>
          <a:p>
            <a:pPr lvl="1"/>
            <a:r>
              <a:rPr lang="en-US" dirty="0"/>
              <a:t>Abuses on farms and in supermarket supply chains</a:t>
            </a:r>
          </a:p>
          <a:p>
            <a:pPr lvl="1"/>
            <a:r>
              <a:rPr lang="en-US" i="1" dirty="0"/>
              <a:t>Hoffman Plastics</a:t>
            </a:r>
            <a:r>
              <a:rPr lang="en-US" dirty="0"/>
              <a:t>, </a:t>
            </a:r>
            <a:r>
              <a:rPr lang="en-US" i="1" dirty="0"/>
              <a:t>Salas v Sierra Chemicals </a:t>
            </a:r>
            <a:r>
              <a:rPr lang="en-US" dirty="0"/>
              <a:t>and others onwards show evidence of exploitation and abuse of temporary workers, especially </a:t>
            </a:r>
            <a:r>
              <a:rPr lang="en-US" dirty="0" err="1"/>
              <a:t>unauthorised</a:t>
            </a:r>
            <a:r>
              <a:rPr lang="en-US" dirty="0"/>
              <a:t> or undocumented migrant workers. </a:t>
            </a:r>
          </a:p>
          <a:p>
            <a:pPr lvl="1"/>
            <a:r>
              <a:rPr lang="en-US" dirty="0"/>
              <a:t>Morecambe Bay tragedy in the UK provides another example when 23 Chinese migrant workers died.  </a:t>
            </a:r>
          </a:p>
        </p:txBody>
      </p:sp>
      <p:pic>
        <p:nvPicPr>
          <p:cNvPr id="5" name="Picture 4" descr="Slaving away images.jpg">
            <a:extLst>
              <a:ext uri="{FF2B5EF4-FFF2-40B4-BE49-F238E27FC236}">
                <a16:creationId xmlns:a16="http://schemas.microsoft.com/office/drawing/2014/main" id="{B04B4856-17D4-9647-BAD8-B9B37820B97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6" y="5153891"/>
            <a:ext cx="2492236" cy="139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58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6D8D4-FC8B-8941-AB01-55AB9CB35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+mn-lt"/>
              </a:rPr>
              <a:t>Existing enforcement studies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1E1BE-4CC1-5543-8E6D-B27D974B3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24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  <a:buFontTx/>
              <a:buChar char="-"/>
              <a:defRPr/>
            </a:pPr>
            <a:r>
              <a:rPr lang="en-US" dirty="0">
                <a:solidFill>
                  <a:prstClr val="black"/>
                </a:solidFill>
              </a:rPr>
              <a:t>Studies on the extent of the enforcement gap (</a:t>
            </a:r>
            <a:r>
              <a:rPr lang="en-US" dirty="0" err="1">
                <a:solidFill>
                  <a:prstClr val="black"/>
                </a:solidFill>
              </a:rPr>
              <a:t>Vosko</a:t>
            </a:r>
            <a:r>
              <a:rPr lang="en-US" dirty="0">
                <a:solidFill>
                  <a:prstClr val="black"/>
                </a:solidFill>
              </a:rPr>
              <a:t> et al 2019; </a:t>
            </a:r>
            <a:r>
              <a:rPr lang="en-US" dirty="0" err="1">
                <a:solidFill>
                  <a:prstClr val="black"/>
                </a:solidFill>
              </a:rPr>
              <a:t>Vosko</a:t>
            </a:r>
            <a:r>
              <a:rPr lang="en-US" dirty="0">
                <a:solidFill>
                  <a:prstClr val="black"/>
                </a:solidFill>
              </a:rPr>
              <a:t> 2013; Weil and </a:t>
            </a:r>
            <a:r>
              <a:rPr lang="en-US" dirty="0" err="1">
                <a:solidFill>
                  <a:prstClr val="black"/>
                </a:solidFill>
              </a:rPr>
              <a:t>Pyles</a:t>
            </a:r>
            <a:r>
              <a:rPr lang="en-US" dirty="0">
                <a:solidFill>
                  <a:prstClr val="black"/>
                </a:solidFill>
              </a:rPr>
              <a:t> 2007, 173) and whether self-help compliance works (</a:t>
            </a:r>
            <a:r>
              <a:rPr lang="en-US" dirty="0" err="1">
                <a:solidFill>
                  <a:prstClr val="black"/>
                </a:solidFill>
              </a:rPr>
              <a:t>Vosko</a:t>
            </a:r>
            <a:r>
              <a:rPr lang="en-US" dirty="0">
                <a:solidFill>
                  <a:prstClr val="black"/>
                </a:solidFill>
              </a:rPr>
              <a:t> et al 2019).</a:t>
            </a:r>
          </a:p>
          <a:p>
            <a:pPr>
              <a:spcAft>
                <a:spcPts val="600"/>
              </a:spcAft>
              <a:buFontTx/>
              <a:buChar char="-"/>
              <a:defRPr/>
            </a:pPr>
            <a:r>
              <a:rPr lang="en-US" dirty="0">
                <a:solidFill>
                  <a:prstClr val="black"/>
                </a:solidFill>
              </a:rPr>
              <a:t>Studies on lack of knowledge of workplace laws among employers in some contexts (e.g. Ram et al 2017; 2019). </a:t>
            </a:r>
          </a:p>
          <a:p>
            <a:pPr>
              <a:spcAft>
                <a:spcPts val="600"/>
              </a:spcAft>
              <a:buFontTx/>
              <a:buChar char="-"/>
              <a:defRPr/>
            </a:pPr>
            <a:r>
              <a:rPr lang="en-US" dirty="0">
                <a:solidFill>
                  <a:prstClr val="black"/>
                </a:solidFill>
              </a:rPr>
              <a:t>Studies on the effects of strategic litigation demonstrate that employers may lack knowledge and therefore it does not work (Hardy et al 2013).</a:t>
            </a:r>
          </a:p>
          <a:p>
            <a:pPr>
              <a:spcAft>
                <a:spcPts val="600"/>
              </a:spcAft>
              <a:buFontTx/>
              <a:buChar char="-"/>
              <a:defRPr/>
            </a:pPr>
            <a:r>
              <a:rPr lang="en-US" dirty="0">
                <a:solidFill>
                  <a:prstClr val="black"/>
                </a:solidFill>
              </a:rPr>
              <a:t>Studies on the small percentage of violation cases that go to court (</a:t>
            </a:r>
            <a:r>
              <a:rPr lang="en-US" dirty="0" err="1">
                <a:solidFill>
                  <a:prstClr val="black"/>
                </a:solidFill>
              </a:rPr>
              <a:t>Vosko</a:t>
            </a:r>
            <a:r>
              <a:rPr lang="en-US" dirty="0">
                <a:solidFill>
                  <a:prstClr val="black"/>
                </a:solidFill>
              </a:rPr>
              <a:t> et al 2019).</a:t>
            </a:r>
          </a:p>
          <a:p>
            <a:pPr>
              <a:spcAft>
                <a:spcPts val="600"/>
              </a:spcAft>
              <a:buFontTx/>
              <a:buChar char="-"/>
              <a:defRPr/>
            </a:pPr>
            <a:r>
              <a:rPr lang="en-US" dirty="0">
                <a:solidFill>
                  <a:prstClr val="black"/>
                </a:solidFill>
              </a:rPr>
              <a:t>Less on the ways in which litigation is used to enforce workplace rights, the government parties involved and its effects upon migrant success (current focus).</a:t>
            </a:r>
          </a:p>
          <a:p>
            <a:pPr>
              <a:spcAft>
                <a:spcPts val="600"/>
              </a:spcAft>
              <a:buFontTx/>
              <a:buChar char="-"/>
              <a:defRPr/>
            </a:pPr>
            <a:endParaRPr lang="en-US" dirty="0">
              <a:solidFill>
                <a:prstClr val="black"/>
              </a:solidFill>
            </a:endParaRPr>
          </a:p>
          <a:p>
            <a:pPr>
              <a:spcAft>
                <a:spcPts val="600"/>
              </a:spcAft>
              <a:buFontTx/>
              <a:buChar char="-"/>
              <a:defRPr/>
            </a:pPr>
            <a:endParaRPr lang="en-US" dirty="0">
              <a:solidFill>
                <a:prstClr val="black"/>
              </a:solidFill>
            </a:endParaRPr>
          </a:p>
          <a:p>
            <a:pPr>
              <a:spcAft>
                <a:spcPts val="600"/>
              </a:spcAft>
              <a:buFont typeface="Lucida Grande"/>
              <a:buChar char="–"/>
              <a:defRPr/>
            </a:pP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277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838200" y="215900"/>
            <a:ext cx="9372600" cy="120650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Overview of the Migrant Worker Rights Database in my book </a:t>
            </a:r>
            <a:endParaRPr lang="en-US" sz="3000" b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1316"/>
            <a:ext cx="10515600" cy="4495647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600" b="1" dirty="0">
                <a:ea typeface="+mn-ea"/>
              </a:rPr>
              <a:t>Coding frame of the Migrant Worker Rights Database </a:t>
            </a:r>
          </a:p>
          <a:p>
            <a:r>
              <a:rPr lang="en-US" sz="2600" dirty="0"/>
              <a:t>My team used the relevant statute and common law from each country (employment laws, criminal laws, tort law, contract law, anti-discrimination law, </a:t>
            </a:r>
            <a:r>
              <a:rPr lang="en-US" sz="2600" dirty="0" err="1"/>
              <a:t>etc</a:t>
            </a:r>
            <a:r>
              <a:rPr lang="en-US" sz="2600" dirty="0"/>
              <a:t>) to develop a ‘coding frame’ to </a:t>
            </a:r>
            <a:r>
              <a:rPr lang="en-US" sz="2600" dirty="0" err="1"/>
              <a:t>analyse</a:t>
            </a:r>
            <a:r>
              <a:rPr lang="en-US" sz="2600" dirty="0"/>
              <a:t> cases. </a:t>
            </a:r>
          </a:p>
          <a:p>
            <a:r>
              <a:rPr lang="en-US" sz="2600" dirty="0"/>
              <a:t>All cases coded by professional solicitors trained in employment law according to key variables: demographic, timing, legal issues raised (up to four in each case), the nature of the legal representation, and outcome of case. </a:t>
            </a:r>
          </a:p>
          <a:p>
            <a:r>
              <a:rPr lang="en-US" sz="2600" dirty="0"/>
              <a:t>In total, we recorded </a:t>
            </a:r>
            <a:r>
              <a:rPr lang="en-US" sz="2600" b="1" dirty="0"/>
              <a:t>79</a:t>
            </a:r>
            <a:r>
              <a:rPr lang="en-US" sz="2600" dirty="0"/>
              <a:t> separate variables for each and every case. </a:t>
            </a:r>
          </a:p>
          <a:p>
            <a:r>
              <a:rPr lang="en-US" sz="2600" dirty="0"/>
              <a:t>Used coding approach inspired by quantification of Supreme Court decisions in the United States. </a:t>
            </a:r>
          </a:p>
          <a:p>
            <a:pPr>
              <a:spcAft>
                <a:spcPts val="600"/>
              </a:spcAft>
              <a:buFont typeface="Lucida Grande"/>
              <a:buChar char="–"/>
              <a:defRPr/>
            </a:pPr>
            <a:endParaRPr 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31891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393D7-604F-B143-BE60-2DAF4115B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684" y="365125"/>
            <a:ext cx="10749116" cy="1325563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Migrant Worker Rights Database: Method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3A26A-F906-A847-AF37-8722600AC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48" y="1825625"/>
            <a:ext cx="10515600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600" b="1" dirty="0"/>
              <a:t>Country selection for the Migrant Worker Rights Database</a:t>
            </a:r>
          </a:p>
          <a:p>
            <a:pPr>
              <a:buFontTx/>
              <a:buChar char="-"/>
            </a:pPr>
            <a:r>
              <a:rPr lang="en-US" sz="2600" dirty="0"/>
              <a:t>Data has been collected from the following countries: Australia, Canada (Ontario, British Columbia, Alberta), England and USA (California)</a:t>
            </a:r>
          </a:p>
          <a:p>
            <a:pPr>
              <a:buFontTx/>
              <a:buChar char="-"/>
            </a:pPr>
            <a:r>
              <a:rPr lang="en-US" sz="2600" dirty="0"/>
              <a:t>We (myself and a team of graduate lawyers) looked at all available cases from each jurisdiction over a twenty-year period (1996-2016 inclusive). </a:t>
            </a:r>
          </a:p>
          <a:p>
            <a:pPr>
              <a:buFontTx/>
              <a:buChar char="-"/>
            </a:pPr>
            <a:r>
              <a:rPr lang="en-US" sz="2600" dirty="0"/>
              <a:t>In total, this generated 907 court cases, with 1,912 separate migrants. 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062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8AFBF-A478-4E4C-B628-80C00B574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finding: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Types of enforcement bodies involved in litigation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0F768-9C60-D448-A83F-67FC92B04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663"/>
            <a:ext cx="10515600" cy="46463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200" b="1" dirty="0"/>
              <a:t>Alberta, Canada:</a:t>
            </a:r>
            <a:r>
              <a:rPr lang="en-US" sz="2200" dirty="0"/>
              <a:t> The Crown (criminal actions).</a:t>
            </a:r>
          </a:p>
          <a:p>
            <a:pPr>
              <a:lnSpc>
                <a:spcPct val="120000"/>
              </a:lnSpc>
            </a:pPr>
            <a:r>
              <a:rPr lang="en-US" sz="2200" b="1" dirty="0"/>
              <a:t>Australia:</a:t>
            </a:r>
            <a:r>
              <a:rPr lang="en-US" sz="2200" dirty="0"/>
              <a:t> Australian Competition and Consumer Commission; Fair Work Ombudsman; the Crown (criminal actions); Director of the Fair Work Building Inspectorate; Workplace Ombudsman; various state-based workplace inspectorates; Immigration Minister; Victorian Workcover Authority; Secretary of Department of Employment.</a:t>
            </a:r>
          </a:p>
          <a:p>
            <a:pPr>
              <a:lnSpc>
                <a:spcPct val="120000"/>
              </a:lnSpc>
            </a:pPr>
            <a:r>
              <a:rPr lang="en-US" sz="2200" b="1" dirty="0"/>
              <a:t>British Columbia, Canada: </a:t>
            </a:r>
            <a:r>
              <a:rPr lang="en-US" sz="2200" dirty="0"/>
              <a:t>The Crown (criminal actions); Director of Employment Standards; Labor Relations Board</a:t>
            </a:r>
          </a:p>
          <a:p>
            <a:pPr>
              <a:lnSpc>
                <a:spcPct val="120000"/>
              </a:lnSpc>
            </a:pPr>
            <a:r>
              <a:rPr lang="en-US" sz="2200" b="1" dirty="0"/>
              <a:t>California, USA:</a:t>
            </a:r>
            <a:r>
              <a:rPr lang="en-US" sz="2200" dirty="0"/>
              <a:t> Secretary of State; Secretary of Labor.</a:t>
            </a:r>
          </a:p>
          <a:p>
            <a:pPr>
              <a:lnSpc>
                <a:spcPct val="120000"/>
              </a:lnSpc>
            </a:pPr>
            <a:r>
              <a:rPr lang="en-US" sz="2200" b="1" dirty="0"/>
              <a:t>England, UK: </a:t>
            </a:r>
            <a:r>
              <a:rPr lang="en-US" sz="2200" dirty="0"/>
              <a:t>The Crown (criminal actions) </a:t>
            </a:r>
          </a:p>
          <a:p>
            <a:pPr>
              <a:lnSpc>
                <a:spcPct val="120000"/>
              </a:lnSpc>
            </a:pPr>
            <a:r>
              <a:rPr lang="en-US" sz="2200" b="1" dirty="0"/>
              <a:t>Ontario, Canada: </a:t>
            </a:r>
            <a:r>
              <a:rPr lang="en-US" sz="2200" dirty="0"/>
              <a:t>The Crown (criminal actions).</a:t>
            </a:r>
          </a:p>
        </p:txBody>
      </p:sp>
    </p:spTree>
    <p:extLst>
      <p:ext uri="{BB962C8B-B14F-4D97-AF65-F5344CB8AC3E}">
        <p14:creationId xmlns:p14="http://schemas.microsoft.com/office/powerpoint/2010/main" val="3028376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6D8D4-FC8B-8941-AB01-55AB9CB35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Key findings: </a:t>
            </a:r>
            <a:r>
              <a:rPr lang="en-US" sz="3000" dirty="0"/>
              <a:t>What areas do different enforcement agencies litigate? Top area in each jurisdiction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1E1BE-4CC1-5543-8E6D-B27D974B3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  <a:buFontTx/>
              <a:buChar char="-"/>
              <a:defRPr/>
            </a:pPr>
            <a:r>
              <a:rPr lang="en-US" b="1" dirty="0">
                <a:solidFill>
                  <a:prstClr val="black"/>
                </a:solidFill>
              </a:rPr>
              <a:t>Australia: </a:t>
            </a:r>
            <a:r>
              <a:rPr lang="en-US" dirty="0">
                <a:solidFill>
                  <a:prstClr val="black"/>
                </a:solidFill>
              </a:rPr>
              <a:t>Unpaid wages; visa fraud; subjected to misinformation by an employer. </a:t>
            </a:r>
          </a:p>
          <a:p>
            <a:pPr>
              <a:spcAft>
                <a:spcPts val="600"/>
              </a:spcAft>
              <a:buFontTx/>
              <a:buChar char="-"/>
              <a:defRPr/>
            </a:pPr>
            <a:r>
              <a:rPr lang="en-US" b="1" dirty="0">
                <a:solidFill>
                  <a:prstClr val="black"/>
                </a:solidFill>
              </a:rPr>
              <a:t>Alberta: </a:t>
            </a:r>
            <a:r>
              <a:rPr lang="en-US" dirty="0">
                <a:solidFill>
                  <a:prstClr val="black"/>
                </a:solidFill>
              </a:rPr>
              <a:t>Dismissal - unlawful termination by an employer</a:t>
            </a:r>
          </a:p>
          <a:p>
            <a:pPr>
              <a:spcAft>
                <a:spcPts val="600"/>
              </a:spcAft>
              <a:buFontTx/>
              <a:buChar char="-"/>
              <a:defRPr/>
            </a:pPr>
            <a:r>
              <a:rPr lang="en-US" b="1" dirty="0">
                <a:solidFill>
                  <a:prstClr val="black"/>
                </a:solidFill>
              </a:rPr>
              <a:t>British Columbia: </a:t>
            </a:r>
            <a:r>
              <a:rPr lang="en-US" dirty="0">
                <a:solidFill>
                  <a:prstClr val="black"/>
                </a:solidFill>
              </a:rPr>
              <a:t>Unpaid wages; trafficking </a:t>
            </a:r>
          </a:p>
          <a:p>
            <a:pPr>
              <a:spcAft>
                <a:spcPts val="600"/>
              </a:spcAft>
              <a:buFontTx/>
              <a:buChar char="-"/>
              <a:defRPr/>
            </a:pPr>
            <a:r>
              <a:rPr lang="en-US" b="1" dirty="0">
                <a:solidFill>
                  <a:prstClr val="black"/>
                </a:solidFill>
              </a:rPr>
              <a:t>California: </a:t>
            </a:r>
            <a:r>
              <a:rPr lang="en-US" dirty="0">
                <a:solidFill>
                  <a:prstClr val="black"/>
                </a:solidFill>
              </a:rPr>
              <a:t>Unpaid wages</a:t>
            </a:r>
          </a:p>
          <a:p>
            <a:pPr>
              <a:spcAft>
                <a:spcPts val="600"/>
              </a:spcAft>
              <a:buFontTx/>
              <a:buChar char="-"/>
              <a:defRPr/>
            </a:pPr>
            <a:r>
              <a:rPr lang="en-US" b="1" dirty="0">
                <a:solidFill>
                  <a:prstClr val="black"/>
                </a:solidFill>
              </a:rPr>
              <a:t>Ontario: </a:t>
            </a:r>
            <a:r>
              <a:rPr lang="en-US" dirty="0">
                <a:solidFill>
                  <a:prstClr val="black"/>
                </a:solidFill>
              </a:rPr>
              <a:t>Harassment by the employer</a:t>
            </a:r>
          </a:p>
          <a:p>
            <a:pPr>
              <a:spcAft>
                <a:spcPts val="600"/>
              </a:spcAft>
              <a:buFontTx/>
              <a:buChar char="-"/>
              <a:defRPr/>
            </a:pPr>
            <a:r>
              <a:rPr lang="en-US" b="1" dirty="0">
                <a:solidFill>
                  <a:prstClr val="black"/>
                </a:solidFill>
              </a:rPr>
              <a:t>UK: </a:t>
            </a:r>
            <a:r>
              <a:rPr lang="en-US" dirty="0">
                <a:solidFill>
                  <a:prstClr val="black"/>
                </a:solidFill>
              </a:rPr>
              <a:t>Trafficked by the employer 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dirty="0">
                <a:solidFill>
                  <a:prstClr val="black"/>
                </a:solidFill>
              </a:rPr>
              <a:t>= The vast bulk of cases are litigated in the area of economic violations (wages, penalties, dismissal) across the Database (81%)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712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F82F-3920-114C-BCE7-D8406FC8D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Key finding: </a:t>
            </a:r>
            <a:r>
              <a:rPr lang="en-US" sz="3000" dirty="0"/>
              <a:t>Enforcement and visa type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AD552-5C7E-6C49-B6B8-2385F4466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US" dirty="0"/>
              <a:t>The most common visa type in cases litigated by enforcement bodies is the temporary work (55%). This comprises 4 categories of visas: intracompany transfers, temporary agricultural workers, temporary work visas and working holiday visas</a:t>
            </a:r>
          </a:p>
          <a:p>
            <a:pPr>
              <a:buFontTx/>
              <a:buChar char="-"/>
            </a:pPr>
            <a:r>
              <a:rPr lang="en-US" dirty="0"/>
              <a:t>The second most common visa type in this group is permanent work (20%).</a:t>
            </a:r>
          </a:p>
          <a:p>
            <a:pPr>
              <a:buFontTx/>
              <a:buChar char="-"/>
            </a:pPr>
            <a:r>
              <a:rPr lang="en-US" dirty="0"/>
              <a:t>Across the Databases, violations are most common among temporary work visa holders (57% of all migrants who bring violation claims hold this visa).</a:t>
            </a:r>
          </a:p>
          <a:p>
            <a:pPr>
              <a:buFontTx/>
              <a:buChar char="-"/>
            </a:pPr>
            <a:r>
              <a:rPr lang="en-US" dirty="0"/>
              <a:t>These data can be used diagnostically to demonstrate where enforcement bodies could focus their efforts, based upon existing practices.</a:t>
            </a:r>
          </a:p>
          <a:p>
            <a:pPr>
              <a:buFontTx/>
              <a:buChar char="-"/>
            </a:pPr>
            <a:r>
              <a:rPr lang="en-US" dirty="0"/>
              <a:t>May also be relevant to immigration departments in considering regulatory reform and protections on visas. </a:t>
            </a:r>
          </a:p>
        </p:txBody>
      </p:sp>
    </p:spTree>
    <p:extLst>
      <p:ext uri="{BB962C8B-B14F-4D97-AF65-F5344CB8AC3E}">
        <p14:creationId xmlns:p14="http://schemas.microsoft.com/office/powerpoint/2010/main" val="3587807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01a01d-0886-4863-9f14-7328c2768ec7" xsi:nil="true"/>
    <lcf76f155ced4ddcb4097134ff3c332f xmlns="b8dac4b2-3441-40c8-a5e8-56660b43751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9E95138850A84983C748DE878D1CD5" ma:contentTypeVersion="12" ma:contentTypeDescription="Create a new document." ma:contentTypeScope="" ma:versionID="5c68abc83fae2caf46d17b5736359362">
  <xsd:schema xmlns:xsd="http://www.w3.org/2001/XMLSchema" xmlns:xs="http://www.w3.org/2001/XMLSchema" xmlns:p="http://schemas.microsoft.com/office/2006/metadata/properties" xmlns:ns2="b8dac4b2-3441-40c8-a5e8-56660b437516" xmlns:ns3="5801a01d-0886-4863-9f14-7328c2768ec7" targetNamespace="http://schemas.microsoft.com/office/2006/metadata/properties" ma:root="true" ma:fieldsID="de3c2d58a29a79e2739e72150517e420" ns2:_="" ns3:_="">
    <xsd:import namespace="b8dac4b2-3441-40c8-a5e8-56660b437516"/>
    <xsd:import namespace="5801a01d-0886-4863-9f14-7328c2768e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ac4b2-3441-40c8-a5e8-56660b4375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b492977-2dea-498c-99b4-1555f3d0d9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01a01d-0886-4863-9f14-7328c2768ec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156ad84-8346-49f6-819e-76899899aab4}" ma:internalName="TaxCatchAll" ma:showField="CatchAllData" ma:web="5801a01d-0886-4863-9f14-7328c2768e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B2925B-D195-4D0E-B4E3-FBD1275B72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1609E1-D4A9-4FC1-BA3A-2CDB92A76035}">
  <ds:schemaRefs>
    <ds:schemaRef ds:uri="http://schemas.microsoft.com/office/2006/metadata/properties"/>
    <ds:schemaRef ds:uri="http://schemas.microsoft.com/office/infopath/2007/PartnerControls"/>
    <ds:schemaRef ds:uri="5801a01d-0886-4863-9f14-7328c2768ec7"/>
    <ds:schemaRef ds:uri="b8dac4b2-3441-40c8-a5e8-56660b437516"/>
  </ds:schemaRefs>
</ds:datastoreItem>
</file>

<file path=customXml/itemProps3.xml><?xml version="1.0" encoding="utf-8"?>
<ds:datastoreItem xmlns:ds="http://schemas.openxmlformats.org/officeDocument/2006/customXml" ds:itemID="{0176497F-099A-46FC-8738-8B7975526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dac4b2-3441-40c8-a5e8-56660b437516"/>
    <ds:schemaRef ds:uri="5801a01d-0886-4863-9f14-7328c2768e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1482</Words>
  <Application>Microsoft Macintosh PowerPoint</Application>
  <PresentationFormat>Widescreen</PresentationFormat>
  <Paragraphs>215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Lucida Grande</vt:lpstr>
      <vt:lpstr>Times New Roman</vt:lpstr>
      <vt:lpstr>Tw Cen MT</vt:lpstr>
      <vt:lpstr>Office Theme</vt:lpstr>
      <vt:lpstr>“Protecting migrant workers: Comparing international approaches to enforcement”  A presentation to the Australian Parliamentary Library Seminar Series   </vt:lpstr>
      <vt:lpstr>Overview of Talk</vt:lpstr>
      <vt:lpstr>Policy context </vt:lpstr>
      <vt:lpstr>Existing enforcement studies </vt:lpstr>
      <vt:lpstr>Overview of the Migrant Worker Rights Database in my book </vt:lpstr>
      <vt:lpstr>Migrant Worker Rights Database: Method </vt:lpstr>
      <vt:lpstr>Key finding: Types of enforcement bodies involved in litigation</vt:lpstr>
      <vt:lpstr>Key findings: What areas do different enforcement agencies litigate? Top area in each jurisdiction </vt:lpstr>
      <vt:lpstr>Key finding: Enforcement and visa type </vt:lpstr>
      <vt:lpstr>Key findings: Enforcement bodies are involved in the minority of legal actions (outside of Australia) but they are generally more successful for migrants </vt:lpstr>
      <vt:lpstr>Key finding: Enforcement bodies involved in litigation have more reach if they bring group actions, but this is unusual outside Australia</vt:lpstr>
      <vt:lpstr>PowerPoint Presentation</vt:lpstr>
      <vt:lpstr> Comparative examples from UK, Canada and the State of California (USA) regarding interaction of employment issues with immigration law  </vt:lpstr>
      <vt:lpstr>Strengths of the Australian enforcement model</vt:lpstr>
      <vt:lpstr>Disadvantages of the Australian enforcement model</vt:lpstr>
      <vt:lpstr>Recommendations for Australia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Boucher</dc:creator>
  <cp:lastModifiedBy>Anna Boucher</cp:lastModifiedBy>
  <cp:revision>69</cp:revision>
  <cp:lastPrinted>2024-04-30T07:31:09Z</cp:lastPrinted>
  <dcterms:created xsi:type="dcterms:W3CDTF">2020-11-10T04:43:22Z</dcterms:created>
  <dcterms:modified xsi:type="dcterms:W3CDTF">2024-04-30T07:44:12Z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0x010100C69E95138850A84983C748DE878D1CD5</vt:lpwstr>
  </property>
  <property fmtid="{D5CDD505-2E9C-101B-9397-08002B2CF9AE}" pid="3" name="Order">
    <vt:r8>500</vt:r8>
  </property>
  <property fmtid="{D5CDD505-2E9C-101B-9397-08002B2CF9AE}" pid="4" name="MediaServiceImageTags">
    <vt:lpwstr/>
  </property>
</Properties>
</file>