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drawings/drawing1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7" r:id="rId2"/>
    <p:sldId id="315" r:id="rId3"/>
    <p:sldId id="316" r:id="rId4"/>
    <p:sldId id="327" r:id="rId5"/>
    <p:sldId id="286" r:id="rId6"/>
    <p:sldId id="330" r:id="rId7"/>
    <p:sldId id="279" r:id="rId8"/>
    <p:sldId id="280" r:id="rId9"/>
    <p:sldId id="326" r:id="rId10"/>
    <p:sldId id="263" r:id="rId11"/>
    <p:sldId id="304" r:id="rId12"/>
    <p:sldId id="305" r:id="rId13"/>
    <p:sldId id="313" r:id="rId14"/>
    <p:sldId id="270" r:id="rId15"/>
    <p:sldId id="266" r:id="rId16"/>
    <p:sldId id="285" r:id="rId17"/>
    <p:sldId id="289" r:id="rId18"/>
    <p:sldId id="318" r:id="rId19"/>
    <p:sldId id="325" r:id="rId20"/>
    <p:sldId id="319" r:id="rId21"/>
    <p:sldId id="277" r:id="rId22"/>
    <p:sldId id="311" r:id="rId23"/>
    <p:sldId id="275" r:id="rId24"/>
    <p:sldId id="291" r:id="rId25"/>
    <p:sldId id="333" r:id="rId26"/>
    <p:sldId id="334" r:id="rId27"/>
    <p:sldId id="332" r:id="rId28"/>
    <p:sldId id="331" r:id="rId29"/>
    <p:sldId id="322" r:id="rId30"/>
    <p:sldId id="269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30A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1" autoAdjust="0"/>
    <p:restoredTop sz="63503" autoAdjust="0"/>
  </p:normalViewPr>
  <p:slideViewPr>
    <p:cSldViewPr>
      <p:cViewPr>
        <p:scale>
          <a:sx n="70" d="100"/>
          <a:sy n="70" d="100"/>
        </p:scale>
        <p:origin x="-27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rkw\Documents\Magic%20Briefcase\12%20Projects%202012\NERO%20presentation\Statistics%20for%20NERO%20presentation%20t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Roger\Documents\Magic%20Briefcase\12%20Projects%202012\Income%20inequality%20and%20top%20incomes\spreadsheets\income%20inequality%20stats%20for%20pap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ocuments\Magic%20Briefcase\12%20Projects%202012\Income%20inequality%20and%20top%20incomes\spreadsheets\income%20inequality%20stats%20for%20pape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oger\Documents\Magic%20Briefcase\12%20Projects%202012\Income%20inequality%20and%20top%20incomes\spreadsheets\income%20inequality%20stats%20for%20pap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w\Documents\Magic%20Briefcase\12%20Projects%202012\Income%20inequality%20and%20top%20incomes\spreadsheets\income%20inequality%20stats%20for%20paper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oger\Documents\Magic%20Briefcase\12%20Projects%202012\Income%20inequality%20and%20top%20incomes\spreadsheets\income%20inequality%20stats%20for%20paper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Roger\Documents\Magic%20Briefcase\12%20Projects%202012\Income%20inequality%20and%20top%20incomes\spreadsheets\income%20inequality%20stats%20for%20pa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 dirty="0"/>
              <a:t>Median equivalised household </a:t>
            </a:r>
            <a:r>
              <a:rPr lang="en-US" dirty="0" smtClean="0"/>
              <a:t>disposable income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186035876966059"/>
          <c:y val="9.687109871549765E-2"/>
          <c:w val="0.82109291923913241"/>
          <c:h val="0.69929373463008671"/>
        </c:manualLayout>
      </c:layout>
      <c:lineChart>
        <c:grouping val="standard"/>
        <c:ser>
          <c:idx val="0"/>
          <c:order val="0"/>
          <c:tx>
            <c:v>ABS income surveys - Weekly income series (annualised)</c:v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'HH eq disp comparisons'!$A$212:$A$229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comparisons'!$N$212:$N$229</c:f>
              <c:numCache>
                <c:formatCode>0</c:formatCode>
                <c:ptCount val="18"/>
                <c:pt idx="1">
                  <c:v>25574.511999999992</c:v>
                </c:pt>
                <c:pt idx="2">
                  <c:v>25158.646000000001</c:v>
                </c:pt>
                <c:pt idx="3">
                  <c:v>26143.682000000001</c:v>
                </c:pt>
                <c:pt idx="4">
                  <c:v>26569.057000000001</c:v>
                </c:pt>
                <c:pt idx="5">
                  <c:v>27174.523500000003</c:v>
                </c:pt>
                <c:pt idx="6">
                  <c:v>27779.99</c:v>
                </c:pt>
                <c:pt idx="7">
                  <c:v>28576.041000000001</c:v>
                </c:pt>
                <c:pt idx="8">
                  <c:v>28841.465000000018</c:v>
                </c:pt>
                <c:pt idx="9">
                  <c:v>29106.888999999999</c:v>
                </c:pt>
                <c:pt idx="10">
                  <c:v>31154.594000000001</c:v>
                </c:pt>
                <c:pt idx="11">
                  <c:v>32436.558499999999</c:v>
                </c:pt>
                <c:pt idx="12">
                  <c:v>33718.522999999994</c:v>
                </c:pt>
                <c:pt idx="13">
                  <c:v>35646.495999999999</c:v>
                </c:pt>
                <c:pt idx="14">
                  <c:v>37574.469000000005</c:v>
                </c:pt>
                <c:pt idx="15">
                  <c:v>37244.590000000004</c:v>
                </c:pt>
                <c:pt idx="16">
                  <c:v>36914.710999999996</c:v>
                </c:pt>
              </c:numCache>
            </c:numRef>
          </c:val>
        </c:ser>
        <c:ser>
          <c:idx val="1"/>
          <c:order val="1"/>
          <c:tx>
            <c:v>ABS income surveys - annual income series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disp comparisons'!$A$212:$A$229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comparisons'!$F$212:$F$229</c:f>
              <c:numCache>
                <c:formatCode>0</c:formatCode>
                <c:ptCount val="18"/>
                <c:pt idx="0">
                  <c:v>26312.771000000001</c:v>
                </c:pt>
                <c:pt idx="1">
                  <c:v>26120.368999999999</c:v>
                </c:pt>
                <c:pt idx="2">
                  <c:v>26512.891</c:v>
                </c:pt>
                <c:pt idx="3">
                  <c:v>26731.934000000001</c:v>
                </c:pt>
                <c:pt idx="4">
                  <c:v>27654.856500000002</c:v>
                </c:pt>
                <c:pt idx="5">
                  <c:v>28577.778999999999</c:v>
                </c:pt>
                <c:pt idx="6">
                  <c:v>28910.078000000001</c:v>
                </c:pt>
                <c:pt idx="7">
                  <c:v>29369.021500000003</c:v>
                </c:pt>
                <c:pt idx="8">
                  <c:v>29827.965000000018</c:v>
                </c:pt>
                <c:pt idx="9">
                  <c:v>30070.687999999998</c:v>
                </c:pt>
                <c:pt idx="10">
                  <c:v>31161.530499999997</c:v>
                </c:pt>
                <c:pt idx="11">
                  <c:v>32252.373</c:v>
                </c:pt>
                <c:pt idx="12">
                  <c:v>32987.876000000011</c:v>
                </c:pt>
                <c:pt idx="13">
                  <c:v>33723.379000000001</c:v>
                </c:pt>
                <c:pt idx="14">
                  <c:v>35245.916000000012</c:v>
                </c:pt>
                <c:pt idx="15">
                  <c:v>36768.453000000001</c:v>
                </c:pt>
              </c:numCache>
            </c:numRef>
          </c:val>
        </c:ser>
        <c:ser>
          <c:idx val="2"/>
          <c:order val="2"/>
          <c:tx>
            <c:v>HILDA Survey - annual income</c:v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17"/>
            <c:marker>
              <c:spPr>
                <a:noFill/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  <a:prstDash val="sysDot"/>
              </a:ln>
            </c:spPr>
          </c:dPt>
          <c:cat>
            <c:strRef>
              <c:f>'HH eq disp comparisons'!$A$212:$A$229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comparisons'!$R$212:$R$229</c:f>
              <c:numCache>
                <c:formatCode>General</c:formatCode>
                <c:ptCount val="18"/>
                <c:pt idx="7" formatCode="0">
                  <c:v>31117.965000000018</c:v>
                </c:pt>
                <c:pt idx="8" formatCode="0">
                  <c:v>31238.118999999992</c:v>
                </c:pt>
                <c:pt idx="9" formatCode="0">
                  <c:v>31517.083999999999</c:v>
                </c:pt>
                <c:pt idx="10" formatCode="0">
                  <c:v>32651.980000000018</c:v>
                </c:pt>
                <c:pt idx="11" formatCode="0">
                  <c:v>34026.914000000012</c:v>
                </c:pt>
                <c:pt idx="12" formatCode="0">
                  <c:v>35557.020000000004</c:v>
                </c:pt>
                <c:pt idx="13" formatCode="0">
                  <c:v>37496.012000000002</c:v>
                </c:pt>
                <c:pt idx="14" formatCode="0">
                  <c:v>38342.960999999996</c:v>
                </c:pt>
                <c:pt idx="15" formatCode="0">
                  <c:v>40947.512000000002</c:v>
                </c:pt>
                <c:pt idx="16" formatCode="0">
                  <c:v>39980.152000000002</c:v>
                </c:pt>
                <c:pt idx="17" formatCode="0">
                  <c:v>40233</c:v>
                </c:pt>
              </c:numCache>
            </c:numRef>
          </c:val>
        </c:ser>
        <c:dLbls/>
        <c:marker val="1"/>
        <c:axId val="82593664"/>
        <c:axId val="82595200"/>
      </c:lineChart>
      <c:catAx>
        <c:axId val="8259366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595200"/>
        <c:crosses val="autoZero"/>
        <c:auto val="1"/>
        <c:lblAlgn val="ctr"/>
        <c:lblOffset val="100"/>
      </c:catAx>
      <c:valAx>
        <c:axId val="82595200"/>
        <c:scaling>
          <c:orientation val="minMax"/>
          <c:max val="42500"/>
          <c:min val="22500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$ (</a:t>
                </a:r>
                <a:r>
                  <a:rPr lang="en-US" b="0" dirty="0" smtClean="0"/>
                  <a:t>December</a:t>
                </a:r>
                <a:r>
                  <a:rPr lang="en-US" b="0" baseline="0" dirty="0" smtClean="0"/>
                  <a:t> </a:t>
                </a:r>
                <a:r>
                  <a:rPr lang="en-US" b="0" dirty="0" smtClean="0"/>
                  <a:t>2010 prices</a:t>
                </a:r>
                <a:r>
                  <a:rPr lang="en-US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1.2633516910819433E-2"/>
              <c:y val="0.24036856265219789"/>
            </c:manualLayout>
          </c:layout>
        </c:title>
        <c:numFmt formatCode="#,##0" sourceLinked="0"/>
        <c:tickLblPos val="nextTo"/>
        <c:crossAx val="8259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757146402216991"/>
          <c:y val="0.11966300040736216"/>
          <c:w val="0.41088555061898635"/>
          <c:h val="0.34761082101988716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Effects of wage and salary income on the Gini coefficient for gross equivalised </a:t>
            </a:r>
            <a:r>
              <a:rPr lang="en-US" sz="1800" dirty="0" smtClean="0"/>
              <a:t>income</a:t>
            </a:r>
            <a:r>
              <a:rPr lang="en-US" dirty="0" smtClean="0"/>
              <a:t> </a:t>
            </a:r>
            <a:r>
              <a:rPr lang="en-AU" sz="1600" b="0" dirty="0" smtClean="0"/>
              <a:t>(higher equals greater reduction in inequality)</a:t>
            </a:r>
          </a:p>
          <a:p>
            <a:pPr>
              <a:defRPr/>
            </a:pP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350091535723086"/>
          <c:y val="0.1258835823797356"/>
          <c:w val="0.82574689768769693"/>
          <c:h val="0.67048931500103581"/>
        </c:manualLayout>
      </c:layout>
      <c:lineChart>
        <c:grouping val="standard"/>
        <c:ser>
          <c:idx val="0"/>
          <c:order val="0"/>
          <c:tx>
            <c:strRef>
              <c:f>'gross decomp'!$J$100</c:f>
              <c:strCache>
                <c:ptCount val="1"/>
                <c:pt idx="0">
                  <c:v>ABS weekly (pre-2007-08 basis)</c:v>
                </c:pt>
              </c:strCache>
            </c:strRef>
          </c:tx>
          <c:marker>
            <c:symbol val="square"/>
            <c:size val="5"/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decomp'!$J$101:$J$117</c:f>
              <c:numCache>
                <c:formatCode>0.000</c:formatCode>
                <c:ptCount val="17"/>
                <c:pt idx="1">
                  <c:v>0.31863420000000031</c:v>
                </c:pt>
                <c:pt idx="2">
                  <c:v>0.30521381000000031</c:v>
                </c:pt>
                <c:pt idx="3">
                  <c:v>0.31308929000000074</c:v>
                </c:pt>
                <c:pt idx="4">
                  <c:v>0.30718999000000075</c:v>
                </c:pt>
                <c:pt idx="5">
                  <c:v>0.30635863000000074</c:v>
                </c:pt>
                <c:pt idx="6">
                  <c:v>0.30552727000000074</c:v>
                </c:pt>
                <c:pt idx="7">
                  <c:v>0.29890296000000105</c:v>
                </c:pt>
                <c:pt idx="8">
                  <c:v>0.31115337000000032</c:v>
                </c:pt>
                <c:pt idx="9">
                  <c:v>0.32340378000000092</c:v>
                </c:pt>
                <c:pt idx="10">
                  <c:v>0.30944475000000032</c:v>
                </c:pt>
                <c:pt idx="11">
                  <c:v>0.30925314999999998</c:v>
                </c:pt>
                <c:pt idx="12">
                  <c:v>0.30906155000000002</c:v>
                </c:pt>
                <c:pt idx="13">
                  <c:v>0.30606742500000061</c:v>
                </c:pt>
                <c:pt idx="14">
                  <c:v>0.30307330000000032</c:v>
                </c:pt>
                <c:pt idx="15">
                  <c:v>0.31220501000000001</c:v>
                </c:pt>
                <c:pt idx="16">
                  <c:v>0.32133672000000074</c:v>
                </c:pt>
              </c:numCache>
            </c:numRef>
          </c:val>
        </c:ser>
        <c:ser>
          <c:idx val="1"/>
          <c:order val="1"/>
          <c:tx>
            <c:strRef>
              <c:f>'gross decomp'!$K$100</c:f>
              <c:strCache>
                <c:ptCount val="1"/>
                <c:pt idx="0">
                  <c:v>ABS annual (pre-2007-08 basis)</c:v>
                </c:pt>
              </c:strCache>
            </c:strRef>
          </c:tx>
          <c:marker>
            <c:symbol val="square"/>
            <c:size val="5"/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decomp'!$K$101:$K$117</c:f>
              <c:numCache>
                <c:formatCode>0.000</c:formatCode>
                <c:ptCount val="17"/>
                <c:pt idx="0">
                  <c:v>0.28427672000000032</c:v>
                </c:pt>
                <c:pt idx="1">
                  <c:v>0.27132487000000105</c:v>
                </c:pt>
                <c:pt idx="2">
                  <c:v>0.27361217000000032</c:v>
                </c:pt>
                <c:pt idx="3">
                  <c:v>0.27525149000000004</c:v>
                </c:pt>
                <c:pt idx="4">
                  <c:v>0.27628534500000002</c:v>
                </c:pt>
                <c:pt idx="5">
                  <c:v>0.27731920000000032</c:v>
                </c:pt>
                <c:pt idx="6">
                  <c:v>0.26329388000000004</c:v>
                </c:pt>
                <c:pt idx="7">
                  <c:v>0.27552467000000092</c:v>
                </c:pt>
                <c:pt idx="8">
                  <c:v>0.28775545999999996</c:v>
                </c:pt>
                <c:pt idx="9">
                  <c:v>0.28609618000000031</c:v>
                </c:pt>
                <c:pt idx="10">
                  <c:v>0.28528719500000038</c:v>
                </c:pt>
                <c:pt idx="11">
                  <c:v>0.28447821000000068</c:v>
                </c:pt>
                <c:pt idx="12">
                  <c:v>0.28130024000000031</c:v>
                </c:pt>
                <c:pt idx="13">
                  <c:v>0.27812227000000062</c:v>
                </c:pt>
                <c:pt idx="14">
                  <c:v>0.26552095000000031</c:v>
                </c:pt>
                <c:pt idx="15">
                  <c:v>0.25291963000000001</c:v>
                </c:pt>
              </c:numCache>
            </c:numRef>
          </c:val>
        </c:ser>
        <c:ser>
          <c:idx val="2"/>
          <c:order val="2"/>
          <c:tx>
            <c:strRef>
              <c:f>'gross decomp'!$D$100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decomp'!$L$101:$L$117</c:f>
              <c:numCache>
                <c:formatCode>General</c:formatCode>
                <c:ptCount val="17"/>
                <c:pt idx="7" formatCode="0.000">
                  <c:v>0.21710603000000034</c:v>
                </c:pt>
                <c:pt idx="8" formatCode="0.000">
                  <c:v>0.21349515000000052</c:v>
                </c:pt>
                <c:pt idx="9" formatCode="0.000">
                  <c:v>0.23497910000000027</c:v>
                </c:pt>
                <c:pt idx="10" formatCode="0.000">
                  <c:v>0.22808019999999996</c:v>
                </c:pt>
                <c:pt idx="11" formatCode="0.000">
                  <c:v>0.23583145000000033</c:v>
                </c:pt>
                <c:pt idx="12" formatCode="0.000">
                  <c:v>0.24839301999999996</c:v>
                </c:pt>
                <c:pt idx="13" formatCode="0.000">
                  <c:v>0.24680213000000034</c:v>
                </c:pt>
                <c:pt idx="14" formatCode="0.000">
                  <c:v>0.26189924999999997</c:v>
                </c:pt>
                <c:pt idx="15" formatCode="0.000">
                  <c:v>0.23258036999999998</c:v>
                </c:pt>
                <c:pt idx="16" formatCode="0.000">
                  <c:v>0.27575378</c:v>
                </c:pt>
              </c:numCache>
            </c:numRef>
          </c:val>
        </c:ser>
        <c:dLbls/>
        <c:marker val="1"/>
        <c:axId val="158017792"/>
        <c:axId val="158040064"/>
      </c:lineChart>
      <c:catAx>
        <c:axId val="1580177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8040064"/>
        <c:crosses val="autoZero"/>
        <c:auto val="1"/>
        <c:lblAlgn val="ctr"/>
        <c:lblOffset val="100"/>
      </c:catAx>
      <c:valAx>
        <c:axId val="158040064"/>
        <c:scaling>
          <c:orientation val="minMax"/>
          <c:max val="0.33000000000000085"/>
          <c:min val="0.2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AU" b="0" dirty="0" smtClean="0"/>
                  <a:t>Reduction in Gini coefficient</a:t>
                </a:r>
                <a:endParaRPr lang="en-AU" b="0" dirty="0"/>
              </a:p>
            </c:rich>
          </c:tx>
          <c:layout>
            <c:manualLayout>
              <c:xMode val="edge"/>
              <c:yMode val="edge"/>
              <c:x val="0"/>
              <c:y val="0.22769653680455257"/>
            </c:manualLayout>
          </c:layout>
        </c:title>
        <c:numFmt formatCode="0.00" sourceLinked="0"/>
        <c:tickLblPos val="nextTo"/>
        <c:crossAx val="158017792"/>
        <c:crosses val="autoZero"/>
        <c:crossBetween val="between"/>
        <c:majorUnit val="2.0000000000000011E-2"/>
      </c:valAx>
    </c:plotArea>
    <c:legend>
      <c:legendPos val="r"/>
      <c:layout>
        <c:manualLayout>
          <c:xMode val="edge"/>
          <c:yMode val="edge"/>
          <c:x val="0.11527078373044629"/>
          <c:y val="0.5137833784234187"/>
          <c:w val="0.39714512397173268"/>
          <c:h val="0.17785317397166084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Gini </a:t>
            </a:r>
            <a:r>
              <a:rPr lang="en-US" dirty="0"/>
              <a:t>coefficient for personal </a:t>
            </a:r>
            <a:r>
              <a:rPr lang="en-US" dirty="0" smtClean="0"/>
              <a:t>earnings </a:t>
            </a:r>
            <a:r>
              <a:rPr lang="en-US" dirty="0"/>
              <a:t>(among those with earnings)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8113907090285123E-2"/>
          <c:y val="0.11915391068262543"/>
          <c:w val="0.8773480773961625"/>
          <c:h val="0.65325574439114065"/>
        </c:manualLayout>
      </c:layout>
      <c:lineChart>
        <c:grouping val="standard"/>
        <c:ser>
          <c:idx val="0"/>
          <c:order val="0"/>
          <c:tx>
            <c:strRef>
              <c:f>'Pers inc components comparisons'!$B$88</c:f>
              <c:strCache>
                <c:ptCount val="1"/>
                <c:pt idx="0">
                  <c:v>ABS weekly</c:v>
                </c:pt>
              </c:strCache>
            </c:strRef>
          </c:tx>
          <c:marker>
            <c:symbol val="square"/>
            <c:size val="5"/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'Pers inc components comparisons'!$A$89:$A$105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'Pers inc components comparisons'!$B$89:$B$105</c:f>
              <c:numCache>
                <c:formatCode>0.000</c:formatCode>
                <c:ptCount val="17"/>
                <c:pt idx="1">
                  <c:v>0.33539545000000032</c:v>
                </c:pt>
                <c:pt idx="2">
                  <c:v>0.33848911000000137</c:v>
                </c:pt>
                <c:pt idx="3">
                  <c:v>0.33241991000000143</c:v>
                </c:pt>
                <c:pt idx="4">
                  <c:v>0.35199118000000001</c:v>
                </c:pt>
                <c:pt idx="5">
                  <c:v>0.35415112500000001</c:v>
                </c:pt>
                <c:pt idx="6">
                  <c:v>0.3563110700000009</c:v>
                </c:pt>
                <c:pt idx="7">
                  <c:v>0.35456604000000008</c:v>
                </c:pt>
                <c:pt idx="8">
                  <c:v>0.35449170000000002</c:v>
                </c:pt>
                <c:pt idx="9">
                  <c:v>0.35441736000000101</c:v>
                </c:pt>
                <c:pt idx="10">
                  <c:v>0.35960290000000084</c:v>
                </c:pt>
                <c:pt idx="11">
                  <c:v>0.36360556500000096</c:v>
                </c:pt>
                <c:pt idx="12">
                  <c:v>0.36760823000000031</c:v>
                </c:pt>
                <c:pt idx="13">
                  <c:v>0.37331537000000115</c:v>
                </c:pt>
                <c:pt idx="14">
                  <c:v>0.37902251000000114</c:v>
                </c:pt>
                <c:pt idx="15">
                  <c:v>0.37698152500000137</c:v>
                </c:pt>
                <c:pt idx="16">
                  <c:v>0.37494054000000032</c:v>
                </c:pt>
              </c:numCache>
            </c:numRef>
          </c:val>
        </c:ser>
        <c:ser>
          <c:idx val="1"/>
          <c:order val="1"/>
          <c:tx>
            <c:strRef>
              <c:f>'Pers inc components comparisons'!$C$88</c:f>
              <c:strCache>
                <c:ptCount val="1"/>
                <c:pt idx="0">
                  <c:v>ABS annual</c:v>
                </c:pt>
              </c:strCache>
            </c:strRef>
          </c:tx>
          <c:marker>
            <c:symbol val="square"/>
            <c:size val="5"/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'Pers inc components comparisons'!$A$89:$A$105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'Pers inc components comparisons'!$C$89:$C$105</c:f>
              <c:numCache>
                <c:formatCode>0.000</c:formatCode>
                <c:ptCount val="17"/>
                <c:pt idx="0">
                  <c:v>0.37695606000000137</c:v>
                </c:pt>
                <c:pt idx="1">
                  <c:v>0.39010678000000143</c:v>
                </c:pt>
                <c:pt idx="2">
                  <c:v>0.38586157000000143</c:v>
                </c:pt>
                <c:pt idx="3">
                  <c:v>0.40041037000000101</c:v>
                </c:pt>
                <c:pt idx="4">
                  <c:v>0.39788059500000234</c:v>
                </c:pt>
                <c:pt idx="5">
                  <c:v>0.39535082000000143</c:v>
                </c:pt>
                <c:pt idx="6">
                  <c:v>0.40507366000000078</c:v>
                </c:pt>
                <c:pt idx="7">
                  <c:v>0.40277357500000038</c:v>
                </c:pt>
                <c:pt idx="8">
                  <c:v>0.40047349000000032</c:v>
                </c:pt>
                <c:pt idx="9">
                  <c:v>0.40145778000000032</c:v>
                </c:pt>
                <c:pt idx="10">
                  <c:v>0.40598610500000137</c:v>
                </c:pt>
                <c:pt idx="11">
                  <c:v>0.41051443000000032</c:v>
                </c:pt>
                <c:pt idx="12">
                  <c:v>0.41511068500000115</c:v>
                </c:pt>
                <c:pt idx="13">
                  <c:v>0.41970694000000008</c:v>
                </c:pt>
                <c:pt idx="14">
                  <c:v>0.4164978950000009</c:v>
                </c:pt>
                <c:pt idx="15">
                  <c:v>0.41328885000000032</c:v>
                </c:pt>
              </c:numCache>
            </c:numRef>
          </c:val>
        </c:ser>
        <c:ser>
          <c:idx val="2"/>
          <c:order val="2"/>
          <c:tx>
            <c:strRef>
              <c:f>'Pers inc components comparisons'!$D$88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'Pers inc components comparisons'!$A$89:$A$105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'Pers inc components comparisons'!$D$89:$D$105</c:f>
              <c:numCache>
                <c:formatCode>General</c:formatCode>
                <c:ptCount val="17"/>
                <c:pt idx="7" formatCode="0.000">
                  <c:v>0.42957872000000102</c:v>
                </c:pt>
                <c:pt idx="8" formatCode="0.000">
                  <c:v>0.43899616000000102</c:v>
                </c:pt>
                <c:pt idx="9" formatCode="0.000">
                  <c:v>0.42861551000000031</c:v>
                </c:pt>
                <c:pt idx="10" formatCode="0.000">
                  <c:v>0.42821125999999998</c:v>
                </c:pt>
                <c:pt idx="11" formatCode="0.000">
                  <c:v>0.42712295000000078</c:v>
                </c:pt>
                <c:pt idx="12" formatCode="0.000">
                  <c:v>0.41671784000000001</c:v>
                </c:pt>
                <c:pt idx="13" formatCode="0.000">
                  <c:v>0.42080455000000078</c:v>
                </c:pt>
                <c:pt idx="14" formatCode="0.000">
                  <c:v>0.41820226000000038</c:v>
                </c:pt>
                <c:pt idx="15" formatCode="0.000">
                  <c:v>0.42500918000000032</c:v>
                </c:pt>
                <c:pt idx="16" formatCode="0.000">
                  <c:v>0.42615739000000002</c:v>
                </c:pt>
              </c:numCache>
            </c:numRef>
          </c:val>
        </c:ser>
        <c:dLbls/>
        <c:marker val="1"/>
        <c:axId val="158075136"/>
        <c:axId val="158109696"/>
      </c:lineChart>
      <c:catAx>
        <c:axId val="1580751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8109696"/>
        <c:crosses val="autoZero"/>
        <c:auto val="1"/>
        <c:lblAlgn val="ctr"/>
        <c:lblOffset val="100"/>
      </c:catAx>
      <c:valAx>
        <c:axId val="158109696"/>
        <c:scaling>
          <c:orientation val="minMax"/>
          <c:max val="0.48000000000000032"/>
          <c:min val="0.30000000000000032"/>
        </c:scaling>
        <c:axPos val="l"/>
        <c:numFmt formatCode="#,##0.00" sourceLinked="0"/>
        <c:tickLblPos val="nextTo"/>
        <c:crossAx val="15807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60644551399045"/>
          <c:y val="0.59971918894491216"/>
          <c:w val="0.21464529734791377"/>
          <c:h val="0.15792933834672404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/>
              <a:t>Percentage of individuals with positive household wage and salary income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8483551877619202E-2"/>
          <c:y val="0.13830977401973113"/>
          <c:w val="0.86404338456888174"/>
          <c:h val="0.65528304022478501"/>
        </c:manualLayout>
      </c:layout>
      <c:lineChart>
        <c:grouping val="standard"/>
        <c:ser>
          <c:idx val="0"/>
          <c:order val="0"/>
          <c:tx>
            <c:strRef>
              <c:f>'hh eq components'!$F$194</c:f>
              <c:strCache>
                <c:ptCount val="1"/>
                <c:pt idx="0">
                  <c:v>ABS weekly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'hh eq components'!$E$195:$E$211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components'!$F$195:$F$211</c:f>
              <c:numCache>
                <c:formatCode>0.0</c:formatCode>
                <c:ptCount val="17"/>
                <c:pt idx="1">
                  <c:v>72.093589999999992</c:v>
                </c:pt>
                <c:pt idx="2">
                  <c:v>72.023030000000006</c:v>
                </c:pt>
                <c:pt idx="3">
                  <c:v>71.698480000000004</c:v>
                </c:pt>
                <c:pt idx="4">
                  <c:v>71.543790000000001</c:v>
                </c:pt>
                <c:pt idx="5">
                  <c:v>71.93571</c:v>
                </c:pt>
                <c:pt idx="6">
                  <c:v>72.327629999999999</c:v>
                </c:pt>
                <c:pt idx="7">
                  <c:v>71.984020000000001</c:v>
                </c:pt>
                <c:pt idx="8">
                  <c:v>72.688320000000004</c:v>
                </c:pt>
                <c:pt idx="9">
                  <c:v>73.392619999999994</c:v>
                </c:pt>
                <c:pt idx="10">
                  <c:v>73.403670000000005</c:v>
                </c:pt>
                <c:pt idx="11">
                  <c:v>74.001110000000011</c:v>
                </c:pt>
                <c:pt idx="12">
                  <c:v>74.598550000000003</c:v>
                </c:pt>
                <c:pt idx="13">
                  <c:v>75.915850000000006</c:v>
                </c:pt>
                <c:pt idx="14">
                  <c:v>77.233149999999995</c:v>
                </c:pt>
                <c:pt idx="15">
                  <c:v>76.581895000000003</c:v>
                </c:pt>
                <c:pt idx="16">
                  <c:v>75.930640000000011</c:v>
                </c:pt>
              </c:numCache>
            </c:numRef>
          </c:val>
        </c:ser>
        <c:ser>
          <c:idx val="1"/>
          <c:order val="1"/>
          <c:tx>
            <c:strRef>
              <c:f>'hh eq components'!$G$194</c:f>
              <c:strCache>
                <c:ptCount val="1"/>
                <c:pt idx="0">
                  <c:v>ABS annual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components'!$E$195:$E$211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components'!$G$195:$G$211</c:f>
              <c:numCache>
                <c:formatCode>0.0</c:formatCode>
                <c:ptCount val="17"/>
                <c:pt idx="0">
                  <c:v>75.824889999999996</c:v>
                </c:pt>
                <c:pt idx="1">
                  <c:v>75.711910000000003</c:v>
                </c:pt>
                <c:pt idx="2">
                  <c:v>75.783709999999999</c:v>
                </c:pt>
                <c:pt idx="3">
                  <c:v>76.515259999999998</c:v>
                </c:pt>
                <c:pt idx="4">
                  <c:v>76.082324999999997</c:v>
                </c:pt>
                <c:pt idx="5">
                  <c:v>75.649390000000011</c:v>
                </c:pt>
                <c:pt idx="6">
                  <c:v>76.300480000000007</c:v>
                </c:pt>
                <c:pt idx="7">
                  <c:v>76.36751000000001</c:v>
                </c:pt>
                <c:pt idx="8">
                  <c:v>76.434539999999998</c:v>
                </c:pt>
                <c:pt idx="9">
                  <c:v>76.388930000000002</c:v>
                </c:pt>
                <c:pt idx="10">
                  <c:v>76.418980000000005</c:v>
                </c:pt>
                <c:pt idx="11">
                  <c:v>76.449029999999993</c:v>
                </c:pt>
                <c:pt idx="12">
                  <c:v>76.767654999999991</c:v>
                </c:pt>
                <c:pt idx="13">
                  <c:v>77.086280000000002</c:v>
                </c:pt>
                <c:pt idx="14">
                  <c:v>77.318415000000002</c:v>
                </c:pt>
                <c:pt idx="15">
                  <c:v>77.550550000000001</c:v>
                </c:pt>
              </c:numCache>
            </c:numRef>
          </c:val>
        </c:ser>
        <c:ser>
          <c:idx val="2"/>
          <c:order val="2"/>
          <c:tx>
            <c:strRef>
              <c:f>'hh eq components'!$H$194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'hh eq components'!$E$195:$E$211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components'!$H$195:$H$211</c:f>
              <c:numCache>
                <c:formatCode>0.0</c:formatCode>
                <c:ptCount val="17"/>
                <c:pt idx="7">
                  <c:v>78.922150000000002</c:v>
                </c:pt>
                <c:pt idx="8">
                  <c:v>78.798429999999996</c:v>
                </c:pt>
                <c:pt idx="9">
                  <c:v>78.369129999999998</c:v>
                </c:pt>
                <c:pt idx="10">
                  <c:v>78.081130000000002</c:v>
                </c:pt>
                <c:pt idx="11">
                  <c:v>79.623900000000006</c:v>
                </c:pt>
                <c:pt idx="12">
                  <c:v>80.152450000000002</c:v>
                </c:pt>
                <c:pt idx="13">
                  <c:v>80.962599999999995</c:v>
                </c:pt>
                <c:pt idx="14">
                  <c:v>82.063249999999996</c:v>
                </c:pt>
                <c:pt idx="15">
                  <c:v>82.112300000000005</c:v>
                </c:pt>
                <c:pt idx="16">
                  <c:v>82.661860000000004</c:v>
                </c:pt>
              </c:numCache>
            </c:numRef>
          </c:val>
        </c:ser>
        <c:dLbls/>
        <c:marker val="1"/>
        <c:axId val="107611264"/>
        <c:axId val="107612800"/>
      </c:lineChart>
      <c:catAx>
        <c:axId val="10761126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7612800"/>
        <c:crosses val="autoZero"/>
        <c:auto val="1"/>
        <c:lblAlgn val="ctr"/>
        <c:lblOffset val="100"/>
      </c:catAx>
      <c:valAx>
        <c:axId val="107612800"/>
        <c:scaling>
          <c:orientation val="minMax"/>
          <c:max val="84"/>
          <c:min val="65"/>
        </c:scaling>
        <c:axPos val="l"/>
        <c:title>
          <c:tx>
            <c:rich>
              <a:bodyPr rot="0" vert="wordArtVert"/>
              <a:lstStyle/>
              <a:p>
                <a:pPr>
                  <a:defRPr b="0"/>
                </a:pPr>
                <a:r>
                  <a:rPr lang="en-AU" b="0" dirty="0" smtClean="0"/>
                  <a:t>%</a:t>
                </a:r>
                <a:endParaRPr lang="en-AU" b="0" dirty="0"/>
              </a:p>
            </c:rich>
          </c:tx>
          <c:layout/>
        </c:title>
        <c:numFmt formatCode="0" sourceLinked="0"/>
        <c:tickLblPos val="nextTo"/>
        <c:crossAx val="10761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625590149643035"/>
          <c:y val="0.57650584932993565"/>
          <c:w val="0.24399028236101894"/>
          <c:h val="0.20473063785708781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Effects of </a:t>
            </a:r>
            <a:r>
              <a:rPr lang="en-US" sz="1800" dirty="0" smtClean="0"/>
              <a:t>non-wage market </a:t>
            </a:r>
            <a:r>
              <a:rPr lang="en-US" sz="1800" dirty="0"/>
              <a:t>income on the Gini coefficient for gross equivalised </a:t>
            </a:r>
            <a:r>
              <a:rPr lang="en-US" sz="1800" dirty="0" smtClean="0"/>
              <a:t>income</a:t>
            </a:r>
            <a:r>
              <a:rPr lang="en-US" dirty="0" smtClean="0"/>
              <a:t> </a:t>
            </a:r>
            <a:r>
              <a:rPr lang="en-AU" sz="1600" b="0" dirty="0" smtClean="0"/>
              <a:t>(higher equals greater reduction in inequality)</a:t>
            </a:r>
          </a:p>
          <a:p>
            <a:pPr>
              <a:defRPr/>
            </a:pP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746313405653349"/>
          <c:y val="0.11119146209930393"/>
          <c:w val="0.87441462357357191"/>
          <c:h val="0.6803618415726933"/>
        </c:manualLayout>
      </c:layout>
      <c:lineChart>
        <c:grouping val="standard"/>
        <c:ser>
          <c:idx val="0"/>
          <c:order val="0"/>
          <c:tx>
            <c:strRef>
              <c:f>'gross decomp'!$N$100</c:f>
              <c:strCache>
                <c:ptCount val="1"/>
                <c:pt idx="0">
                  <c:v>ABS weekly (pre-2007-08 basis)</c:v>
                </c:pt>
              </c:strCache>
            </c:strRef>
          </c:tx>
          <c:marker>
            <c:symbol val="square"/>
            <c:size val="5"/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decomp'!$N$101:$N$117</c:f>
              <c:numCache>
                <c:formatCode>0.000</c:formatCode>
                <c:ptCount val="17"/>
                <c:pt idx="1">
                  <c:v>4.4320000000000033E-2</c:v>
                </c:pt>
                <c:pt idx="2">
                  <c:v>5.0417400000000126E-2</c:v>
                </c:pt>
                <c:pt idx="3">
                  <c:v>4.8432339999999983E-2</c:v>
                </c:pt>
                <c:pt idx="4">
                  <c:v>4.2540409999999966E-2</c:v>
                </c:pt>
                <c:pt idx="5">
                  <c:v>4.0974009999999977E-2</c:v>
                </c:pt>
                <c:pt idx="6">
                  <c:v>3.9407609999999982E-2</c:v>
                </c:pt>
                <c:pt idx="7">
                  <c:v>4.034013000000003E-2</c:v>
                </c:pt>
                <c:pt idx="8">
                  <c:v>4.2684920000000022E-2</c:v>
                </c:pt>
                <c:pt idx="9">
                  <c:v>4.5029710000000001E-2</c:v>
                </c:pt>
                <c:pt idx="10">
                  <c:v>4.8363949999999989E-2</c:v>
                </c:pt>
                <c:pt idx="11">
                  <c:v>4.5219259999999976E-2</c:v>
                </c:pt>
                <c:pt idx="12">
                  <c:v>4.2074569999999978E-2</c:v>
                </c:pt>
                <c:pt idx="13">
                  <c:v>3.9734724999999999E-2</c:v>
                </c:pt>
                <c:pt idx="14">
                  <c:v>3.7394880000000019E-2</c:v>
                </c:pt>
                <c:pt idx="15">
                  <c:v>3.5344195000000043E-2</c:v>
                </c:pt>
                <c:pt idx="16">
                  <c:v>3.329351000000004E-2</c:v>
                </c:pt>
              </c:numCache>
            </c:numRef>
          </c:val>
        </c:ser>
        <c:ser>
          <c:idx val="1"/>
          <c:order val="1"/>
          <c:tx>
            <c:strRef>
              <c:f>'gross decomp'!$O$100</c:f>
              <c:strCache>
                <c:ptCount val="1"/>
                <c:pt idx="0">
                  <c:v>ABS annual (pre-2007-08 basis)</c:v>
                </c:pt>
              </c:strCache>
            </c:strRef>
          </c:tx>
          <c:marker>
            <c:symbol val="square"/>
            <c:size val="5"/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decomp'!$O$101:$O$117</c:f>
              <c:numCache>
                <c:formatCode>0.000</c:formatCode>
                <c:ptCount val="17"/>
                <c:pt idx="0">
                  <c:v>4.2798700000000071E-2</c:v>
                </c:pt>
                <c:pt idx="1">
                  <c:v>5.3905599999999998E-2</c:v>
                </c:pt>
                <c:pt idx="2">
                  <c:v>4.6597020000000093E-2</c:v>
                </c:pt>
                <c:pt idx="3">
                  <c:v>4.2322309999999974E-2</c:v>
                </c:pt>
                <c:pt idx="4">
                  <c:v>4.2805939999999994E-2</c:v>
                </c:pt>
                <c:pt idx="5">
                  <c:v>4.3289569999999909E-2</c:v>
                </c:pt>
                <c:pt idx="6">
                  <c:v>4.6298279999999969E-2</c:v>
                </c:pt>
                <c:pt idx="7">
                  <c:v>4.7848529999999972E-2</c:v>
                </c:pt>
                <c:pt idx="8">
                  <c:v>4.9398780000000107E-2</c:v>
                </c:pt>
                <c:pt idx="9">
                  <c:v>4.1015850000000006E-2</c:v>
                </c:pt>
                <c:pt idx="10">
                  <c:v>3.8562434999999964E-2</c:v>
                </c:pt>
                <c:pt idx="11">
                  <c:v>3.6109019999999992E-2</c:v>
                </c:pt>
                <c:pt idx="12">
                  <c:v>3.7563750000000014E-2</c:v>
                </c:pt>
                <c:pt idx="13">
                  <c:v>3.9018480000000022E-2</c:v>
                </c:pt>
                <c:pt idx="14">
                  <c:v>3.3584610000000015E-2</c:v>
                </c:pt>
                <c:pt idx="15">
                  <c:v>2.8150740000000007E-2</c:v>
                </c:pt>
              </c:numCache>
            </c:numRef>
          </c:val>
        </c:ser>
        <c:ser>
          <c:idx val="2"/>
          <c:order val="2"/>
          <c:tx>
            <c:strRef>
              <c:f>'gross decomp'!$P$100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decomp'!$P$101:$P$117</c:f>
              <c:numCache>
                <c:formatCode>General</c:formatCode>
                <c:ptCount val="17"/>
                <c:pt idx="7" formatCode="0.000">
                  <c:v>3.7729909999999992E-2</c:v>
                </c:pt>
                <c:pt idx="8" formatCode="0.000">
                  <c:v>3.5778450000000017E-2</c:v>
                </c:pt>
                <c:pt idx="9" formatCode="0.000">
                  <c:v>3.3358349999999981E-2</c:v>
                </c:pt>
                <c:pt idx="10" formatCode="0.000">
                  <c:v>3.0907459999999998E-2</c:v>
                </c:pt>
                <c:pt idx="11" formatCode="0.000">
                  <c:v>3.3717700000000017E-2</c:v>
                </c:pt>
                <c:pt idx="12" formatCode="0.000">
                  <c:v>3.1498179999999994E-2</c:v>
                </c:pt>
                <c:pt idx="13" formatCode="0.000">
                  <c:v>2.6036080000000041E-2</c:v>
                </c:pt>
                <c:pt idx="14" formatCode="0.000">
                  <c:v>2.8658159999999988E-2</c:v>
                </c:pt>
                <c:pt idx="15" formatCode="0.000">
                  <c:v>2.4187870000000011E-2</c:v>
                </c:pt>
                <c:pt idx="16" formatCode="0.000">
                  <c:v>2.6529250000000004E-2</c:v>
                </c:pt>
              </c:numCache>
            </c:numRef>
          </c:val>
        </c:ser>
        <c:dLbls/>
        <c:marker val="1"/>
        <c:axId val="159931392"/>
        <c:axId val="159961856"/>
      </c:lineChart>
      <c:catAx>
        <c:axId val="1599313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9961856"/>
        <c:crosses val="autoZero"/>
        <c:auto val="1"/>
        <c:lblAlgn val="ctr"/>
        <c:lblOffset val="100"/>
      </c:catAx>
      <c:valAx>
        <c:axId val="159961856"/>
        <c:scaling>
          <c:orientation val="minMax"/>
          <c:max val="6.0000000000000032E-2"/>
          <c:min val="2.0000000000000011E-2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AU" b="0" dirty="0" smtClean="0"/>
                  <a:t>Reduction in Gini coefficient</a:t>
                </a:r>
                <a:endParaRPr lang="en-AU" b="0" dirty="0"/>
              </a:p>
            </c:rich>
          </c:tx>
          <c:layout>
            <c:manualLayout>
              <c:xMode val="edge"/>
              <c:yMode val="edge"/>
              <c:x val="0"/>
              <c:y val="0.23372804257173749"/>
            </c:manualLayout>
          </c:layout>
        </c:title>
        <c:numFmt formatCode="General" sourceLinked="1"/>
        <c:tickLblPos val="nextTo"/>
        <c:crossAx val="159931392"/>
        <c:crosses val="autoZero"/>
        <c:crossBetween val="between"/>
        <c:majorUnit val="1.0000000000000005E-2"/>
      </c:valAx>
    </c:plotArea>
    <c:legend>
      <c:legendPos val="r"/>
      <c:layout>
        <c:manualLayout>
          <c:xMode val="edge"/>
          <c:yMode val="edge"/>
          <c:x val="0.10896317075880481"/>
          <c:y val="0.61366893662491573"/>
          <c:w val="0.45701742706989484"/>
          <c:h val="0.16367929064193121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Percentage of individuals with </a:t>
            </a:r>
            <a:r>
              <a:rPr lang="en-US" sz="1800" u="sng" dirty="0"/>
              <a:t>positive</a:t>
            </a:r>
            <a:r>
              <a:rPr lang="en-US" sz="1800" dirty="0"/>
              <a:t> household </a:t>
            </a:r>
            <a:r>
              <a:rPr lang="en-US" sz="1800" dirty="0" smtClean="0"/>
              <a:t>non-wage market income</a:t>
            </a:r>
            <a:endParaRPr lang="en-US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0050165810353744E-2"/>
          <c:y val="0.11942728585712699"/>
          <c:w val="0.87385385607805399"/>
          <c:h val="0.66735899714846536"/>
        </c:manualLayout>
      </c:layout>
      <c:lineChart>
        <c:grouping val="standard"/>
        <c:ser>
          <c:idx val="0"/>
          <c:order val="0"/>
          <c:tx>
            <c:strRef>
              <c:f>'hh eq components'!$J$194</c:f>
              <c:strCache>
                <c:ptCount val="1"/>
                <c:pt idx="0">
                  <c:v>ABS weekly (pre-2007-08 basis)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0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'hh eq components'!$E$195:$E$211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components'!$J$195:$J$211</c:f>
              <c:numCache>
                <c:formatCode>0.000</c:formatCode>
                <c:ptCount val="17"/>
                <c:pt idx="1">
                  <c:v>60.472670000000001</c:v>
                </c:pt>
                <c:pt idx="2">
                  <c:v>58.971599999999995</c:v>
                </c:pt>
                <c:pt idx="3">
                  <c:v>57.042840000000005</c:v>
                </c:pt>
                <c:pt idx="4">
                  <c:v>55.234860000000005</c:v>
                </c:pt>
                <c:pt idx="5">
                  <c:v>55.919750000000001</c:v>
                </c:pt>
                <c:pt idx="6">
                  <c:v>56.604640000000003</c:v>
                </c:pt>
                <c:pt idx="7">
                  <c:v>57.735630000000114</c:v>
                </c:pt>
                <c:pt idx="8">
                  <c:v>56.661590000000011</c:v>
                </c:pt>
                <c:pt idx="9">
                  <c:v>55.587549999999993</c:v>
                </c:pt>
                <c:pt idx="10">
                  <c:v>64.311300000000003</c:v>
                </c:pt>
                <c:pt idx="11">
                  <c:v>67.555079999999919</c:v>
                </c:pt>
                <c:pt idx="12">
                  <c:v>70.798859999999991</c:v>
                </c:pt>
                <c:pt idx="13">
                  <c:v>68.336174999999983</c:v>
                </c:pt>
                <c:pt idx="14">
                  <c:v>65.873489999999919</c:v>
                </c:pt>
                <c:pt idx="15">
                  <c:v>65.263710000000003</c:v>
                </c:pt>
                <c:pt idx="16">
                  <c:v>64.653929999999988</c:v>
                </c:pt>
              </c:numCache>
            </c:numRef>
          </c:val>
        </c:ser>
        <c:ser>
          <c:idx val="1"/>
          <c:order val="1"/>
          <c:tx>
            <c:strRef>
              <c:f>'hh eq components'!$K$194</c:f>
              <c:strCache>
                <c:ptCount val="1"/>
                <c:pt idx="0">
                  <c:v>ABS annual (pre-2007-08 basis)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components'!$E$195:$E$211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components'!$K$195:$K$211</c:f>
              <c:numCache>
                <c:formatCode>0.000</c:formatCode>
                <c:ptCount val="17"/>
                <c:pt idx="0">
                  <c:v>68.729100000000003</c:v>
                </c:pt>
                <c:pt idx="1">
                  <c:v>66.785799999999981</c:v>
                </c:pt>
                <c:pt idx="2">
                  <c:v>64.909830000000014</c:v>
                </c:pt>
                <c:pt idx="3">
                  <c:v>62.848250000000007</c:v>
                </c:pt>
                <c:pt idx="4">
                  <c:v>62.777460000000005</c:v>
                </c:pt>
                <c:pt idx="5">
                  <c:v>62.706670000000003</c:v>
                </c:pt>
                <c:pt idx="6">
                  <c:v>63.032930000000107</c:v>
                </c:pt>
                <c:pt idx="7">
                  <c:v>62.018980000000006</c:v>
                </c:pt>
                <c:pt idx="8">
                  <c:v>61.005030000000012</c:v>
                </c:pt>
                <c:pt idx="9">
                  <c:v>59.950009999999999</c:v>
                </c:pt>
                <c:pt idx="10">
                  <c:v>64.749245000000244</c:v>
                </c:pt>
                <c:pt idx="11">
                  <c:v>69.548479999999998</c:v>
                </c:pt>
                <c:pt idx="12">
                  <c:v>68.890765000000002</c:v>
                </c:pt>
                <c:pt idx="13">
                  <c:v>68.233049999999992</c:v>
                </c:pt>
                <c:pt idx="14">
                  <c:v>69.851089999999999</c:v>
                </c:pt>
                <c:pt idx="15">
                  <c:v>71.469130000000007</c:v>
                </c:pt>
              </c:numCache>
            </c:numRef>
          </c:val>
        </c:ser>
        <c:ser>
          <c:idx val="2"/>
          <c:order val="2"/>
          <c:tx>
            <c:strRef>
              <c:f>'hh eq components'!$L$194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'hh eq components'!$E$195:$E$211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components'!$L$195:$L$211</c:f>
              <c:numCache>
                <c:formatCode>General</c:formatCode>
                <c:ptCount val="17"/>
                <c:pt idx="7" formatCode="0.000">
                  <c:v>65.66776999999999</c:v>
                </c:pt>
                <c:pt idx="8" formatCode="0.000">
                  <c:v>65.6691</c:v>
                </c:pt>
                <c:pt idx="9" formatCode="0.000">
                  <c:v>64.813130000000001</c:v>
                </c:pt>
                <c:pt idx="10" formatCode="0.000">
                  <c:v>64.628039999999785</c:v>
                </c:pt>
                <c:pt idx="11" formatCode="0.000">
                  <c:v>65.87406</c:v>
                </c:pt>
                <c:pt idx="12" formatCode="0.000">
                  <c:v>64.746539999999996</c:v>
                </c:pt>
                <c:pt idx="13" formatCode="0.000">
                  <c:v>64.637209999999996</c:v>
                </c:pt>
                <c:pt idx="14" formatCode="0.000">
                  <c:v>64.893290000000007</c:v>
                </c:pt>
                <c:pt idx="15" formatCode="0.000">
                  <c:v>64.60069</c:v>
                </c:pt>
                <c:pt idx="16" formatCode="0.000">
                  <c:v>65.10929999999999</c:v>
                </c:pt>
              </c:numCache>
            </c:numRef>
          </c:val>
        </c:ser>
        <c:dLbls/>
        <c:marker val="1"/>
        <c:axId val="109135744"/>
        <c:axId val="109137280"/>
      </c:lineChart>
      <c:catAx>
        <c:axId val="10913574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9137280"/>
        <c:crosses val="autoZero"/>
        <c:auto val="1"/>
        <c:lblAlgn val="ctr"/>
        <c:lblOffset val="100"/>
      </c:catAx>
      <c:valAx>
        <c:axId val="109137280"/>
        <c:scaling>
          <c:orientation val="minMax"/>
          <c:max val="75"/>
          <c:min val="50"/>
        </c:scaling>
        <c:axPos val="l"/>
        <c:title>
          <c:tx>
            <c:rich>
              <a:bodyPr rot="0" vert="wordArtVert"/>
              <a:lstStyle/>
              <a:p>
                <a:pPr>
                  <a:defRPr b="0"/>
                </a:pPr>
                <a:r>
                  <a:rPr lang="en-AU" b="0" dirty="0" smtClean="0"/>
                  <a:t>%</a:t>
                </a:r>
                <a:endParaRPr lang="en-AU" b="0" dirty="0"/>
              </a:p>
            </c:rich>
          </c:tx>
          <c:layout/>
        </c:title>
        <c:numFmt formatCode="0" sourceLinked="0"/>
        <c:tickLblPos val="nextTo"/>
        <c:crossAx val="10913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69190681157751"/>
          <c:y val="0.16032329741139881"/>
          <c:w val="0.43001733242687606"/>
          <c:h val="0.15421443930401213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 algn="ctr" rtl="0">
              <a:defRPr/>
            </a:pPr>
            <a:r>
              <a:rPr lang="en-US"/>
              <a:t>Real quarterly (seasonally adjusted) household disposable income per capita (indexed to 1 in December 1999)</a:t>
            </a:r>
            <a:endParaRPr lang="en-AU"/>
          </a:p>
        </c:rich>
      </c:tx>
      <c:layout>
        <c:manualLayout>
          <c:xMode val="edge"/>
          <c:yMode val="edge"/>
          <c:x val="0.169382707476947"/>
          <c:y val="8.0043425117937237E-4"/>
        </c:manualLayout>
      </c:layout>
    </c:title>
    <c:plotArea>
      <c:layout>
        <c:manualLayout>
          <c:layoutTarget val="inner"/>
          <c:xMode val="edge"/>
          <c:yMode val="edge"/>
          <c:x val="6.5721226959751924E-2"/>
          <c:y val="0.10203990773085922"/>
          <c:w val="0.90885994462080133"/>
          <c:h val="0.69922087980142311"/>
        </c:manualLayout>
      </c:layout>
      <c:lineChart>
        <c:grouping val="standard"/>
        <c:ser>
          <c:idx val="0"/>
          <c:order val="0"/>
          <c:spPr>
            <a:ln w="317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'HDI per capita'!$L$120:$L$169</c:f>
              <c:strCache>
                <c:ptCount val="50"/>
                <c:pt idx="0">
                  <c:v>DEC. 1999</c:v>
                </c:pt>
                <c:pt idx="1">
                  <c:v>MAR. 2000</c:v>
                </c:pt>
                <c:pt idx="2">
                  <c:v>JUN. 2000</c:v>
                </c:pt>
                <c:pt idx="3">
                  <c:v>SEP. 2000</c:v>
                </c:pt>
                <c:pt idx="4">
                  <c:v>DEC. 2000</c:v>
                </c:pt>
                <c:pt idx="5">
                  <c:v>MAR. 2001</c:v>
                </c:pt>
                <c:pt idx="6">
                  <c:v>JUN. 2001</c:v>
                </c:pt>
                <c:pt idx="7">
                  <c:v>SEP. 2001</c:v>
                </c:pt>
                <c:pt idx="8">
                  <c:v>DEC. 2001</c:v>
                </c:pt>
                <c:pt idx="9">
                  <c:v>MAR. 2002</c:v>
                </c:pt>
                <c:pt idx="10">
                  <c:v>JUN. 2002</c:v>
                </c:pt>
                <c:pt idx="11">
                  <c:v>SEP. 2002</c:v>
                </c:pt>
                <c:pt idx="12">
                  <c:v>DEC. 2002</c:v>
                </c:pt>
                <c:pt idx="13">
                  <c:v>MAR.2003</c:v>
                </c:pt>
                <c:pt idx="14">
                  <c:v>JUN. 2003</c:v>
                </c:pt>
                <c:pt idx="15">
                  <c:v>SEP. 2003</c:v>
                </c:pt>
                <c:pt idx="16">
                  <c:v>DEC. 2003</c:v>
                </c:pt>
                <c:pt idx="17">
                  <c:v>MAR.2004</c:v>
                </c:pt>
                <c:pt idx="18">
                  <c:v>JUN. 2004</c:v>
                </c:pt>
                <c:pt idx="19">
                  <c:v>SEP. 2004</c:v>
                </c:pt>
                <c:pt idx="20">
                  <c:v>DEC. 2004</c:v>
                </c:pt>
                <c:pt idx="21">
                  <c:v>MAR.2005</c:v>
                </c:pt>
                <c:pt idx="22">
                  <c:v>JUN. 2005</c:v>
                </c:pt>
                <c:pt idx="23">
                  <c:v>SEP. 2005</c:v>
                </c:pt>
                <c:pt idx="24">
                  <c:v>DEC. 2005</c:v>
                </c:pt>
                <c:pt idx="25">
                  <c:v>MAR.2006</c:v>
                </c:pt>
                <c:pt idx="26">
                  <c:v>JUN. 2006</c:v>
                </c:pt>
                <c:pt idx="27">
                  <c:v>SEP. 2006</c:v>
                </c:pt>
                <c:pt idx="28">
                  <c:v>DEC. 2006</c:v>
                </c:pt>
                <c:pt idx="29">
                  <c:v>MAR.2007</c:v>
                </c:pt>
                <c:pt idx="30">
                  <c:v>JUN. 2007</c:v>
                </c:pt>
                <c:pt idx="31">
                  <c:v>SEP. 2007</c:v>
                </c:pt>
                <c:pt idx="32">
                  <c:v>DEC. 2007</c:v>
                </c:pt>
                <c:pt idx="33">
                  <c:v>MAR.2008</c:v>
                </c:pt>
                <c:pt idx="34">
                  <c:v>JUN. 2008</c:v>
                </c:pt>
                <c:pt idx="35">
                  <c:v>SEP. 2008</c:v>
                </c:pt>
                <c:pt idx="36">
                  <c:v>DEC. 2008</c:v>
                </c:pt>
                <c:pt idx="37">
                  <c:v>MAR.2009</c:v>
                </c:pt>
                <c:pt idx="38">
                  <c:v>JUN. 2009</c:v>
                </c:pt>
                <c:pt idx="39">
                  <c:v>SEP. 2009</c:v>
                </c:pt>
                <c:pt idx="40">
                  <c:v>DEC. 2009</c:v>
                </c:pt>
                <c:pt idx="41">
                  <c:v>MAR.2010</c:v>
                </c:pt>
                <c:pt idx="42">
                  <c:v>JUN. 2010</c:v>
                </c:pt>
                <c:pt idx="43">
                  <c:v>SEP. 2010</c:v>
                </c:pt>
                <c:pt idx="44">
                  <c:v>DEC. 2010</c:v>
                </c:pt>
                <c:pt idx="45">
                  <c:v>MAR.2011</c:v>
                </c:pt>
                <c:pt idx="46">
                  <c:v>JUN. 2011</c:v>
                </c:pt>
                <c:pt idx="47">
                  <c:v>SEP. 2011</c:v>
                </c:pt>
                <c:pt idx="48">
                  <c:v>DEC. 2011</c:v>
                </c:pt>
                <c:pt idx="49">
                  <c:v>MAR. 2012</c:v>
                </c:pt>
              </c:strCache>
            </c:strRef>
          </c:cat>
          <c:val>
            <c:numRef>
              <c:f>'HDI per capita'!$M$120:$M$169</c:f>
              <c:numCache>
                <c:formatCode>General</c:formatCode>
                <c:ptCount val="50"/>
                <c:pt idx="0">
                  <c:v>1</c:v>
                </c:pt>
                <c:pt idx="1">
                  <c:v>1.0107493103061918</c:v>
                </c:pt>
                <c:pt idx="2">
                  <c:v>0.98766475081949623</c:v>
                </c:pt>
                <c:pt idx="3">
                  <c:v>1.0322192041004508</c:v>
                </c:pt>
                <c:pt idx="4">
                  <c:v>1.0048308497747602</c:v>
                </c:pt>
                <c:pt idx="5">
                  <c:v>1.0035604275928938</c:v>
                </c:pt>
                <c:pt idx="6">
                  <c:v>1.0263063038324618</c:v>
                </c:pt>
                <c:pt idx="7">
                  <c:v>1.0324420887407497</c:v>
                </c:pt>
                <c:pt idx="8">
                  <c:v>1.048576544680996</c:v>
                </c:pt>
                <c:pt idx="9">
                  <c:v>1.0442786364217151</c:v>
                </c:pt>
                <c:pt idx="10">
                  <c:v>0.9942026625033582</c:v>
                </c:pt>
                <c:pt idx="11">
                  <c:v>1.0257280684767205</c:v>
                </c:pt>
                <c:pt idx="12">
                  <c:v>1.0265749922682592</c:v>
                </c:pt>
                <c:pt idx="13">
                  <c:v>1.0308240356364398</c:v>
                </c:pt>
                <c:pt idx="14">
                  <c:v>1.0464821345938591</c:v>
                </c:pt>
                <c:pt idx="15">
                  <c:v>1.0398635074020037</c:v>
                </c:pt>
                <c:pt idx="16">
                  <c:v>1.0485443168056299</c:v>
                </c:pt>
                <c:pt idx="17">
                  <c:v>1.0577791965629684</c:v>
                </c:pt>
                <c:pt idx="18">
                  <c:v>1.0887306647869341</c:v>
                </c:pt>
                <c:pt idx="19">
                  <c:v>1.0782870849353421</c:v>
                </c:pt>
                <c:pt idx="20">
                  <c:v>1.0846272872439398</c:v>
                </c:pt>
                <c:pt idx="21">
                  <c:v>1.083911544166978</c:v>
                </c:pt>
                <c:pt idx="22">
                  <c:v>1.102953428319954</c:v>
                </c:pt>
                <c:pt idx="23">
                  <c:v>1.1045522802173904</c:v>
                </c:pt>
                <c:pt idx="24">
                  <c:v>1.1051914925468858</c:v>
                </c:pt>
                <c:pt idx="25">
                  <c:v>1.1035425791614701</c:v>
                </c:pt>
                <c:pt idx="26">
                  <c:v>1.1080568691007313</c:v>
                </c:pt>
                <c:pt idx="27">
                  <c:v>1.1270712363423439</c:v>
                </c:pt>
                <c:pt idx="28">
                  <c:v>1.1556750417088881</c:v>
                </c:pt>
                <c:pt idx="29">
                  <c:v>1.1886258624182657</c:v>
                </c:pt>
                <c:pt idx="30">
                  <c:v>1.2008877396909361</c:v>
                </c:pt>
                <c:pt idx="31">
                  <c:v>1.2044735678256553</c:v>
                </c:pt>
                <c:pt idx="32">
                  <c:v>1.2121773732127441</c:v>
                </c:pt>
                <c:pt idx="33">
                  <c:v>1.2076105986083332</c:v>
                </c:pt>
                <c:pt idx="34">
                  <c:v>1.178259473594484</c:v>
                </c:pt>
                <c:pt idx="35">
                  <c:v>1.1801968976261508</c:v>
                </c:pt>
                <c:pt idx="36">
                  <c:v>1.2894317523124685</c:v>
                </c:pt>
                <c:pt idx="37">
                  <c:v>1.268959956957546</c:v>
                </c:pt>
                <c:pt idx="38">
                  <c:v>1.2920346607529598</c:v>
                </c:pt>
                <c:pt idx="39">
                  <c:v>1.2546475914659241</c:v>
                </c:pt>
                <c:pt idx="40">
                  <c:v>1.2500433689340986</c:v>
                </c:pt>
                <c:pt idx="41">
                  <c:v>1.2510892989837799</c:v>
                </c:pt>
                <c:pt idx="42">
                  <c:v>1.2485080545970864</c:v>
                </c:pt>
                <c:pt idx="43">
                  <c:v>1.262970115186872</c:v>
                </c:pt>
                <c:pt idx="44">
                  <c:v>1.2687229211180278</c:v>
                </c:pt>
                <c:pt idx="45">
                  <c:v>1.2877956067296155</c:v>
                </c:pt>
                <c:pt idx="46">
                  <c:v>1.2741557318765129</c:v>
                </c:pt>
                <c:pt idx="47">
                  <c:v>1.2874553021340998</c:v>
                </c:pt>
                <c:pt idx="48">
                  <c:v>1.2878368555618498</c:v>
                </c:pt>
                <c:pt idx="49">
                  <c:v>1.3017496178465735</c:v>
                </c:pt>
              </c:numCache>
            </c:numRef>
          </c:val>
        </c:ser>
        <c:dLbls/>
        <c:marker val="1"/>
        <c:axId val="109169664"/>
        <c:axId val="109200128"/>
      </c:lineChart>
      <c:catAx>
        <c:axId val="10916966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9200128"/>
        <c:crosses val="autoZero"/>
        <c:auto val="1"/>
        <c:lblAlgn val="ctr"/>
        <c:lblOffset val="100"/>
      </c:catAx>
      <c:valAx>
        <c:axId val="109200128"/>
        <c:scaling>
          <c:orientation val="minMax"/>
          <c:max val="1.35"/>
          <c:min val="0.95000000000000062"/>
        </c:scaling>
        <c:axPos val="l"/>
        <c:numFmt formatCode="General" sourceLinked="1"/>
        <c:tickLblPos val="nextTo"/>
        <c:crossAx val="109169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solidFill>
                  <a:srgbClr val="00B0F0"/>
                </a:solidFill>
              </a:rPr>
              <a:t>Unemployment rate</a:t>
            </a:r>
            <a:r>
              <a:rPr lang="en-US" sz="1800" b="1" i="0" u="none" strike="noStrike" baseline="0" dirty="0"/>
              <a:t> and </a:t>
            </a:r>
            <a:r>
              <a:rPr lang="en-US" sz="1800" b="1" i="0" u="none" strike="noStrike" baseline="0" dirty="0">
                <a:solidFill>
                  <a:srgbClr val="C00000"/>
                </a:solidFill>
              </a:rPr>
              <a:t>employment-population rate</a:t>
            </a:r>
            <a:r>
              <a:rPr lang="en-US" sz="1800" b="1" i="0" u="none" strike="noStrike" baseline="0" dirty="0"/>
              <a:t>, Australia (%)</a:t>
            </a:r>
            <a:endParaRPr lang="en-AU" dirty="0"/>
          </a:p>
        </c:rich>
      </c:tx>
      <c:layout>
        <c:manualLayout>
          <c:xMode val="edge"/>
          <c:yMode val="edge"/>
          <c:x val="0.11126751755308566"/>
          <c:y val="1.3675213675213675E-2"/>
        </c:manualLayout>
      </c:layout>
    </c:title>
    <c:plotArea>
      <c:layout>
        <c:manualLayout>
          <c:layoutTarget val="inner"/>
          <c:xMode val="edge"/>
          <c:yMode val="edge"/>
          <c:x val="4.1581751739516323E-2"/>
          <c:y val="7.367145832749554E-2"/>
          <c:w val="0.88662377491622157"/>
          <c:h val="0.7884835747844674"/>
        </c:manualLayout>
      </c:layout>
      <c:lineChart>
        <c:grouping val="standard"/>
        <c:ser>
          <c:idx val="0"/>
          <c:order val="0"/>
          <c:tx>
            <c:strRef>
              <c:f>'UR and ER'!$B$418</c:f>
              <c:strCache>
                <c:ptCount val="1"/>
                <c:pt idx="0">
                  <c:v>Unemployment rate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'UR and ER'!$A$266:$A$417</c:f>
              <c:numCache>
                <c:formatCode>mmm\-yy</c:formatCode>
                <c:ptCount val="15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</c:numCache>
            </c:numRef>
          </c:cat>
          <c:val>
            <c:numRef>
              <c:f>'UR and ER'!$B$266:$B$417</c:f>
              <c:numCache>
                <c:formatCode>0.0;\-0.0;0.0;@</c:formatCode>
                <c:ptCount val="152"/>
                <c:pt idx="0">
                  <c:v>6.4858411000000062</c:v>
                </c:pt>
                <c:pt idx="1">
                  <c:v>6.4040226999999996</c:v>
                </c:pt>
                <c:pt idx="2">
                  <c:v>6.5786014000000064</c:v>
                </c:pt>
                <c:pt idx="3">
                  <c:v>6.4477155999999951</c:v>
                </c:pt>
                <c:pt idx="4">
                  <c:v>6.4058571000000004</c:v>
                </c:pt>
                <c:pt idx="5">
                  <c:v>6.1937218999999955</c:v>
                </c:pt>
                <c:pt idx="6">
                  <c:v>6.0425939999999985</c:v>
                </c:pt>
                <c:pt idx="7">
                  <c:v>6.0959797999999985</c:v>
                </c:pt>
                <c:pt idx="8">
                  <c:v>5.9925489000000001</c:v>
                </c:pt>
                <c:pt idx="9">
                  <c:v>6.0001577999999975</c:v>
                </c:pt>
                <c:pt idx="10">
                  <c:v>6.3039814999999955</c:v>
                </c:pt>
                <c:pt idx="11">
                  <c:v>6.2783061000000053</c:v>
                </c:pt>
                <c:pt idx="12">
                  <c:v>6.2431764000000003</c:v>
                </c:pt>
                <c:pt idx="13">
                  <c:v>6.5902351000000001</c:v>
                </c:pt>
                <c:pt idx="14">
                  <c:v>6.5096571000000063</c:v>
                </c:pt>
                <c:pt idx="15">
                  <c:v>6.7743112999999955</c:v>
                </c:pt>
                <c:pt idx="16">
                  <c:v>6.8446455999999944</c:v>
                </c:pt>
                <c:pt idx="17">
                  <c:v>6.917405599999995</c:v>
                </c:pt>
                <c:pt idx="18">
                  <c:v>6.8980503999999945</c:v>
                </c:pt>
                <c:pt idx="19">
                  <c:v>6.8822344999999965</c:v>
                </c:pt>
                <c:pt idx="20">
                  <c:v>6.8451969999999944</c:v>
                </c:pt>
                <c:pt idx="21">
                  <c:v>7.1374466999999955</c:v>
                </c:pt>
                <c:pt idx="22">
                  <c:v>6.8951277999999965</c:v>
                </c:pt>
                <c:pt idx="23">
                  <c:v>6.8123639000000002</c:v>
                </c:pt>
                <c:pt idx="24">
                  <c:v>6.9569787999999999</c:v>
                </c:pt>
                <c:pt idx="25">
                  <c:v>6.5623975999999944</c:v>
                </c:pt>
                <c:pt idx="26">
                  <c:v>6.3892204000000064</c:v>
                </c:pt>
                <c:pt idx="27">
                  <c:v>6.3326504999999997</c:v>
                </c:pt>
                <c:pt idx="28">
                  <c:v>6.3346017000000003</c:v>
                </c:pt>
                <c:pt idx="29">
                  <c:v>6.4577941000000001</c:v>
                </c:pt>
                <c:pt idx="30">
                  <c:v>6.1584900999999945</c:v>
                </c:pt>
                <c:pt idx="31">
                  <c:v>6.3519671999999998</c:v>
                </c:pt>
                <c:pt idx="32">
                  <c:v>6.3341562999999921</c:v>
                </c:pt>
                <c:pt idx="33">
                  <c:v>6.1102457999999995</c:v>
                </c:pt>
                <c:pt idx="34">
                  <c:v>6.1901341999999921</c:v>
                </c:pt>
                <c:pt idx="35">
                  <c:v>6.1607526999999944</c:v>
                </c:pt>
                <c:pt idx="36">
                  <c:v>6.1367953000000002</c:v>
                </c:pt>
                <c:pt idx="37">
                  <c:v>5.9923234000000063</c:v>
                </c:pt>
                <c:pt idx="38">
                  <c:v>6.1385705999999951</c:v>
                </c:pt>
                <c:pt idx="39">
                  <c:v>6.0402246000000002</c:v>
                </c:pt>
                <c:pt idx="40">
                  <c:v>6.0708365999999945</c:v>
                </c:pt>
                <c:pt idx="41">
                  <c:v>6.0658766999999942</c:v>
                </c:pt>
                <c:pt idx="42">
                  <c:v>6.1107275999999944</c:v>
                </c:pt>
                <c:pt idx="43">
                  <c:v>5.8277241999999942</c:v>
                </c:pt>
                <c:pt idx="44">
                  <c:v>5.7998703000000003</c:v>
                </c:pt>
                <c:pt idx="45">
                  <c:v>5.7993389000000004</c:v>
                </c:pt>
                <c:pt idx="46">
                  <c:v>5.6776143999999951</c:v>
                </c:pt>
                <c:pt idx="47">
                  <c:v>5.6830840999999941</c:v>
                </c:pt>
                <c:pt idx="48">
                  <c:v>5.5350646000000001</c:v>
                </c:pt>
                <c:pt idx="49">
                  <c:v>5.6505473999999944</c:v>
                </c:pt>
                <c:pt idx="50">
                  <c:v>5.4238561999999995</c:v>
                </c:pt>
                <c:pt idx="51">
                  <c:v>5.4891382999999996</c:v>
                </c:pt>
                <c:pt idx="52">
                  <c:v>5.3287922999999955</c:v>
                </c:pt>
                <c:pt idx="53">
                  <c:v>5.4672859999999943</c:v>
                </c:pt>
                <c:pt idx="54">
                  <c:v>5.5268110999999944</c:v>
                </c:pt>
                <c:pt idx="55">
                  <c:v>5.527387599999992</c:v>
                </c:pt>
                <c:pt idx="56">
                  <c:v>5.3883399000000001</c:v>
                </c:pt>
                <c:pt idx="57">
                  <c:v>5.1419772999999944</c:v>
                </c:pt>
                <c:pt idx="58">
                  <c:v>5.1963964999999996</c:v>
                </c:pt>
                <c:pt idx="59">
                  <c:v>5.0806648000000001</c:v>
                </c:pt>
                <c:pt idx="60">
                  <c:v>5.0756918000000004</c:v>
                </c:pt>
                <c:pt idx="61">
                  <c:v>5.0824721999999998</c:v>
                </c:pt>
                <c:pt idx="62">
                  <c:v>5.1848277999999945</c:v>
                </c:pt>
                <c:pt idx="63">
                  <c:v>5.1202516999999945</c:v>
                </c:pt>
                <c:pt idx="64">
                  <c:v>5.1305914999999995</c:v>
                </c:pt>
                <c:pt idx="65">
                  <c:v>4.9592036000000066</c:v>
                </c:pt>
                <c:pt idx="66">
                  <c:v>4.9700182000000002</c:v>
                </c:pt>
                <c:pt idx="67">
                  <c:v>4.9025713</c:v>
                </c:pt>
                <c:pt idx="68">
                  <c:v>5.0197260000000004</c:v>
                </c:pt>
                <c:pt idx="69">
                  <c:v>5.0706012999999999</c:v>
                </c:pt>
                <c:pt idx="70">
                  <c:v>4.9572485999999998</c:v>
                </c:pt>
                <c:pt idx="71">
                  <c:v>5.0677688999999955</c:v>
                </c:pt>
                <c:pt idx="72">
                  <c:v>5.1504079999999943</c:v>
                </c:pt>
                <c:pt idx="73">
                  <c:v>5.0886550000000002</c:v>
                </c:pt>
                <c:pt idx="74">
                  <c:v>4.8545945999999889</c:v>
                </c:pt>
                <c:pt idx="75">
                  <c:v>4.9526877999999996</c:v>
                </c:pt>
                <c:pt idx="76">
                  <c:v>4.8049824999999942</c:v>
                </c:pt>
                <c:pt idx="77">
                  <c:v>4.8034420000000004</c:v>
                </c:pt>
                <c:pt idx="78">
                  <c:v>4.6656637999999999</c:v>
                </c:pt>
                <c:pt idx="79">
                  <c:v>4.7177055999999951</c:v>
                </c:pt>
                <c:pt idx="80">
                  <c:v>4.6919362999999921</c:v>
                </c:pt>
                <c:pt idx="81">
                  <c:v>4.5026235999999997</c:v>
                </c:pt>
                <c:pt idx="82">
                  <c:v>4.5620717999999965</c:v>
                </c:pt>
                <c:pt idx="83">
                  <c:v>4.5846591999999999</c:v>
                </c:pt>
                <c:pt idx="84">
                  <c:v>4.5421225999999955</c:v>
                </c:pt>
                <c:pt idx="85">
                  <c:v>4.6055380999999951</c:v>
                </c:pt>
                <c:pt idx="86">
                  <c:v>4.4451176999999955</c:v>
                </c:pt>
                <c:pt idx="87">
                  <c:v>4.3564509999999945</c:v>
                </c:pt>
                <c:pt idx="88">
                  <c:v>4.2663279000000003</c:v>
                </c:pt>
                <c:pt idx="89">
                  <c:v>4.3110572999999945</c:v>
                </c:pt>
                <c:pt idx="90">
                  <c:v>4.2722892000000003</c:v>
                </c:pt>
                <c:pt idx="91">
                  <c:v>4.317818399999994</c:v>
                </c:pt>
                <c:pt idx="92">
                  <c:v>4.2</c:v>
                </c:pt>
                <c:pt idx="93">
                  <c:v>4.3</c:v>
                </c:pt>
                <c:pt idx="94">
                  <c:v>4.5</c:v>
                </c:pt>
                <c:pt idx="95">
                  <c:v>4.3</c:v>
                </c:pt>
                <c:pt idx="96">
                  <c:v>4.2</c:v>
                </c:pt>
                <c:pt idx="97">
                  <c:v>4</c:v>
                </c:pt>
                <c:pt idx="98">
                  <c:v>4.0999999999999996</c:v>
                </c:pt>
                <c:pt idx="99">
                  <c:v>4.3</c:v>
                </c:pt>
                <c:pt idx="100">
                  <c:v>4.3</c:v>
                </c:pt>
                <c:pt idx="101">
                  <c:v>4.3</c:v>
                </c:pt>
                <c:pt idx="102">
                  <c:v>4.3</c:v>
                </c:pt>
                <c:pt idx="103">
                  <c:v>4.0999999999999996</c:v>
                </c:pt>
                <c:pt idx="104">
                  <c:v>4.3</c:v>
                </c:pt>
                <c:pt idx="105">
                  <c:v>4.3</c:v>
                </c:pt>
                <c:pt idx="106">
                  <c:v>4.5</c:v>
                </c:pt>
                <c:pt idx="107">
                  <c:v>4.5999999999999996</c:v>
                </c:pt>
                <c:pt idx="108">
                  <c:v>4.9000000000000004</c:v>
                </c:pt>
                <c:pt idx="109">
                  <c:v>5.4</c:v>
                </c:pt>
                <c:pt idx="110">
                  <c:v>5.7</c:v>
                </c:pt>
                <c:pt idx="111">
                  <c:v>5.5</c:v>
                </c:pt>
                <c:pt idx="112">
                  <c:v>5.8</c:v>
                </c:pt>
                <c:pt idx="113">
                  <c:v>5.9</c:v>
                </c:pt>
                <c:pt idx="114">
                  <c:v>5.7</c:v>
                </c:pt>
                <c:pt idx="115">
                  <c:v>5.8</c:v>
                </c:pt>
                <c:pt idx="116">
                  <c:v>5.7</c:v>
                </c:pt>
                <c:pt idx="117">
                  <c:v>5.6</c:v>
                </c:pt>
                <c:pt idx="118">
                  <c:v>5.6</c:v>
                </c:pt>
                <c:pt idx="119">
                  <c:v>5.5</c:v>
                </c:pt>
                <c:pt idx="120">
                  <c:v>5.3</c:v>
                </c:pt>
                <c:pt idx="121">
                  <c:v>5.3</c:v>
                </c:pt>
                <c:pt idx="122">
                  <c:v>5.4</c:v>
                </c:pt>
                <c:pt idx="123">
                  <c:v>5.5</c:v>
                </c:pt>
                <c:pt idx="124">
                  <c:v>5.2</c:v>
                </c:pt>
                <c:pt idx="125">
                  <c:v>5.2</c:v>
                </c:pt>
                <c:pt idx="126">
                  <c:v>5.3</c:v>
                </c:pt>
                <c:pt idx="127">
                  <c:v>5.0999999999999996</c:v>
                </c:pt>
                <c:pt idx="128">
                  <c:v>5.0999999999999996</c:v>
                </c:pt>
                <c:pt idx="129">
                  <c:v>5.3</c:v>
                </c:pt>
                <c:pt idx="130">
                  <c:v>5.0999999999999996</c:v>
                </c:pt>
                <c:pt idx="131">
                  <c:v>4.9000000000000004</c:v>
                </c:pt>
                <c:pt idx="132">
                  <c:v>5.0559594999999975</c:v>
                </c:pt>
                <c:pt idx="133">
                  <c:v>5.0218628000000001</c:v>
                </c:pt>
                <c:pt idx="134">
                  <c:v>4.9494876000000003</c:v>
                </c:pt>
                <c:pt idx="135">
                  <c:v>4.9505419000000002</c:v>
                </c:pt>
                <c:pt idx="136">
                  <c:v>4.9752605000000063</c:v>
                </c:pt>
                <c:pt idx="137">
                  <c:v>4.9995495000000014</c:v>
                </c:pt>
                <c:pt idx="138">
                  <c:v>5.1233911999999995</c:v>
                </c:pt>
                <c:pt idx="139">
                  <c:v>5.2607723999999996</c:v>
                </c:pt>
                <c:pt idx="140">
                  <c:v>5.2485444000000001</c:v>
                </c:pt>
                <c:pt idx="141">
                  <c:v>5.1496526999999999</c:v>
                </c:pt>
                <c:pt idx="142">
                  <c:v>5.2315065000000001</c:v>
                </c:pt>
                <c:pt idx="143">
                  <c:v>5.2179637000000003</c:v>
                </c:pt>
                <c:pt idx="144">
                  <c:v>5.0894567000000004</c:v>
                </c:pt>
                <c:pt idx="145">
                  <c:v>5.2405451999999997</c:v>
                </c:pt>
                <c:pt idx="146">
                  <c:v>5.1917371000000001</c:v>
                </c:pt>
                <c:pt idx="147">
                  <c:v>4.9945677000000002</c:v>
                </c:pt>
                <c:pt idx="148">
                  <c:v>5.1433444999999995</c:v>
                </c:pt>
                <c:pt idx="149">
                  <c:v>5.2675846999999889</c:v>
                </c:pt>
                <c:pt idx="150">
                  <c:v>5.2155503999999944</c:v>
                </c:pt>
                <c:pt idx="151">
                  <c:v>5.1364544999999975</c:v>
                </c:pt>
              </c:numCache>
            </c:numRef>
          </c:val>
        </c:ser>
        <c:dLbls/>
        <c:marker val="1"/>
        <c:axId val="109081344"/>
        <c:axId val="109082880"/>
      </c:lineChart>
      <c:lineChart>
        <c:grouping val="standard"/>
        <c:ser>
          <c:idx val="1"/>
          <c:order val="1"/>
          <c:tx>
            <c:strRef>
              <c:f>'UR and ER'!$C$418</c:f>
              <c:strCache>
                <c:ptCount val="1"/>
                <c:pt idx="0">
                  <c:v>Employment-population rate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'UR and ER'!$A$266:$A$417</c:f>
              <c:numCache>
                <c:formatCode>mmm\-yy</c:formatCode>
                <c:ptCount val="15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</c:numCache>
            </c:numRef>
          </c:cat>
          <c:val>
            <c:numRef>
              <c:f>'UR and ER'!$C$266:$C$417</c:f>
              <c:numCache>
                <c:formatCode>General</c:formatCode>
                <c:ptCount val="152"/>
                <c:pt idx="0">
                  <c:v>58.8</c:v>
                </c:pt>
                <c:pt idx="1">
                  <c:v>59</c:v>
                </c:pt>
                <c:pt idx="2">
                  <c:v>59.1</c:v>
                </c:pt>
                <c:pt idx="3">
                  <c:v>59.3</c:v>
                </c:pt>
                <c:pt idx="4">
                  <c:v>59.3</c:v>
                </c:pt>
                <c:pt idx="5">
                  <c:v>59.3</c:v>
                </c:pt>
                <c:pt idx="6">
                  <c:v>59.8</c:v>
                </c:pt>
                <c:pt idx="7">
                  <c:v>59.8</c:v>
                </c:pt>
                <c:pt idx="8">
                  <c:v>59.6</c:v>
                </c:pt>
                <c:pt idx="9">
                  <c:v>59.5</c:v>
                </c:pt>
                <c:pt idx="10">
                  <c:v>59.2</c:v>
                </c:pt>
                <c:pt idx="11">
                  <c:v>59.3</c:v>
                </c:pt>
                <c:pt idx="12">
                  <c:v>59.2</c:v>
                </c:pt>
                <c:pt idx="13">
                  <c:v>59</c:v>
                </c:pt>
                <c:pt idx="14">
                  <c:v>59</c:v>
                </c:pt>
                <c:pt idx="15">
                  <c:v>59.3</c:v>
                </c:pt>
                <c:pt idx="16">
                  <c:v>59.2</c:v>
                </c:pt>
                <c:pt idx="17">
                  <c:v>59.1</c:v>
                </c:pt>
                <c:pt idx="18">
                  <c:v>59.1</c:v>
                </c:pt>
                <c:pt idx="19">
                  <c:v>59.2</c:v>
                </c:pt>
                <c:pt idx="20">
                  <c:v>58.9</c:v>
                </c:pt>
                <c:pt idx="21">
                  <c:v>59</c:v>
                </c:pt>
                <c:pt idx="22">
                  <c:v>59</c:v>
                </c:pt>
                <c:pt idx="23">
                  <c:v>59</c:v>
                </c:pt>
                <c:pt idx="24">
                  <c:v>59</c:v>
                </c:pt>
                <c:pt idx="25">
                  <c:v>59.2</c:v>
                </c:pt>
                <c:pt idx="26">
                  <c:v>59.2</c:v>
                </c:pt>
                <c:pt idx="27">
                  <c:v>59.1</c:v>
                </c:pt>
                <c:pt idx="28">
                  <c:v>59.1</c:v>
                </c:pt>
                <c:pt idx="29">
                  <c:v>59.3</c:v>
                </c:pt>
                <c:pt idx="30">
                  <c:v>59.2</c:v>
                </c:pt>
                <c:pt idx="31">
                  <c:v>59.5</c:v>
                </c:pt>
                <c:pt idx="32">
                  <c:v>59.4</c:v>
                </c:pt>
                <c:pt idx="33">
                  <c:v>59.4</c:v>
                </c:pt>
                <c:pt idx="34">
                  <c:v>59.7</c:v>
                </c:pt>
                <c:pt idx="35">
                  <c:v>59.9</c:v>
                </c:pt>
                <c:pt idx="36">
                  <c:v>60</c:v>
                </c:pt>
                <c:pt idx="37">
                  <c:v>60.1</c:v>
                </c:pt>
                <c:pt idx="38">
                  <c:v>59.8</c:v>
                </c:pt>
                <c:pt idx="39">
                  <c:v>59.8</c:v>
                </c:pt>
                <c:pt idx="40">
                  <c:v>59.8</c:v>
                </c:pt>
                <c:pt idx="41">
                  <c:v>59.6</c:v>
                </c:pt>
                <c:pt idx="42">
                  <c:v>59.5</c:v>
                </c:pt>
                <c:pt idx="43">
                  <c:v>59.7</c:v>
                </c:pt>
                <c:pt idx="44">
                  <c:v>59.7</c:v>
                </c:pt>
                <c:pt idx="45">
                  <c:v>59.8</c:v>
                </c:pt>
                <c:pt idx="46">
                  <c:v>59.8</c:v>
                </c:pt>
                <c:pt idx="47">
                  <c:v>59.9</c:v>
                </c:pt>
                <c:pt idx="48">
                  <c:v>59.7</c:v>
                </c:pt>
                <c:pt idx="49">
                  <c:v>59.7</c:v>
                </c:pt>
                <c:pt idx="50">
                  <c:v>59.9</c:v>
                </c:pt>
                <c:pt idx="51">
                  <c:v>60</c:v>
                </c:pt>
                <c:pt idx="52">
                  <c:v>60</c:v>
                </c:pt>
                <c:pt idx="53">
                  <c:v>59.9</c:v>
                </c:pt>
                <c:pt idx="54">
                  <c:v>60</c:v>
                </c:pt>
                <c:pt idx="55">
                  <c:v>59.8</c:v>
                </c:pt>
                <c:pt idx="56">
                  <c:v>60.1</c:v>
                </c:pt>
                <c:pt idx="57">
                  <c:v>60.4</c:v>
                </c:pt>
                <c:pt idx="58">
                  <c:v>60.5</c:v>
                </c:pt>
                <c:pt idx="59">
                  <c:v>60.5</c:v>
                </c:pt>
                <c:pt idx="60">
                  <c:v>60.7</c:v>
                </c:pt>
                <c:pt idx="61">
                  <c:v>60.8</c:v>
                </c:pt>
                <c:pt idx="62">
                  <c:v>61</c:v>
                </c:pt>
                <c:pt idx="63">
                  <c:v>61.2</c:v>
                </c:pt>
                <c:pt idx="64">
                  <c:v>61.1</c:v>
                </c:pt>
                <c:pt idx="65">
                  <c:v>61.3</c:v>
                </c:pt>
                <c:pt idx="66">
                  <c:v>61.3</c:v>
                </c:pt>
                <c:pt idx="67">
                  <c:v>61.5</c:v>
                </c:pt>
                <c:pt idx="68">
                  <c:v>61.3</c:v>
                </c:pt>
                <c:pt idx="69">
                  <c:v>61.2</c:v>
                </c:pt>
                <c:pt idx="70">
                  <c:v>61.3</c:v>
                </c:pt>
                <c:pt idx="71">
                  <c:v>61.2</c:v>
                </c:pt>
                <c:pt idx="72">
                  <c:v>61.1</c:v>
                </c:pt>
                <c:pt idx="73">
                  <c:v>61.2</c:v>
                </c:pt>
                <c:pt idx="74">
                  <c:v>61.4</c:v>
                </c:pt>
                <c:pt idx="75">
                  <c:v>61.4</c:v>
                </c:pt>
                <c:pt idx="76">
                  <c:v>61.6</c:v>
                </c:pt>
                <c:pt idx="77">
                  <c:v>61.7</c:v>
                </c:pt>
                <c:pt idx="78">
                  <c:v>61.9</c:v>
                </c:pt>
                <c:pt idx="79">
                  <c:v>61.9</c:v>
                </c:pt>
                <c:pt idx="80">
                  <c:v>62.1</c:v>
                </c:pt>
                <c:pt idx="81">
                  <c:v>61.9</c:v>
                </c:pt>
                <c:pt idx="82">
                  <c:v>61.9</c:v>
                </c:pt>
                <c:pt idx="83">
                  <c:v>62.2</c:v>
                </c:pt>
                <c:pt idx="84">
                  <c:v>62.1</c:v>
                </c:pt>
                <c:pt idx="85">
                  <c:v>62.1</c:v>
                </c:pt>
                <c:pt idx="86">
                  <c:v>62.2</c:v>
                </c:pt>
                <c:pt idx="87">
                  <c:v>62.3</c:v>
                </c:pt>
                <c:pt idx="88">
                  <c:v>62.4</c:v>
                </c:pt>
                <c:pt idx="89">
                  <c:v>62.4</c:v>
                </c:pt>
                <c:pt idx="90">
                  <c:v>62.4</c:v>
                </c:pt>
                <c:pt idx="91">
                  <c:v>62.5</c:v>
                </c:pt>
                <c:pt idx="92">
                  <c:v>62.6</c:v>
                </c:pt>
                <c:pt idx="93">
                  <c:v>62.5</c:v>
                </c:pt>
                <c:pt idx="94">
                  <c:v>62.7</c:v>
                </c:pt>
                <c:pt idx="95">
                  <c:v>62.7</c:v>
                </c:pt>
                <c:pt idx="96">
                  <c:v>62.7</c:v>
                </c:pt>
                <c:pt idx="97">
                  <c:v>62.8</c:v>
                </c:pt>
                <c:pt idx="98">
                  <c:v>62.8</c:v>
                </c:pt>
                <c:pt idx="99">
                  <c:v>63</c:v>
                </c:pt>
                <c:pt idx="100">
                  <c:v>62.7</c:v>
                </c:pt>
                <c:pt idx="101">
                  <c:v>62.9</c:v>
                </c:pt>
                <c:pt idx="102">
                  <c:v>62.8</c:v>
                </c:pt>
                <c:pt idx="103">
                  <c:v>62.8</c:v>
                </c:pt>
                <c:pt idx="104">
                  <c:v>62.7</c:v>
                </c:pt>
                <c:pt idx="105">
                  <c:v>62.7</c:v>
                </c:pt>
                <c:pt idx="106">
                  <c:v>62.5</c:v>
                </c:pt>
                <c:pt idx="107">
                  <c:v>62.4</c:v>
                </c:pt>
                <c:pt idx="108">
                  <c:v>62.2</c:v>
                </c:pt>
                <c:pt idx="109">
                  <c:v>62.2</c:v>
                </c:pt>
                <c:pt idx="110">
                  <c:v>61.9</c:v>
                </c:pt>
                <c:pt idx="111">
                  <c:v>62</c:v>
                </c:pt>
                <c:pt idx="112">
                  <c:v>61.8</c:v>
                </c:pt>
                <c:pt idx="113">
                  <c:v>61.6</c:v>
                </c:pt>
                <c:pt idx="114">
                  <c:v>61.7</c:v>
                </c:pt>
                <c:pt idx="115">
                  <c:v>61.5</c:v>
                </c:pt>
                <c:pt idx="116">
                  <c:v>61.6</c:v>
                </c:pt>
                <c:pt idx="117">
                  <c:v>61.6</c:v>
                </c:pt>
                <c:pt idx="118">
                  <c:v>61.7</c:v>
                </c:pt>
                <c:pt idx="119">
                  <c:v>61.8</c:v>
                </c:pt>
                <c:pt idx="120">
                  <c:v>61.9</c:v>
                </c:pt>
                <c:pt idx="121">
                  <c:v>61.9</c:v>
                </c:pt>
                <c:pt idx="122">
                  <c:v>61.8</c:v>
                </c:pt>
                <c:pt idx="123">
                  <c:v>61.9</c:v>
                </c:pt>
                <c:pt idx="124">
                  <c:v>61.8</c:v>
                </c:pt>
                <c:pt idx="125">
                  <c:v>62</c:v>
                </c:pt>
                <c:pt idx="126">
                  <c:v>62.1</c:v>
                </c:pt>
                <c:pt idx="127">
                  <c:v>62.1</c:v>
                </c:pt>
                <c:pt idx="128">
                  <c:v>62.2</c:v>
                </c:pt>
                <c:pt idx="129">
                  <c:v>62.4</c:v>
                </c:pt>
                <c:pt idx="130">
                  <c:v>62.6</c:v>
                </c:pt>
                <c:pt idx="131">
                  <c:v>62.5</c:v>
                </c:pt>
                <c:pt idx="132" formatCode="0.0;\-0.0;0.0;@">
                  <c:v>62.527046499999997</c:v>
                </c:pt>
                <c:pt idx="133" formatCode="0.0;\-0.0;0.0;@">
                  <c:v>62.453737000000004</c:v>
                </c:pt>
                <c:pt idx="134" formatCode="0.0;\-0.0;0.0;@">
                  <c:v>62.513297199999997</c:v>
                </c:pt>
                <c:pt idx="135" formatCode="0.0;\-0.0;0.0;@">
                  <c:v>62.344053599999995</c:v>
                </c:pt>
                <c:pt idx="136" formatCode="0.0;\-0.0;0.0;@">
                  <c:v>62.205511100000059</c:v>
                </c:pt>
                <c:pt idx="137" formatCode="0.0;\-0.0;0.0;@">
                  <c:v>62.318003300000001</c:v>
                </c:pt>
                <c:pt idx="138" formatCode="0.0;\-0.0;0.0;@">
                  <c:v>62.228528800000085</c:v>
                </c:pt>
                <c:pt idx="139" formatCode="0.0;\-0.0;0.0;@">
                  <c:v>62.143417599999999</c:v>
                </c:pt>
                <c:pt idx="140" formatCode="0.0;\-0.0;0.0;@">
                  <c:v>62.138678900000045</c:v>
                </c:pt>
                <c:pt idx="141" formatCode="0.0;\-0.0;0.0;@">
                  <c:v>62.123586200000013</c:v>
                </c:pt>
                <c:pt idx="142" formatCode="0.0;\-0.0;0.0;@">
                  <c:v>62.029927200000003</c:v>
                </c:pt>
                <c:pt idx="143" formatCode="0.0;\-0.0;0.0;@">
                  <c:v>61.763789900000013</c:v>
                </c:pt>
                <c:pt idx="144" formatCode="0.0;\-0.0;0.0;@">
                  <c:v>61.967329700000001</c:v>
                </c:pt>
                <c:pt idx="145" formatCode="0.0;\-0.0;0.0;@">
                  <c:v>61.819863799999958</c:v>
                </c:pt>
                <c:pt idx="146" formatCode="0.0;\-0.0;0.0;@">
                  <c:v>61.9535591</c:v>
                </c:pt>
                <c:pt idx="147" formatCode="0.0;\-0.0;0.0;@">
                  <c:v>61.957150400000003</c:v>
                </c:pt>
                <c:pt idx="148" formatCode="0.0;\-0.0;0.0;@">
                  <c:v>62.042803400000004</c:v>
                </c:pt>
                <c:pt idx="149" formatCode="0.0;\-0.0;0.0;@">
                  <c:v>61.816911499999996</c:v>
                </c:pt>
                <c:pt idx="150" formatCode="0.0;\-0.0;0.0;@">
                  <c:v>61.805757</c:v>
                </c:pt>
                <c:pt idx="151" formatCode="0.0;\-0.0;0.0;@">
                  <c:v>61.684148100000002</c:v>
                </c:pt>
              </c:numCache>
            </c:numRef>
          </c:val>
        </c:ser>
        <c:dLbls/>
        <c:marker val="1"/>
        <c:axId val="109098496"/>
        <c:axId val="109096960"/>
      </c:lineChart>
      <c:dateAx>
        <c:axId val="10908134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082880"/>
        <c:crosses val="autoZero"/>
        <c:auto val="1"/>
        <c:lblOffset val="100"/>
        <c:baseTimeUnit val="months"/>
      </c:dateAx>
      <c:valAx>
        <c:axId val="109082880"/>
        <c:scaling>
          <c:orientation val="minMax"/>
          <c:max val="7.5"/>
          <c:min val="3"/>
        </c:scaling>
        <c:axPos val="l"/>
        <c:numFmt formatCode="0.0;\-0.0;0.0;@" sourceLinked="1"/>
        <c:tickLblPos val="nextTo"/>
        <c:spPr>
          <a:ln w="25400">
            <a:solidFill>
              <a:srgbClr val="0070C0"/>
            </a:solidFill>
          </a:ln>
        </c:spPr>
        <c:txPr>
          <a:bodyPr/>
          <a:lstStyle/>
          <a:p>
            <a:pPr>
              <a:defRPr sz="1400" b="1">
                <a:solidFill>
                  <a:srgbClr val="00B0F0"/>
                </a:solidFill>
              </a:defRPr>
            </a:pPr>
            <a:endParaRPr lang="en-US"/>
          </a:p>
        </c:txPr>
        <c:crossAx val="109081344"/>
        <c:crosses val="autoZero"/>
        <c:crossBetween val="between"/>
      </c:valAx>
      <c:valAx>
        <c:axId val="109096960"/>
        <c:scaling>
          <c:orientation val="minMax"/>
          <c:max val="64"/>
          <c:min val="58"/>
        </c:scaling>
        <c:axPos val="r"/>
        <c:numFmt formatCode="General" sourceLinked="1"/>
        <c:tickLblPos val="nextTo"/>
        <c:spPr>
          <a:ln w="25400">
            <a:solidFill>
              <a:srgbClr val="C00000"/>
            </a:solidFill>
          </a:ln>
        </c:spPr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en-US"/>
          </a:p>
        </c:txPr>
        <c:crossAx val="109098496"/>
        <c:crosses val="max"/>
        <c:crossBetween val="between"/>
      </c:valAx>
      <c:dateAx>
        <c:axId val="109098496"/>
        <c:scaling>
          <c:orientation val="minMax"/>
        </c:scaling>
        <c:delete val="1"/>
        <c:axPos val="b"/>
        <c:numFmt formatCode="mmm\-yy" sourceLinked="1"/>
        <c:tickLblPos val="none"/>
        <c:crossAx val="109096960"/>
        <c:crosses val="autoZero"/>
        <c:auto val="1"/>
        <c:lblOffset val="100"/>
        <c:baseTimeUnit val="months"/>
        <c:majorUnit val="1"/>
        <c:minorUnit val="1"/>
      </c:dateAx>
    </c:plotArea>
    <c:legend>
      <c:legendPos val="r"/>
      <c:layout>
        <c:manualLayout>
          <c:xMode val="edge"/>
          <c:yMode val="edge"/>
          <c:x val="0.30439795412486126"/>
          <c:y val="0.69798508057130371"/>
          <c:w val="0.35545750834509032"/>
          <c:h val="0.1327173310485289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 dirty="0"/>
              <a:t>Income poverty </a:t>
            </a:r>
            <a:r>
              <a:rPr lang="en-US" dirty="0" smtClean="0"/>
              <a:t>rates</a:t>
            </a:r>
          </a:p>
          <a:p>
            <a:pPr>
              <a:defRPr/>
            </a:pPr>
            <a:r>
              <a:rPr lang="en-US" dirty="0" smtClean="0"/>
              <a:t>(percentage </a:t>
            </a:r>
            <a:r>
              <a:rPr lang="en-US" dirty="0"/>
              <a:t>below half median equivalised income)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6505741069997222E-2"/>
          <c:y val="9.2717585472959163E-2"/>
          <c:w val="0.8734013202148686"/>
          <c:h val="0.6917579728378529"/>
        </c:manualLayout>
      </c:layout>
      <c:lineChart>
        <c:grouping val="standard"/>
        <c:ser>
          <c:idx val="0"/>
          <c:order val="0"/>
          <c:tx>
            <c:strRef>
              <c:f>poverty!$B$35</c:f>
              <c:strCache>
                <c:ptCount val="1"/>
                <c:pt idx="0">
                  <c:v>ABS weekly (pre-2007-08 basis)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poverty!$A$36:$A$53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poverty!$B$36:$B$53</c:f>
              <c:numCache>
                <c:formatCode>0.000</c:formatCode>
                <c:ptCount val="18"/>
                <c:pt idx="1">
                  <c:v>8.9763000000000002</c:v>
                </c:pt>
                <c:pt idx="2">
                  <c:v>8.818950000000001</c:v>
                </c:pt>
                <c:pt idx="3">
                  <c:v>7.9314800000000014</c:v>
                </c:pt>
                <c:pt idx="4">
                  <c:v>8.7493099999999995</c:v>
                </c:pt>
                <c:pt idx="5">
                  <c:v>9.6324850000000026</c:v>
                </c:pt>
                <c:pt idx="6">
                  <c:v>10.51566</c:v>
                </c:pt>
                <c:pt idx="7">
                  <c:v>10.841700000000001</c:v>
                </c:pt>
                <c:pt idx="8">
                  <c:v>11.159145000000002</c:v>
                </c:pt>
                <c:pt idx="9">
                  <c:v>11.476590000000014</c:v>
                </c:pt>
                <c:pt idx="10">
                  <c:v>9.7954900000000027</c:v>
                </c:pt>
                <c:pt idx="11">
                  <c:v>10.509880000000004</c:v>
                </c:pt>
                <c:pt idx="12">
                  <c:v>11.224269999999999</c:v>
                </c:pt>
                <c:pt idx="13">
                  <c:v>11.965780000000018</c:v>
                </c:pt>
                <c:pt idx="14">
                  <c:v>12.70729</c:v>
                </c:pt>
                <c:pt idx="15">
                  <c:v>11.827515</c:v>
                </c:pt>
                <c:pt idx="16">
                  <c:v>10.94774</c:v>
                </c:pt>
              </c:numCache>
            </c:numRef>
          </c:val>
        </c:ser>
        <c:ser>
          <c:idx val="1"/>
          <c:order val="1"/>
          <c:tx>
            <c:strRef>
              <c:f>poverty!$C$35</c:f>
              <c:strCache>
                <c:ptCount val="1"/>
                <c:pt idx="0">
                  <c:v>ABS annual (pre-2007-08 basis)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poverty!$A$36:$A$53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poverty!$C$36:$C$53</c:f>
              <c:numCache>
                <c:formatCode>0.000</c:formatCode>
                <c:ptCount val="18"/>
                <c:pt idx="0">
                  <c:v>11.739149999999999</c:v>
                </c:pt>
                <c:pt idx="1">
                  <c:v>10.449020000000001</c:v>
                </c:pt>
                <c:pt idx="2">
                  <c:v>10.326690000000006</c:v>
                </c:pt>
                <c:pt idx="3">
                  <c:v>10.877540000000012</c:v>
                </c:pt>
                <c:pt idx="4">
                  <c:v>11.637560000000001</c:v>
                </c:pt>
                <c:pt idx="5">
                  <c:v>12.397580000000012</c:v>
                </c:pt>
                <c:pt idx="6">
                  <c:v>11.457980000000004</c:v>
                </c:pt>
                <c:pt idx="7">
                  <c:v>12.139795000000001</c:v>
                </c:pt>
                <c:pt idx="8">
                  <c:v>12.82161</c:v>
                </c:pt>
                <c:pt idx="9">
                  <c:v>12.160120000000001</c:v>
                </c:pt>
                <c:pt idx="10">
                  <c:v>12.76333</c:v>
                </c:pt>
                <c:pt idx="11">
                  <c:v>13.366540000000022</c:v>
                </c:pt>
                <c:pt idx="12">
                  <c:v>14.158995000000001</c:v>
                </c:pt>
                <c:pt idx="13">
                  <c:v>14.951450000000014</c:v>
                </c:pt>
                <c:pt idx="14">
                  <c:v>14.776374999999998</c:v>
                </c:pt>
                <c:pt idx="15">
                  <c:v>14.601299999999998</c:v>
                </c:pt>
              </c:numCache>
            </c:numRef>
          </c:val>
        </c:ser>
        <c:ser>
          <c:idx val="2"/>
          <c:order val="2"/>
          <c:tx>
            <c:strRef>
              <c:f>poverty!$D$35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Pt>
            <c:idx val="17"/>
            <c:spPr>
              <a:ln>
                <a:solidFill>
                  <a:srgbClr val="92D050"/>
                </a:solidFill>
                <a:prstDash val="sysDot"/>
              </a:ln>
            </c:spPr>
          </c:dPt>
          <c:cat>
            <c:strRef>
              <c:f>poverty!$A$36:$A$53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poverty!$D$36:$D$53</c:f>
              <c:numCache>
                <c:formatCode>General</c:formatCode>
                <c:ptCount val="18"/>
                <c:pt idx="7" formatCode="0.000">
                  <c:v>13.284690000000001</c:v>
                </c:pt>
                <c:pt idx="8" formatCode="0.000">
                  <c:v>12.202910000000001</c:v>
                </c:pt>
                <c:pt idx="9" formatCode="0.000">
                  <c:v>12.296710000000001</c:v>
                </c:pt>
                <c:pt idx="10" formatCode="0.000">
                  <c:v>12.776410000000002</c:v>
                </c:pt>
                <c:pt idx="11" formatCode="0.000">
                  <c:v>11.867740000000012</c:v>
                </c:pt>
                <c:pt idx="12" formatCode="0.000">
                  <c:v>11.630349999999998</c:v>
                </c:pt>
                <c:pt idx="13" formatCode="0.000">
                  <c:v>13.931229999999999</c:v>
                </c:pt>
                <c:pt idx="14" formatCode="0.000">
                  <c:v>13.05367</c:v>
                </c:pt>
                <c:pt idx="15" formatCode="0.000">
                  <c:v>13.184670000000001</c:v>
                </c:pt>
                <c:pt idx="16" formatCode="0.000">
                  <c:v>12.356120000000002</c:v>
                </c:pt>
                <c:pt idx="17">
                  <c:v>12.6</c:v>
                </c:pt>
              </c:numCache>
            </c:numRef>
          </c:val>
        </c:ser>
        <c:dLbls/>
        <c:marker val="1"/>
        <c:axId val="118395648"/>
        <c:axId val="118397184"/>
      </c:lineChart>
      <c:catAx>
        <c:axId val="11839564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8397184"/>
        <c:crosses val="autoZero"/>
        <c:auto val="1"/>
        <c:lblAlgn val="ctr"/>
        <c:lblOffset val="100"/>
      </c:catAx>
      <c:valAx>
        <c:axId val="118397184"/>
        <c:scaling>
          <c:orientation val="minMax"/>
          <c:min val="6"/>
        </c:scaling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crossAx val="11839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470669584537796"/>
          <c:y val="0.59206122565329"/>
          <c:w val="0.48230475501437803"/>
          <c:h val="0.19584720849730186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/>
              <a:t>Income share of top 1 per cent of the distribution of equivalised household disposable income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7789483272439425E-2"/>
          <c:y val="0.11817463345917119"/>
          <c:w val="0.8952846689404973"/>
          <c:h val="0.66475012933186362"/>
        </c:manualLayout>
      </c:layout>
      <c:lineChart>
        <c:grouping val="standard"/>
        <c:ser>
          <c:idx val="0"/>
          <c:order val="0"/>
          <c:tx>
            <c:strRef>
              <c:f>'HH eq disp comparisons'!$B$274</c:f>
              <c:strCache>
                <c:ptCount val="1"/>
                <c:pt idx="0">
                  <c:v>SIH annual (pre-2007-08 basis)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disp comparisons'!$A$275:$A$292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comparisons'!$B$275:$B$292</c:f>
              <c:numCache>
                <c:formatCode>0.0</c:formatCode>
                <c:ptCount val="18"/>
                <c:pt idx="0">
                  <c:v>3.8414200000000003</c:v>
                </c:pt>
                <c:pt idx="1">
                  <c:v>3.9123399999999986</c:v>
                </c:pt>
                <c:pt idx="2">
                  <c:v>4.3710800000000001</c:v>
                </c:pt>
                <c:pt idx="3">
                  <c:v>4.2795600000000036</c:v>
                </c:pt>
                <c:pt idx="4">
                  <c:v>4.4194849999999963</c:v>
                </c:pt>
                <c:pt idx="5">
                  <c:v>4.5594099999999997</c:v>
                </c:pt>
                <c:pt idx="6">
                  <c:v>4.2636799999999999</c:v>
                </c:pt>
                <c:pt idx="7">
                  <c:v>4.3182350000000005</c:v>
                </c:pt>
                <c:pt idx="8">
                  <c:v>4.3727900000000002</c:v>
                </c:pt>
                <c:pt idx="9">
                  <c:v>4.4106399999999999</c:v>
                </c:pt>
                <c:pt idx="10">
                  <c:v>4.7458049999999963</c:v>
                </c:pt>
                <c:pt idx="11">
                  <c:v>5.0809699999999998</c:v>
                </c:pt>
                <c:pt idx="12">
                  <c:v>5.2538849999999959</c:v>
                </c:pt>
                <c:pt idx="13">
                  <c:v>5.4268000000000001</c:v>
                </c:pt>
                <c:pt idx="14">
                  <c:v>5.2034599999999998</c:v>
                </c:pt>
                <c:pt idx="15">
                  <c:v>4.9801199999999985</c:v>
                </c:pt>
              </c:numCache>
            </c:numRef>
          </c:val>
        </c:ser>
        <c:ser>
          <c:idx val="1"/>
          <c:order val="1"/>
          <c:tx>
            <c:strRef>
              <c:f>'HH eq disp comparisons'!$C$274</c:f>
              <c:strCache>
                <c:ptCount val="1"/>
                <c:pt idx="0">
                  <c:v>SIH weekly (pre-2007-08 basis)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'HH eq disp comparisons'!$A$275:$A$292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comparisons'!$C$275:$C$292</c:f>
              <c:numCache>
                <c:formatCode>0.0</c:formatCode>
                <c:ptCount val="18"/>
                <c:pt idx="1">
                  <c:v>4.1551799999999961</c:v>
                </c:pt>
                <c:pt idx="2">
                  <c:v>3.7702199999999997</c:v>
                </c:pt>
                <c:pt idx="3">
                  <c:v>3.7618699999999987</c:v>
                </c:pt>
                <c:pt idx="4">
                  <c:v>4.1452599999999995</c:v>
                </c:pt>
                <c:pt idx="5">
                  <c:v>4.3882149999999962</c:v>
                </c:pt>
                <c:pt idx="6">
                  <c:v>4.63117</c:v>
                </c:pt>
                <c:pt idx="7">
                  <c:v>4.3639199999999958</c:v>
                </c:pt>
                <c:pt idx="8">
                  <c:v>4.3999299999999995</c:v>
                </c:pt>
                <c:pt idx="9">
                  <c:v>4.4359400000000004</c:v>
                </c:pt>
                <c:pt idx="10">
                  <c:v>4.1427099999999975</c:v>
                </c:pt>
                <c:pt idx="11">
                  <c:v>4.3777200000000001</c:v>
                </c:pt>
                <c:pt idx="12">
                  <c:v>4.6127299999999964</c:v>
                </c:pt>
                <c:pt idx="13">
                  <c:v>4.9757150000000001</c:v>
                </c:pt>
                <c:pt idx="14">
                  <c:v>5.3386999999999993</c:v>
                </c:pt>
                <c:pt idx="15">
                  <c:v>5.1690299999999985</c:v>
                </c:pt>
                <c:pt idx="16">
                  <c:v>4.9993600000000038</c:v>
                </c:pt>
              </c:numCache>
            </c:numRef>
          </c:val>
        </c:ser>
        <c:ser>
          <c:idx val="2"/>
          <c:order val="2"/>
          <c:tx>
            <c:strRef>
              <c:f>'HH eq disp comparisons'!$D$274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Pt>
            <c:idx val="17"/>
            <c:spPr>
              <a:ln>
                <a:solidFill>
                  <a:srgbClr val="92D050"/>
                </a:solidFill>
                <a:prstDash val="sysDot"/>
              </a:ln>
            </c:spPr>
          </c:dPt>
          <c:cat>
            <c:strRef>
              <c:f>'HH eq disp comparisons'!$A$275:$A$292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comparisons'!$D$275:$D$292</c:f>
              <c:numCache>
                <c:formatCode>General</c:formatCode>
                <c:ptCount val="18"/>
                <c:pt idx="7" formatCode="0.0">
                  <c:v>4.4735100000000001</c:v>
                </c:pt>
                <c:pt idx="8" formatCode="0.0">
                  <c:v>4.7524999999999995</c:v>
                </c:pt>
                <c:pt idx="9" formatCode="0.0">
                  <c:v>4.4814000000000034</c:v>
                </c:pt>
                <c:pt idx="10" formatCode="0.0">
                  <c:v>4.3160799999999995</c:v>
                </c:pt>
                <c:pt idx="11" formatCode="0.0">
                  <c:v>4.3882500000000002</c:v>
                </c:pt>
                <c:pt idx="12" formatCode="0.0">
                  <c:v>4.6334300000000006</c:v>
                </c:pt>
                <c:pt idx="13" formatCode="0.0">
                  <c:v>4.8938699999999997</c:v>
                </c:pt>
                <c:pt idx="14" formatCode="0.0">
                  <c:v>4.5990799999999998</c:v>
                </c:pt>
                <c:pt idx="15" formatCode="0.0">
                  <c:v>4.49343</c:v>
                </c:pt>
                <c:pt idx="16" formatCode="0.0">
                  <c:v>4.9818700000000034</c:v>
                </c:pt>
                <c:pt idx="17" formatCode="0.0">
                  <c:v>5.1436299999999999</c:v>
                </c:pt>
              </c:numCache>
            </c:numRef>
          </c:val>
        </c:ser>
        <c:dLbls/>
        <c:marker val="1"/>
        <c:axId val="118327168"/>
        <c:axId val="118328704"/>
      </c:lineChart>
      <c:catAx>
        <c:axId val="11832716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8328704"/>
        <c:crosses val="autoZero"/>
        <c:auto val="1"/>
        <c:lblAlgn val="ctr"/>
        <c:lblOffset val="100"/>
      </c:catAx>
      <c:valAx>
        <c:axId val="118328704"/>
        <c:scaling>
          <c:orientation val="minMax"/>
          <c:max val="6"/>
          <c:min val="3"/>
        </c:scaling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0" sourceLinked="0"/>
        <c:tickLblPos val="nextTo"/>
        <c:crossAx val="118327168"/>
        <c:crosses val="autoZero"/>
        <c:crossBetween val="between"/>
        <c:majorUnit val="1"/>
        <c:minorUnit val="0.5"/>
      </c:valAx>
    </c:plotArea>
    <c:legend>
      <c:legendPos val="r"/>
      <c:layout>
        <c:manualLayout>
          <c:xMode val="edge"/>
          <c:yMode val="edge"/>
          <c:x val="0.11356730803495622"/>
          <c:y val="0.18309979442643795"/>
          <c:w val="0.46060215722554632"/>
          <c:h val="0.1912543914537268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Gini  </a:t>
            </a:r>
            <a:r>
              <a:rPr lang="en-US" dirty="0"/>
              <a:t>coefficient - Equivalised wage and salary income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0845125391882275E-2"/>
          <c:y val="9.1415396175603306E-2"/>
          <c:w val="0.88667943134099314"/>
          <c:h val="0.70099715000802465"/>
        </c:manualLayout>
      </c:layout>
      <c:lineChart>
        <c:grouping val="standard"/>
        <c:ser>
          <c:idx val="0"/>
          <c:order val="0"/>
          <c:tx>
            <c:strRef>
              <c:f>'hh eq components'!$B$97</c:f>
              <c:strCache>
                <c:ptCount val="1"/>
                <c:pt idx="0">
                  <c:v>ABS weekly (pre-2007-08 basis)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'hh eq components'!$A$98:$A$114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components'!$B$148:$B$164</c:f>
              <c:numCache>
                <c:formatCode>0.000</c:formatCode>
                <c:ptCount val="17"/>
                <c:pt idx="1">
                  <c:v>0.5250891599999995</c:v>
                </c:pt>
                <c:pt idx="2">
                  <c:v>0.52863327999999998</c:v>
                </c:pt>
                <c:pt idx="3">
                  <c:v>0.52466575000000004</c:v>
                </c:pt>
                <c:pt idx="4">
                  <c:v>0.53173851999999999</c:v>
                </c:pt>
                <c:pt idx="5">
                  <c:v>0.53102263500000002</c:v>
                </c:pt>
                <c:pt idx="6">
                  <c:v>0.53030674999999861</c:v>
                </c:pt>
                <c:pt idx="7">
                  <c:v>0.53039977999999999</c:v>
                </c:pt>
                <c:pt idx="8">
                  <c:v>0.52726208999999835</c:v>
                </c:pt>
                <c:pt idx="9">
                  <c:v>0.52412440000000005</c:v>
                </c:pt>
                <c:pt idx="10">
                  <c:v>0.51911094999999863</c:v>
                </c:pt>
                <c:pt idx="11">
                  <c:v>0.51485351999999951</c:v>
                </c:pt>
                <c:pt idx="12">
                  <c:v>0.5105960899999985</c:v>
                </c:pt>
                <c:pt idx="13">
                  <c:v>0.51047709999999957</c:v>
                </c:pt>
                <c:pt idx="14">
                  <c:v>0.51035810999999887</c:v>
                </c:pt>
                <c:pt idx="15">
                  <c:v>0.50891019999999887</c:v>
                </c:pt>
                <c:pt idx="16">
                  <c:v>0.50746228999999787</c:v>
                </c:pt>
              </c:numCache>
            </c:numRef>
          </c:val>
        </c:ser>
        <c:ser>
          <c:idx val="1"/>
          <c:order val="1"/>
          <c:tx>
            <c:strRef>
              <c:f>'hh eq components'!$C$97</c:f>
              <c:strCache>
                <c:ptCount val="1"/>
                <c:pt idx="0">
                  <c:v>ABS annual (pre-2007-08 basis)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components'!$A$98:$A$114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components'!$C$148:$C$164</c:f>
              <c:numCache>
                <c:formatCode>0.000</c:formatCode>
                <c:ptCount val="17"/>
                <c:pt idx="0">
                  <c:v>0.51145601999999957</c:v>
                </c:pt>
                <c:pt idx="1">
                  <c:v>0.52109223999999998</c:v>
                </c:pt>
                <c:pt idx="2">
                  <c:v>0.51669891999999995</c:v>
                </c:pt>
                <c:pt idx="3">
                  <c:v>0.52176960999999999</c:v>
                </c:pt>
                <c:pt idx="4">
                  <c:v>0.52209162000000064</c:v>
                </c:pt>
                <c:pt idx="5">
                  <c:v>0.52241362999999863</c:v>
                </c:pt>
                <c:pt idx="6">
                  <c:v>0.52675905999999995</c:v>
                </c:pt>
                <c:pt idx="7">
                  <c:v>0.52209449999999991</c:v>
                </c:pt>
                <c:pt idx="8">
                  <c:v>0.51742993999999998</c:v>
                </c:pt>
                <c:pt idx="9">
                  <c:v>0.5184379099999985</c:v>
                </c:pt>
                <c:pt idx="10">
                  <c:v>0.51968787000000005</c:v>
                </c:pt>
                <c:pt idx="11">
                  <c:v>0.52093783000000005</c:v>
                </c:pt>
                <c:pt idx="12">
                  <c:v>0.524074445</c:v>
                </c:pt>
                <c:pt idx="13">
                  <c:v>0.52721105999999951</c:v>
                </c:pt>
                <c:pt idx="14">
                  <c:v>0.522258</c:v>
                </c:pt>
                <c:pt idx="15">
                  <c:v>0.51730493999999949</c:v>
                </c:pt>
              </c:numCache>
            </c:numRef>
          </c:val>
        </c:ser>
        <c:ser>
          <c:idx val="2"/>
          <c:order val="2"/>
          <c:tx>
            <c:strRef>
              <c:f>'hh eq components'!$D$97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'hh eq components'!$A$98:$A$114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components'!$D$148:$D$164</c:f>
              <c:numCache>
                <c:formatCode>General</c:formatCode>
                <c:ptCount val="17"/>
                <c:pt idx="7" formatCode="0.000">
                  <c:v>0.52057841999999999</c:v>
                </c:pt>
                <c:pt idx="8" formatCode="0.000">
                  <c:v>0.5256840699999995</c:v>
                </c:pt>
                <c:pt idx="9" formatCode="0.000">
                  <c:v>0.51605705000000002</c:v>
                </c:pt>
                <c:pt idx="10" formatCode="0.000">
                  <c:v>0.51886960999999998</c:v>
                </c:pt>
                <c:pt idx="11" formatCode="0.000">
                  <c:v>0.51049096999999899</c:v>
                </c:pt>
                <c:pt idx="12" formatCode="0.000">
                  <c:v>0.50617835999999949</c:v>
                </c:pt>
                <c:pt idx="13" formatCode="0.000">
                  <c:v>0.49900355000000002</c:v>
                </c:pt>
                <c:pt idx="14" formatCode="0.000">
                  <c:v>0.48940461000000063</c:v>
                </c:pt>
                <c:pt idx="15" formatCode="0.000">
                  <c:v>0.4882506700000005</c:v>
                </c:pt>
                <c:pt idx="16" formatCode="0.000">
                  <c:v>0.48996158000000056</c:v>
                </c:pt>
              </c:numCache>
            </c:numRef>
          </c:val>
        </c:ser>
        <c:dLbls/>
        <c:marker val="1"/>
        <c:axId val="118573696"/>
        <c:axId val="118591872"/>
      </c:lineChart>
      <c:catAx>
        <c:axId val="11857369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8591872"/>
        <c:crosses val="autoZero"/>
        <c:auto val="1"/>
        <c:lblAlgn val="ctr"/>
        <c:lblOffset val="100"/>
      </c:catAx>
      <c:valAx>
        <c:axId val="118591872"/>
        <c:scaling>
          <c:orientation val="minMax"/>
          <c:max val="0.54"/>
          <c:min val="0.47000000000000008"/>
        </c:scaling>
        <c:axPos val="l"/>
        <c:numFmt formatCode="0.00" sourceLinked="0"/>
        <c:tickLblPos val="nextTo"/>
        <c:crossAx val="11857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37965590804132"/>
          <c:y val="0.57058706440025075"/>
          <c:w val="0.43499417573131632"/>
          <c:h val="0.18411495944895009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 sz="2000"/>
            </a:pPr>
            <a:r>
              <a:rPr lang="en-US" sz="1800" dirty="0"/>
              <a:t>Gini coefficient for equivalised </a:t>
            </a:r>
            <a:r>
              <a:rPr lang="en-US" sz="1800" dirty="0" smtClean="0"/>
              <a:t>disposable </a:t>
            </a:r>
            <a:r>
              <a:rPr lang="en-US" sz="1800" dirty="0"/>
              <a:t>income - ABS Survey of Income and Housing</a:t>
            </a:r>
          </a:p>
        </c:rich>
      </c:tx>
      <c:layout>
        <c:manualLayout>
          <c:xMode val="edge"/>
          <c:yMode val="edge"/>
          <c:x val="0.14371126575855833"/>
          <c:y val="0"/>
        </c:manualLayout>
      </c:layout>
    </c:title>
    <c:plotArea>
      <c:layout>
        <c:manualLayout>
          <c:layoutTarget val="inner"/>
          <c:xMode val="edge"/>
          <c:yMode val="edge"/>
          <c:x val="0.11681419704797982"/>
          <c:y val="0.11692900135279088"/>
          <c:w val="0.86318516155707781"/>
          <c:h val="0.66386421295655185"/>
        </c:manualLayout>
      </c:layout>
      <c:lineChart>
        <c:grouping val="standard"/>
        <c:ser>
          <c:idx val="0"/>
          <c:order val="0"/>
          <c:tx>
            <c:v>Official weekly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8"/>
            <c:spPr>
              <a:solidFill>
                <a:srgbClr val="0070C0"/>
              </a:solidFill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disp comparisons'!$A$213:$A$228</c:f>
              <c:strCache>
                <c:ptCount val="16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1999-2000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</c:strCache>
            </c:strRef>
          </c:cat>
          <c:val>
            <c:numRef>
              <c:f>'HH eq disp comparisons'!$J$235:$J$250</c:f>
              <c:numCache>
                <c:formatCode>0.000</c:formatCode>
                <c:ptCount val="16"/>
                <c:pt idx="0">
                  <c:v>0.30173286000000032</c:v>
                </c:pt>
                <c:pt idx="1">
                  <c:v>0.29509722000000005</c:v>
                </c:pt>
                <c:pt idx="2">
                  <c:v>0.29128145</c:v>
                </c:pt>
                <c:pt idx="3">
                  <c:v>0.30281152000000067</c:v>
                </c:pt>
                <c:pt idx="4">
                  <c:v>0.30658920000000073</c:v>
                </c:pt>
                <c:pt idx="5">
                  <c:v>0.31036688000000151</c:v>
                </c:pt>
                <c:pt idx="6">
                  <c:v>0.31120680000000073</c:v>
                </c:pt>
                <c:pt idx="7">
                  <c:v>0.30980983500000103</c:v>
                </c:pt>
                <c:pt idx="8">
                  <c:v>0.3084128700000015</c:v>
                </c:pt>
                <c:pt idx="9">
                  <c:v>0.29301837000000097</c:v>
                </c:pt>
                <c:pt idx="10">
                  <c:v>0.29941808500000133</c:v>
                </c:pt>
                <c:pt idx="11">
                  <c:v>0.30581780000000097</c:v>
                </c:pt>
                <c:pt idx="12">
                  <c:v>0.32039272000000091</c:v>
                </c:pt>
                <c:pt idx="13">
                  <c:v>0.33496764000000073</c:v>
                </c:pt>
                <c:pt idx="14">
                  <c:v>0.33142402000000126</c:v>
                </c:pt>
                <c:pt idx="15">
                  <c:v>0.32788040000000157</c:v>
                </c:pt>
              </c:numCache>
            </c:numRef>
          </c:val>
        </c:ser>
        <c:dLbls/>
        <c:marker val="1"/>
        <c:axId val="82264448"/>
        <c:axId val="82265984"/>
      </c:lineChart>
      <c:catAx>
        <c:axId val="8226444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265984"/>
        <c:crosses val="autoZero"/>
        <c:auto val="1"/>
        <c:lblAlgn val="ctr"/>
        <c:lblOffset val="100"/>
      </c:catAx>
      <c:valAx>
        <c:axId val="82265984"/>
        <c:scaling>
          <c:orientation val="minMax"/>
          <c:max val="0.35000000000000031"/>
          <c:min val="0.27"/>
        </c:scaling>
        <c:axPos val="l"/>
        <c:numFmt formatCode="0.00" sourceLinked="0"/>
        <c:tickLblPos val="nextTo"/>
        <c:crossAx val="82264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Gini coefficient - Equivalised non-wage </a:t>
            </a:r>
            <a:r>
              <a:rPr lang="en-US" sz="1800" dirty="0" smtClean="0"/>
              <a:t>market </a:t>
            </a:r>
            <a:r>
              <a:rPr lang="en-US" sz="1800" dirty="0"/>
              <a:t>income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0845125391882192E-2"/>
          <c:y val="9.1415396175603292E-2"/>
          <c:w val="0.89090903762986606"/>
          <c:h val="0.70339982065484974"/>
        </c:manualLayout>
      </c:layout>
      <c:lineChart>
        <c:grouping val="standard"/>
        <c:ser>
          <c:idx val="0"/>
          <c:order val="0"/>
          <c:tx>
            <c:strRef>
              <c:f>'hh eq components'!$B$97</c:f>
              <c:strCache>
                <c:ptCount val="1"/>
                <c:pt idx="0">
                  <c:v>ABS weekly (pre-2007-08 basis)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'hh eq components'!$A$98:$A$114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components'!$J$148:$J$164</c:f>
              <c:numCache>
                <c:formatCode>0.000</c:formatCode>
                <c:ptCount val="17"/>
                <c:pt idx="1">
                  <c:v>0.84810215999999949</c:v>
                </c:pt>
                <c:pt idx="2">
                  <c:v>0.84401099999999996</c:v>
                </c:pt>
                <c:pt idx="3">
                  <c:v>0.84548291999999958</c:v>
                </c:pt>
                <c:pt idx="4">
                  <c:v>0.85397350000000005</c:v>
                </c:pt>
                <c:pt idx="5">
                  <c:v>0.852570245</c:v>
                </c:pt>
                <c:pt idx="6">
                  <c:v>0.85116698999999829</c:v>
                </c:pt>
                <c:pt idx="7">
                  <c:v>0.85239988000000122</c:v>
                </c:pt>
                <c:pt idx="8">
                  <c:v>0.85489338000000004</c:v>
                </c:pt>
                <c:pt idx="9">
                  <c:v>0.85738687999999996</c:v>
                </c:pt>
                <c:pt idx="10">
                  <c:v>0.84047011000000005</c:v>
                </c:pt>
                <c:pt idx="11">
                  <c:v>0.84011152</c:v>
                </c:pt>
                <c:pt idx="12">
                  <c:v>0.83975292999999951</c:v>
                </c:pt>
                <c:pt idx="13">
                  <c:v>0.83380224999999997</c:v>
                </c:pt>
                <c:pt idx="14">
                  <c:v>0.82785156999999998</c:v>
                </c:pt>
                <c:pt idx="15">
                  <c:v>0.8360625349999995</c:v>
                </c:pt>
                <c:pt idx="16">
                  <c:v>0.84427350000000001</c:v>
                </c:pt>
              </c:numCache>
            </c:numRef>
          </c:val>
        </c:ser>
        <c:ser>
          <c:idx val="1"/>
          <c:order val="1"/>
          <c:tx>
            <c:strRef>
              <c:f>'hh eq components'!$C$97</c:f>
              <c:strCache>
                <c:ptCount val="1"/>
                <c:pt idx="0">
                  <c:v>ABS annual (pre-2007-08 basis)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components'!$A$98:$A$114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components'!$K$148:$K$164</c:f>
              <c:numCache>
                <c:formatCode>0.000</c:formatCode>
                <c:ptCount val="17"/>
                <c:pt idx="0">
                  <c:v>0.84691857999999998</c:v>
                </c:pt>
                <c:pt idx="1">
                  <c:v>0.83884636999999951</c:v>
                </c:pt>
                <c:pt idx="2">
                  <c:v>0.84170224000000005</c:v>
                </c:pt>
                <c:pt idx="3">
                  <c:v>0.85306968999999999</c:v>
                </c:pt>
                <c:pt idx="4">
                  <c:v>0.85050731000000002</c:v>
                </c:pt>
                <c:pt idx="5">
                  <c:v>0.84794493000000171</c:v>
                </c:pt>
                <c:pt idx="6">
                  <c:v>0.84330970999999999</c:v>
                </c:pt>
                <c:pt idx="7">
                  <c:v>0.84636167000000062</c:v>
                </c:pt>
                <c:pt idx="8">
                  <c:v>0.84941363000000003</c:v>
                </c:pt>
                <c:pt idx="9">
                  <c:v>0.85907101000000208</c:v>
                </c:pt>
                <c:pt idx="10">
                  <c:v>0.8565457649999999</c:v>
                </c:pt>
                <c:pt idx="11">
                  <c:v>0.85402051999999995</c:v>
                </c:pt>
                <c:pt idx="12">
                  <c:v>0.84847183500000134</c:v>
                </c:pt>
                <c:pt idx="13">
                  <c:v>0.84292314999999951</c:v>
                </c:pt>
                <c:pt idx="14">
                  <c:v>0.85122982000000136</c:v>
                </c:pt>
                <c:pt idx="15">
                  <c:v>0.85953648999999865</c:v>
                </c:pt>
              </c:numCache>
            </c:numRef>
          </c:val>
        </c:ser>
        <c:ser>
          <c:idx val="2"/>
          <c:order val="2"/>
          <c:tx>
            <c:strRef>
              <c:f>'hh eq components'!$D$97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'hh eq components'!$A$98:$A$114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components'!$L$148:$L$164</c:f>
              <c:numCache>
                <c:formatCode>General</c:formatCode>
                <c:ptCount val="17"/>
                <c:pt idx="7" formatCode="0.000">
                  <c:v>0.81575651999999998</c:v>
                </c:pt>
                <c:pt idx="8" formatCode="0.000">
                  <c:v>0.81814381000000158</c:v>
                </c:pt>
                <c:pt idx="9" formatCode="0.000">
                  <c:v>0.82584441000000208</c:v>
                </c:pt>
                <c:pt idx="10" formatCode="0.000">
                  <c:v>0.81539808999999996</c:v>
                </c:pt>
                <c:pt idx="11" formatCode="0.000">
                  <c:v>0.81180978000000004</c:v>
                </c:pt>
                <c:pt idx="12" formatCode="0.000">
                  <c:v>0.81932976000000002</c:v>
                </c:pt>
                <c:pt idx="13" formatCode="0.000">
                  <c:v>0.82099007000000135</c:v>
                </c:pt>
                <c:pt idx="14" formatCode="0.000">
                  <c:v>0.82069914000000121</c:v>
                </c:pt>
                <c:pt idx="15" formatCode="0.000">
                  <c:v>0.83332032</c:v>
                </c:pt>
                <c:pt idx="16" formatCode="0.000">
                  <c:v>0.83749965000000171</c:v>
                </c:pt>
              </c:numCache>
            </c:numRef>
          </c:val>
        </c:ser>
        <c:dLbls/>
        <c:marker val="1"/>
        <c:axId val="118463104"/>
        <c:axId val="118477184"/>
      </c:lineChart>
      <c:catAx>
        <c:axId val="11846310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8477184"/>
        <c:crosses val="autoZero"/>
        <c:auto val="1"/>
        <c:lblAlgn val="ctr"/>
        <c:lblOffset val="100"/>
      </c:catAx>
      <c:valAx>
        <c:axId val="118477184"/>
        <c:scaling>
          <c:orientation val="minMax"/>
        </c:scaling>
        <c:axPos val="l"/>
        <c:numFmt formatCode="0.00" sourceLinked="0"/>
        <c:tickLblPos val="nextTo"/>
        <c:crossAx val="11846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266239423689713E-2"/>
          <c:y val="0.58439031465639624"/>
          <c:w val="0.38445557706063938"/>
          <c:h val="0.19391325346566457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 sz="2000"/>
            </a:pPr>
            <a:r>
              <a:rPr lang="en-US" sz="1800" dirty="0" smtClean="0"/>
              <a:t>Gini </a:t>
            </a:r>
            <a:r>
              <a:rPr lang="en-US" sz="1800" dirty="0"/>
              <a:t>coefficient for </a:t>
            </a:r>
            <a:r>
              <a:rPr lang="en-US" sz="1800" dirty="0" smtClean="0"/>
              <a:t>equivalised disposable </a:t>
            </a:r>
            <a:r>
              <a:rPr lang="en-US" sz="1800" dirty="0"/>
              <a:t>income - ABS </a:t>
            </a:r>
            <a:r>
              <a:rPr lang="en-US" sz="1800" u="sng" dirty="0"/>
              <a:t>weekly</a:t>
            </a:r>
            <a:r>
              <a:rPr lang="en-US" sz="1800" dirty="0"/>
              <a:t> income series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8998340008838883E-2"/>
          <c:y val="0.1082083221984344"/>
          <c:w val="0.89261828418241596"/>
          <c:h val="0.67576894609307736"/>
        </c:manualLayout>
      </c:layout>
      <c:lineChart>
        <c:grouping val="standard"/>
        <c:ser>
          <c:idx val="0"/>
          <c:order val="0"/>
          <c:tx>
            <c:strRef>
              <c:f>'SIH consistent hh eq'!$G$69:$G$70</c:f>
              <c:strCache>
                <c:ptCount val="1"/>
                <c:pt idx="0">
                  <c:v>Pre-2003-04 basis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cat>
            <c:strRef>
              <c:f>'SIH consistent hh eq'!$F$71:$F$86</c:f>
              <c:strCache>
                <c:ptCount val="16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1999-2000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</c:strCache>
            </c:strRef>
          </c:cat>
          <c:val>
            <c:numRef>
              <c:f>'SIH consistent hh eq'!$G$71:$G$86</c:f>
              <c:numCache>
                <c:formatCode>0.000</c:formatCode>
                <c:ptCount val="16"/>
                <c:pt idx="0">
                  <c:v>0.30173286000000032</c:v>
                </c:pt>
                <c:pt idx="1">
                  <c:v>0.29509722000000005</c:v>
                </c:pt>
                <c:pt idx="2">
                  <c:v>0.29128145</c:v>
                </c:pt>
                <c:pt idx="3">
                  <c:v>0.30281152000000072</c:v>
                </c:pt>
                <c:pt idx="4">
                  <c:v>0.30658920000000084</c:v>
                </c:pt>
                <c:pt idx="5">
                  <c:v>0.31036688000000162</c:v>
                </c:pt>
                <c:pt idx="6">
                  <c:v>0.31120680000000084</c:v>
                </c:pt>
                <c:pt idx="7">
                  <c:v>0.30980983500000114</c:v>
                </c:pt>
                <c:pt idx="8">
                  <c:v>0.30841287000000162</c:v>
                </c:pt>
              </c:numCache>
            </c:numRef>
          </c:val>
        </c:ser>
        <c:ser>
          <c:idx val="1"/>
          <c:order val="1"/>
          <c:tx>
            <c:strRef>
              <c:f>'SIH consistent hh eq'!$H$69:$H$70</c:f>
              <c:strCache>
                <c:ptCount val="1"/>
                <c:pt idx="0">
                  <c:v>2003-04 basis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cat>
            <c:strRef>
              <c:f>'SIH consistent hh eq'!$F$71:$F$86</c:f>
              <c:strCache>
                <c:ptCount val="16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1999-2000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</c:strCache>
            </c:strRef>
          </c:cat>
          <c:val>
            <c:numRef>
              <c:f>'SIH consistent hh eq'!$H$71:$H$86</c:f>
              <c:numCache>
                <c:formatCode>General</c:formatCode>
                <c:ptCount val="16"/>
                <c:pt idx="9" formatCode="0.000">
                  <c:v>0.29301837000000103</c:v>
                </c:pt>
                <c:pt idx="10" formatCode="0.000">
                  <c:v>0.29807061500000126</c:v>
                </c:pt>
                <c:pt idx="11" formatCode="0.000">
                  <c:v>0.30312286000000138</c:v>
                </c:pt>
                <c:pt idx="12" formatCode="0.000">
                  <c:v>0.31102319000000084</c:v>
                </c:pt>
                <c:pt idx="13" formatCode="0.000">
                  <c:v>0.31892352000000096</c:v>
                </c:pt>
              </c:numCache>
            </c:numRef>
          </c:val>
        </c:ser>
        <c:ser>
          <c:idx val="2"/>
          <c:order val="2"/>
          <c:tx>
            <c:strRef>
              <c:f>'SIH consistent hh eq'!$I$69:$I$70</c:f>
              <c:strCache>
                <c:ptCount val="1"/>
                <c:pt idx="0">
                  <c:v>2005-06 basis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'SIH consistent hh eq'!$F$71:$F$86</c:f>
              <c:strCache>
                <c:ptCount val="16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1999-2000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</c:strCache>
            </c:strRef>
          </c:cat>
          <c:val>
            <c:numRef>
              <c:f>'SIH consistent hh eq'!$I$71:$I$86</c:f>
              <c:numCache>
                <c:formatCode>General</c:formatCode>
                <c:ptCount val="16"/>
                <c:pt idx="11" formatCode="0.000">
                  <c:v>0.30581780000000103</c:v>
                </c:pt>
                <c:pt idx="12" formatCode="0.000">
                  <c:v>0.31381948500000162</c:v>
                </c:pt>
                <c:pt idx="13" formatCode="0.000">
                  <c:v>0.32182117000000138</c:v>
                </c:pt>
                <c:pt idx="14" formatCode="0.000">
                  <c:v>0.31737122000000084</c:v>
                </c:pt>
                <c:pt idx="15" formatCode="0.000">
                  <c:v>0.31292127000000103</c:v>
                </c:pt>
              </c:numCache>
            </c:numRef>
          </c:val>
        </c:ser>
        <c:ser>
          <c:idx val="3"/>
          <c:order val="3"/>
          <c:tx>
            <c:strRef>
              <c:f>'SIH consistent hh eq'!$J$69:$J$70</c:f>
              <c:strCache>
                <c:ptCount val="1"/>
                <c:pt idx="0">
                  <c:v>2007-08 basis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Pt>
            <c:idx val="14"/>
            <c:marker>
              <c:symbol val="none"/>
            </c:marker>
          </c:dPt>
          <c:cat>
            <c:strRef>
              <c:f>'SIH consistent hh eq'!$F$71:$F$86</c:f>
              <c:strCache>
                <c:ptCount val="16"/>
                <c:pt idx="0">
                  <c:v>1994-95</c:v>
                </c:pt>
                <c:pt idx="1">
                  <c:v>1995-96</c:v>
                </c:pt>
                <c:pt idx="2">
                  <c:v>1996-97</c:v>
                </c:pt>
                <c:pt idx="3">
                  <c:v>1997-98</c:v>
                </c:pt>
                <c:pt idx="4">
                  <c:v>1998-99</c:v>
                </c:pt>
                <c:pt idx="5">
                  <c:v>1999-2000</c:v>
                </c:pt>
                <c:pt idx="6">
                  <c:v>2000-01</c:v>
                </c:pt>
                <c:pt idx="7">
                  <c:v>2001-02</c:v>
                </c:pt>
                <c:pt idx="8">
                  <c:v>2002-03</c:v>
                </c:pt>
                <c:pt idx="9">
                  <c:v>2003-04</c:v>
                </c:pt>
                <c:pt idx="10">
                  <c:v>2004-05</c:v>
                </c:pt>
                <c:pt idx="11">
                  <c:v>2005-06</c:v>
                </c:pt>
                <c:pt idx="12">
                  <c:v>2006-07</c:v>
                </c:pt>
                <c:pt idx="13">
                  <c:v>2007-08</c:v>
                </c:pt>
                <c:pt idx="14">
                  <c:v>2008-09</c:v>
                </c:pt>
                <c:pt idx="15">
                  <c:v>2009-10</c:v>
                </c:pt>
              </c:strCache>
            </c:strRef>
          </c:cat>
          <c:val>
            <c:numRef>
              <c:f>'SIH consistent hh eq'!$J$71:$J$86</c:f>
              <c:numCache>
                <c:formatCode>General</c:formatCode>
                <c:ptCount val="16"/>
                <c:pt idx="13" formatCode="0.000">
                  <c:v>0.33496764000000084</c:v>
                </c:pt>
                <c:pt idx="14" formatCode="0.000">
                  <c:v>0.33142402000000137</c:v>
                </c:pt>
                <c:pt idx="15" formatCode="0.000">
                  <c:v>0.32788040000000168</c:v>
                </c:pt>
              </c:numCache>
            </c:numRef>
          </c:val>
        </c:ser>
        <c:dLbls/>
        <c:marker val="1"/>
        <c:axId val="105018880"/>
        <c:axId val="105020416"/>
      </c:lineChart>
      <c:catAx>
        <c:axId val="10501888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5020416"/>
        <c:crosses val="autoZero"/>
        <c:auto val="1"/>
        <c:lblAlgn val="ctr"/>
        <c:lblOffset val="100"/>
      </c:catAx>
      <c:valAx>
        <c:axId val="105020416"/>
        <c:scaling>
          <c:orientation val="minMax"/>
          <c:max val="0.36000000000000032"/>
          <c:min val="0.27"/>
        </c:scaling>
        <c:axPos val="l"/>
        <c:numFmt formatCode="0.00" sourceLinked="0"/>
        <c:tickLblPos val="nextTo"/>
        <c:crossAx val="10501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7617048398132"/>
          <c:y val="0.17416254388481023"/>
          <c:w val="0.31353972365643584"/>
          <c:h val="0.27389870164966729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Gini </a:t>
            </a:r>
            <a:r>
              <a:rPr lang="en-US" sz="1800" dirty="0"/>
              <a:t>coefficient for </a:t>
            </a:r>
            <a:r>
              <a:rPr lang="en-US" sz="1800" dirty="0" smtClean="0"/>
              <a:t>equivalised disposable </a:t>
            </a:r>
            <a:r>
              <a:rPr lang="en-US" sz="1800" dirty="0"/>
              <a:t>income - ABS </a:t>
            </a:r>
            <a:r>
              <a:rPr lang="en-US" sz="1800" u="sng" dirty="0"/>
              <a:t>annual</a:t>
            </a:r>
            <a:r>
              <a:rPr lang="en-US" sz="1800" dirty="0"/>
              <a:t> income series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8998340008838883E-2"/>
          <c:y val="0.13911648705699436"/>
          <c:w val="0.88935220747582711"/>
          <c:h val="0.64471477643625219"/>
        </c:manualLayout>
      </c:layout>
      <c:lineChart>
        <c:grouping val="standard"/>
        <c:ser>
          <c:idx val="0"/>
          <c:order val="0"/>
          <c:tx>
            <c:strRef>
              <c:f>'SIH consistent hh eq'!$B$69</c:f>
              <c:strCache>
                <c:ptCount val="1"/>
                <c:pt idx="0">
                  <c:v>Pre-2003-04 basis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cat>
            <c:strRef>
              <c:f>'SIH consistent hh eq'!$A$70:$A$86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'SIH consistent hh eq'!$B$70:$B$86</c:f>
              <c:numCache>
                <c:formatCode>0.000</c:formatCode>
                <c:ptCount val="17"/>
                <c:pt idx="0">
                  <c:v>0.30375823000000002</c:v>
                </c:pt>
                <c:pt idx="1">
                  <c:v>0.30141366000000114</c:v>
                </c:pt>
                <c:pt idx="2">
                  <c:v>0.30213654000000001</c:v>
                </c:pt>
                <c:pt idx="3">
                  <c:v>0.30684285000000072</c:v>
                </c:pt>
                <c:pt idx="4">
                  <c:v>0.3096840750000015</c:v>
                </c:pt>
                <c:pt idx="5">
                  <c:v>0.31252530000000084</c:v>
                </c:pt>
                <c:pt idx="6">
                  <c:v>0.31163044000000001</c:v>
                </c:pt>
                <c:pt idx="7">
                  <c:v>0.31179032000000001</c:v>
                </c:pt>
                <c:pt idx="8">
                  <c:v>0.31195020000000084</c:v>
                </c:pt>
              </c:numCache>
            </c:numRef>
          </c:val>
        </c:ser>
        <c:ser>
          <c:idx val="1"/>
          <c:order val="1"/>
          <c:tx>
            <c:strRef>
              <c:f>'SIH consistent hh eq'!$C$69</c:f>
              <c:strCache>
                <c:ptCount val="1"/>
                <c:pt idx="0">
                  <c:v>2003-04 basis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'SIH consistent hh eq'!$A$70:$A$86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'SIH consistent hh eq'!$C$70:$C$86</c:f>
              <c:numCache>
                <c:formatCode>General</c:formatCode>
                <c:ptCount val="17"/>
                <c:pt idx="9" formatCode="0.000">
                  <c:v>0.31185242000000096</c:v>
                </c:pt>
                <c:pt idx="10" formatCode="0.000">
                  <c:v>0.31753393500000032</c:v>
                </c:pt>
                <c:pt idx="11" formatCode="0.000">
                  <c:v>0.32321545000000002</c:v>
                </c:pt>
                <c:pt idx="12" formatCode="0.000">
                  <c:v>0.33672327000000096</c:v>
                </c:pt>
                <c:pt idx="13" formatCode="0.000">
                  <c:v>0.35023108999999997</c:v>
                </c:pt>
                <c:pt idx="14" formatCode="0.000">
                  <c:v>0.34325546500000031</c:v>
                </c:pt>
                <c:pt idx="15" formatCode="0.000">
                  <c:v>0.33627984000000072</c:v>
                </c:pt>
              </c:numCache>
            </c:numRef>
          </c:val>
        </c:ser>
        <c:ser>
          <c:idx val="2"/>
          <c:order val="2"/>
          <c:tx>
            <c:strRef>
              <c:f>'SIH consistent hh eq'!$D$69</c:f>
              <c:strCache>
                <c:ptCount val="1"/>
                <c:pt idx="0">
                  <c:v>2007-08 basis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Pt>
            <c:idx val="14"/>
            <c:marker>
              <c:symbol val="none"/>
            </c:marker>
          </c:dPt>
          <c:cat>
            <c:strRef>
              <c:f>'SIH consistent hh eq'!$A$70:$A$86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'SIH consistent hh eq'!$D$70:$D$86</c:f>
              <c:numCache>
                <c:formatCode>General</c:formatCode>
                <c:ptCount val="17"/>
                <c:pt idx="13" formatCode="0.000">
                  <c:v>0.34921708000000001</c:v>
                </c:pt>
                <c:pt idx="14" formatCode="0.000">
                  <c:v>0.34268891500000126</c:v>
                </c:pt>
                <c:pt idx="15" formatCode="0.000">
                  <c:v>0.33616075000000084</c:v>
                </c:pt>
              </c:numCache>
            </c:numRef>
          </c:val>
        </c:ser>
        <c:dLbls/>
        <c:marker val="1"/>
        <c:axId val="82818944"/>
        <c:axId val="82820480"/>
      </c:lineChart>
      <c:catAx>
        <c:axId val="8281894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820480"/>
        <c:crosses val="autoZero"/>
        <c:auto val="1"/>
        <c:lblAlgn val="ctr"/>
        <c:lblOffset val="100"/>
      </c:catAx>
      <c:valAx>
        <c:axId val="82820480"/>
        <c:scaling>
          <c:orientation val="minMax"/>
        </c:scaling>
        <c:axPos val="l"/>
        <c:numFmt formatCode="0.0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281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171639659085564"/>
          <c:y val="0.19083574944670539"/>
          <c:w val="0.28624568925448274"/>
          <c:h val="0.20399738843327703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Gini </a:t>
            </a:r>
            <a:r>
              <a:rPr lang="en-US" sz="1800" dirty="0"/>
              <a:t>coefficient for equivalised household </a:t>
            </a:r>
            <a:r>
              <a:rPr lang="en-US" sz="1800" dirty="0" smtClean="0"/>
              <a:t>disposable income </a:t>
            </a:r>
            <a:endParaRPr lang="en-US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6699622997137848E-2"/>
          <c:y val="8.4479653719223322E-2"/>
          <c:w val="0.8849478156481263"/>
          <c:h val="0.70119286410650061"/>
        </c:manualLayout>
      </c:layout>
      <c:lineChart>
        <c:grouping val="standard"/>
        <c:ser>
          <c:idx val="0"/>
          <c:order val="0"/>
          <c:tx>
            <c:v>ABS weekly (pre-2007-08 basis)</c:v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'HH eq disp comparisons'!$A$234:$A$251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comparisons'!$N$234:$N$251</c:f>
              <c:numCache>
                <c:formatCode>0.000</c:formatCode>
                <c:ptCount val="18"/>
                <c:pt idx="1">
                  <c:v>0.30173286000000027</c:v>
                </c:pt>
                <c:pt idx="2">
                  <c:v>0.29509722000000005</c:v>
                </c:pt>
                <c:pt idx="3">
                  <c:v>0.29128145</c:v>
                </c:pt>
                <c:pt idx="4">
                  <c:v>0.30281152000000028</c:v>
                </c:pt>
                <c:pt idx="5">
                  <c:v>0.30658920000000034</c:v>
                </c:pt>
                <c:pt idx="6">
                  <c:v>0.31036688000000062</c:v>
                </c:pt>
                <c:pt idx="7">
                  <c:v>0.31120680000000034</c:v>
                </c:pt>
                <c:pt idx="8">
                  <c:v>0.30980983500000048</c:v>
                </c:pt>
                <c:pt idx="9">
                  <c:v>0.30841287000000062</c:v>
                </c:pt>
                <c:pt idx="10">
                  <c:v>0.29301837000000042</c:v>
                </c:pt>
                <c:pt idx="11">
                  <c:v>0.29941808500000056</c:v>
                </c:pt>
                <c:pt idx="12">
                  <c:v>0.30581780000000042</c:v>
                </c:pt>
                <c:pt idx="13">
                  <c:v>0.31381948500000062</c:v>
                </c:pt>
                <c:pt idx="14">
                  <c:v>0.32182117000000054</c:v>
                </c:pt>
                <c:pt idx="15">
                  <c:v>0.31737122000000034</c:v>
                </c:pt>
                <c:pt idx="16">
                  <c:v>0.31292127000000042</c:v>
                </c:pt>
              </c:numCache>
            </c:numRef>
          </c:val>
        </c:ser>
        <c:ser>
          <c:idx val="1"/>
          <c:order val="1"/>
          <c:tx>
            <c:v>ABS annual (pre-2007-08 basis)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disp comparisons'!$A$234:$A$251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comparisons'!$F$234:$F$251</c:f>
              <c:numCache>
                <c:formatCode>0.000</c:formatCode>
                <c:ptCount val="18"/>
                <c:pt idx="0">
                  <c:v>0.30375823000000002</c:v>
                </c:pt>
                <c:pt idx="1">
                  <c:v>0.30141366000000047</c:v>
                </c:pt>
                <c:pt idx="2">
                  <c:v>0.30213654000000001</c:v>
                </c:pt>
                <c:pt idx="3">
                  <c:v>0.30684285000000028</c:v>
                </c:pt>
                <c:pt idx="4">
                  <c:v>0.30968407500000061</c:v>
                </c:pt>
                <c:pt idx="5">
                  <c:v>0.31252530000000034</c:v>
                </c:pt>
                <c:pt idx="6">
                  <c:v>0.31163044000000001</c:v>
                </c:pt>
                <c:pt idx="7">
                  <c:v>0.31179032000000001</c:v>
                </c:pt>
                <c:pt idx="8">
                  <c:v>0.31195020000000034</c:v>
                </c:pt>
                <c:pt idx="9">
                  <c:v>0.31185242000000041</c:v>
                </c:pt>
                <c:pt idx="10">
                  <c:v>0.31753393500000032</c:v>
                </c:pt>
                <c:pt idx="11">
                  <c:v>0.32321545000000002</c:v>
                </c:pt>
                <c:pt idx="12">
                  <c:v>0.33672327000000041</c:v>
                </c:pt>
                <c:pt idx="13">
                  <c:v>0.35023108999999997</c:v>
                </c:pt>
                <c:pt idx="14">
                  <c:v>0.34325546500000031</c:v>
                </c:pt>
                <c:pt idx="15">
                  <c:v>0.33627984000000027</c:v>
                </c:pt>
              </c:numCache>
            </c:numRef>
          </c:val>
        </c:ser>
        <c:ser>
          <c:idx val="2"/>
          <c:order val="2"/>
          <c:tx>
            <c:v>HILDA annual</c:v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Pt>
            <c:idx val="17"/>
            <c:spPr>
              <a:ln>
                <a:solidFill>
                  <a:srgbClr val="92D050"/>
                </a:solidFill>
                <a:prstDash val="sysDot"/>
              </a:ln>
            </c:spPr>
          </c:dPt>
          <c:cat>
            <c:strRef>
              <c:f>'HH eq disp comparisons'!$A$234:$A$251</c:f>
              <c:strCache>
                <c:ptCount val="18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</c:strCache>
            </c:strRef>
          </c:cat>
          <c:val>
            <c:numRef>
              <c:f>'HH eq disp comparisons'!$R$234:$R$251</c:f>
              <c:numCache>
                <c:formatCode>General</c:formatCode>
                <c:ptCount val="18"/>
                <c:pt idx="7" formatCode="0.000">
                  <c:v>0.31283286000000043</c:v>
                </c:pt>
                <c:pt idx="8" formatCode="0.000">
                  <c:v>0.31105260000000035</c:v>
                </c:pt>
                <c:pt idx="9" formatCode="0.000">
                  <c:v>0.30509895000000026</c:v>
                </c:pt>
                <c:pt idx="10" formatCode="0.000">
                  <c:v>0.30517451000000034</c:v>
                </c:pt>
                <c:pt idx="11" formatCode="0.000">
                  <c:v>0.30151741000000032</c:v>
                </c:pt>
                <c:pt idx="12" formatCode="0.000">
                  <c:v>0.30490224000000032</c:v>
                </c:pt>
                <c:pt idx="13" formatCode="0.000">
                  <c:v>0.31426546000000027</c:v>
                </c:pt>
                <c:pt idx="14" formatCode="0.000">
                  <c:v>0.30859600000000026</c:v>
                </c:pt>
                <c:pt idx="15" formatCode="0.000">
                  <c:v>0.30213852000000002</c:v>
                </c:pt>
                <c:pt idx="16" formatCode="0.000">
                  <c:v>0.31100041000000034</c:v>
                </c:pt>
                <c:pt idx="17" formatCode="0.000">
                  <c:v>0.31800000000000034</c:v>
                </c:pt>
              </c:numCache>
            </c:numRef>
          </c:val>
        </c:ser>
        <c:dLbls/>
        <c:marker val="1"/>
        <c:axId val="82881152"/>
        <c:axId val="82895232"/>
      </c:lineChart>
      <c:catAx>
        <c:axId val="8288115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895232"/>
        <c:crosses val="autoZero"/>
        <c:auto val="1"/>
        <c:lblAlgn val="ctr"/>
        <c:lblOffset val="100"/>
      </c:catAx>
      <c:valAx>
        <c:axId val="82895232"/>
        <c:scaling>
          <c:orientation val="minMax"/>
          <c:max val="0.35500000000000032"/>
          <c:min val="0.27"/>
        </c:scaling>
        <c:axPos val="l"/>
        <c:numFmt formatCode="General" sourceLinked="1"/>
        <c:tickLblPos val="nextTo"/>
        <c:crossAx val="8288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22528100488975"/>
          <c:y val="0.15005921810148073"/>
          <c:w val="0.40226194360443285"/>
          <c:h val="0.16343212471071422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Income </a:t>
            </a:r>
            <a:r>
              <a:rPr lang="en-US" dirty="0"/>
              <a:t>share of </a:t>
            </a:r>
            <a:r>
              <a:rPr lang="en-US" dirty="0" smtClean="0"/>
              <a:t>the top </a:t>
            </a:r>
            <a:r>
              <a:rPr lang="en-US" dirty="0"/>
              <a:t>1% - Personal </a:t>
            </a:r>
            <a:r>
              <a:rPr lang="en-US" dirty="0" smtClean="0"/>
              <a:t>income - Persons aged 15 years and over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5592603753150046E-2"/>
          <c:y val="7.6520204021244723E-2"/>
          <c:w val="0.89099078089448469"/>
          <c:h val="0.72442154575417561"/>
        </c:manualLayout>
      </c:layout>
      <c:lineChart>
        <c:grouping val="standard"/>
        <c:ser>
          <c:idx val="0"/>
          <c:order val="0"/>
          <c:tx>
            <c:strRef>
              <c:f>'Top incomes cf tax data'!$B$76</c:f>
              <c:strCache>
                <c:ptCount val="1"/>
                <c:pt idx="0">
                  <c:v>ABS weekly (pre-2007 basis)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'Top incomes cf tax data'!$A$77:$A$93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'Top incomes cf tax data'!$B$77:$B$93</c:f>
              <c:numCache>
                <c:formatCode>0.000</c:formatCode>
                <c:ptCount val="17"/>
                <c:pt idx="1">
                  <c:v>7.7000899999999997E-2</c:v>
                </c:pt>
                <c:pt idx="2">
                  <c:v>7.388450000000002E-2</c:v>
                </c:pt>
                <c:pt idx="3">
                  <c:v>6.6789899999999999E-2</c:v>
                </c:pt>
                <c:pt idx="4">
                  <c:v>7.7173400000000003E-2</c:v>
                </c:pt>
                <c:pt idx="5">
                  <c:v>7.8349100000000005E-2</c:v>
                </c:pt>
                <c:pt idx="6">
                  <c:v>7.9524800000000007E-2</c:v>
                </c:pt>
                <c:pt idx="7">
                  <c:v>8.2890900000000003E-2</c:v>
                </c:pt>
                <c:pt idx="8">
                  <c:v>7.9753500000000199E-2</c:v>
                </c:pt>
                <c:pt idx="9">
                  <c:v>7.6616100000000006E-2</c:v>
                </c:pt>
                <c:pt idx="10">
                  <c:v>7.5828199999999998E-2</c:v>
                </c:pt>
                <c:pt idx="11">
                  <c:v>7.9041100000000003E-2</c:v>
                </c:pt>
                <c:pt idx="12">
                  <c:v>8.2254000000000008E-2</c:v>
                </c:pt>
                <c:pt idx="13">
                  <c:v>8.6943499999999993E-2</c:v>
                </c:pt>
                <c:pt idx="14">
                  <c:v>9.1633000000000006E-2</c:v>
                </c:pt>
                <c:pt idx="15">
                  <c:v>8.7803600000000009E-2</c:v>
                </c:pt>
                <c:pt idx="16">
                  <c:v>8.3974200000000068E-2</c:v>
                </c:pt>
              </c:numCache>
            </c:numRef>
          </c:val>
        </c:ser>
        <c:ser>
          <c:idx val="1"/>
          <c:order val="1"/>
          <c:tx>
            <c:strRef>
              <c:f>'Top incomes cf tax data'!$C$76</c:f>
              <c:strCache>
                <c:ptCount val="1"/>
                <c:pt idx="0">
                  <c:v>ABS annual (pre-2007 basis)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'Top incomes cf tax data'!$A$77:$A$93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'Top incomes cf tax data'!$C$77:$C$93</c:f>
              <c:numCache>
                <c:formatCode>0.000</c:formatCode>
                <c:ptCount val="17"/>
                <c:pt idx="0">
                  <c:v>7.0524299999999998E-2</c:v>
                </c:pt>
                <c:pt idx="1">
                  <c:v>7.44337000000002E-2</c:v>
                </c:pt>
                <c:pt idx="2">
                  <c:v>7.5310500000000113E-2</c:v>
                </c:pt>
                <c:pt idx="3">
                  <c:v>8.0700400000000047E-2</c:v>
                </c:pt>
                <c:pt idx="4">
                  <c:v>7.8942299999999993E-2</c:v>
                </c:pt>
                <c:pt idx="5">
                  <c:v>7.7184199999999994E-2</c:v>
                </c:pt>
                <c:pt idx="6">
                  <c:v>8.108810000000001E-2</c:v>
                </c:pt>
                <c:pt idx="7">
                  <c:v>7.8330549999999999E-2</c:v>
                </c:pt>
                <c:pt idx="8">
                  <c:v>7.5573000000000001E-2</c:v>
                </c:pt>
                <c:pt idx="9">
                  <c:v>7.9695900000000014E-2</c:v>
                </c:pt>
                <c:pt idx="10">
                  <c:v>8.5697800000000268E-2</c:v>
                </c:pt>
                <c:pt idx="11">
                  <c:v>9.1699700000000023E-2</c:v>
                </c:pt>
                <c:pt idx="12">
                  <c:v>9.219324999999999E-2</c:v>
                </c:pt>
                <c:pt idx="13">
                  <c:v>9.2686800000000027E-2</c:v>
                </c:pt>
                <c:pt idx="14">
                  <c:v>8.9425900000000266E-2</c:v>
                </c:pt>
                <c:pt idx="15">
                  <c:v>8.6165000000000005E-2</c:v>
                </c:pt>
              </c:numCache>
            </c:numRef>
          </c:val>
        </c:ser>
        <c:ser>
          <c:idx val="2"/>
          <c:order val="2"/>
          <c:tx>
            <c:strRef>
              <c:f>'Top incomes cf tax data'!$I$76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'Top incomes cf tax data'!$A$77:$A$93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'Top incomes cf tax data'!$I$77:$I$93</c:f>
              <c:numCache>
                <c:formatCode>General</c:formatCode>
                <c:ptCount val="17"/>
                <c:pt idx="7" formatCode="0.000">
                  <c:v>8.4893300000000047E-2</c:v>
                </c:pt>
                <c:pt idx="8" formatCode="0.000">
                  <c:v>9.5054200000000227E-2</c:v>
                </c:pt>
                <c:pt idx="9" formatCode="0.000">
                  <c:v>9.0888500000000011E-2</c:v>
                </c:pt>
                <c:pt idx="10" formatCode="0.000">
                  <c:v>8.8827900000000362E-2</c:v>
                </c:pt>
                <c:pt idx="11" formatCode="0.000">
                  <c:v>9.2102200000000009E-2</c:v>
                </c:pt>
                <c:pt idx="12" formatCode="0.000">
                  <c:v>9.1080100000000011E-2</c:v>
                </c:pt>
                <c:pt idx="13" formatCode="0.000">
                  <c:v>9.3872700000000003E-2</c:v>
                </c:pt>
                <c:pt idx="14" formatCode="0.000">
                  <c:v>8.7990200000000018E-2</c:v>
                </c:pt>
                <c:pt idx="15" formatCode="0.000">
                  <c:v>9.1495500000000021E-2</c:v>
                </c:pt>
                <c:pt idx="16" formatCode="0.000">
                  <c:v>9.8606200000000227E-2</c:v>
                </c:pt>
              </c:numCache>
            </c:numRef>
          </c:val>
        </c:ser>
        <c:ser>
          <c:idx val="3"/>
          <c:order val="3"/>
          <c:tx>
            <c:strRef>
              <c:f>'Top incomes cf tax data'!$J$76</c:f>
              <c:strCache>
                <c:ptCount val="1"/>
                <c:pt idx="0">
                  <c:v>Income tax data</c:v>
                </c:pt>
              </c:strCache>
            </c:strRef>
          </c:tx>
          <c:spPr>
            <a:ln w="44450" cmpd="dbl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'Top incomes cf tax data'!$A$77:$A$93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'Top incomes cf tax data'!$J$77:$J$93</c:f>
              <c:numCache>
                <c:formatCode>0.000</c:formatCode>
                <c:ptCount val="17"/>
                <c:pt idx="0">
                  <c:v>6.5000000000000002E-2</c:v>
                </c:pt>
                <c:pt idx="1">
                  <c:v>6.9100000000000023E-2</c:v>
                </c:pt>
                <c:pt idx="2">
                  <c:v>6.8000000000000019E-2</c:v>
                </c:pt>
                <c:pt idx="3">
                  <c:v>6.7000000000000004E-2</c:v>
                </c:pt>
                <c:pt idx="4">
                  <c:v>7.0199999999999999E-2</c:v>
                </c:pt>
                <c:pt idx="5">
                  <c:v>7.0499999999999993E-2</c:v>
                </c:pt>
                <c:pt idx="6">
                  <c:v>7.7700000000000186E-2</c:v>
                </c:pt>
                <c:pt idx="7">
                  <c:v>8.0500000000000224E-2</c:v>
                </c:pt>
                <c:pt idx="8">
                  <c:v>7.3300000000000004E-2</c:v>
                </c:pt>
                <c:pt idx="9">
                  <c:v>7.640000000000001E-2</c:v>
                </c:pt>
                <c:pt idx="10">
                  <c:v>7.6999999999999999E-2</c:v>
                </c:pt>
                <c:pt idx="11">
                  <c:v>7.9500000000000084E-2</c:v>
                </c:pt>
                <c:pt idx="12">
                  <c:v>8.0000000000000043E-2</c:v>
                </c:pt>
                <c:pt idx="13">
                  <c:v>8.3900000000000044E-2</c:v>
                </c:pt>
                <c:pt idx="14">
                  <c:v>8.3200000000000024E-2</c:v>
                </c:pt>
                <c:pt idx="15">
                  <c:v>8.0300000000000024E-2</c:v>
                </c:pt>
                <c:pt idx="16">
                  <c:v>8.3200000000000024E-2</c:v>
                </c:pt>
              </c:numCache>
            </c:numRef>
          </c:val>
        </c:ser>
        <c:dLbls/>
        <c:marker val="1"/>
        <c:axId val="107278336"/>
        <c:axId val="107279872"/>
      </c:lineChart>
      <c:catAx>
        <c:axId val="1072783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7279872"/>
        <c:crosses val="autoZero"/>
        <c:auto val="1"/>
        <c:lblAlgn val="ctr"/>
        <c:lblOffset val="100"/>
      </c:catAx>
      <c:valAx>
        <c:axId val="107279872"/>
        <c:scaling>
          <c:orientation val="minMax"/>
          <c:max val="0.10500000000000002"/>
          <c:min val="5.5000000000000014E-2"/>
        </c:scaling>
        <c:axPos val="l"/>
        <c:numFmt formatCode="0%" sourceLinked="0"/>
        <c:tickLblPos val="nextTo"/>
        <c:crossAx val="10727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55964152131245"/>
          <c:y val="0.53720880079843125"/>
          <c:w val="0.37910919950693311"/>
          <c:h val="0.22818321789850088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Effects of income taxes on the Gini coefficient for equivalised </a:t>
            </a:r>
            <a:r>
              <a:rPr lang="en-US" sz="1800" dirty="0" smtClean="0"/>
              <a:t>disposable</a:t>
            </a:r>
            <a:r>
              <a:rPr lang="en-US" sz="1800" baseline="0" dirty="0" smtClean="0"/>
              <a:t> </a:t>
            </a:r>
            <a:r>
              <a:rPr lang="en-US" sz="1800" dirty="0" smtClean="0"/>
              <a:t>income</a:t>
            </a:r>
            <a:r>
              <a:rPr lang="en-US" dirty="0" smtClean="0"/>
              <a:t> </a:t>
            </a:r>
            <a:r>
              <a:rPr lang="en-AU" sz="1600" b="0" dirty="0" smtClean="0"/>
              <a:t>(higher equals greater reduction in inequality)</a:t>
            </a:r>
          </a:p>
          <a:p>
            <a:pPr>
              <a:defRPr/>
            </a:pP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652313929404669"/>
          <c:y val="8.001702752675173E-2"/>
          <c:w val="0.84786818180477497"/>
          <c:h val="0.72101822019775552"/>
        </c:manualLayout>
      </c:layout>
      <c:lineChart>
        <c:grouping val="standard"/>
        <c:ser>
          <c:idx val="0"/>
          <c:order val="0"/>
          <c:tx>
            <c:strRef>
              <c:f>'gross decomp'!$B$100</c:f>
              <c:strCache>
                <c:ptCount val="1"/>
                <c:pt idx="0">
                  <c:v>ABS weekly (pre-2007-08 basis)</c:v>
                </c:pt>
              </c:strCache>
            </c:strRef>
          </c:tx>
          <c:marker>
            <c:symbol val="square"/>
            <c:size val="5"/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decomp'!$B$101:$B$117</c:f>
              <c:numCache>
                <c:formatCode>0.000</c:formatCode>
                <c:ptCount val="17"/>
                <c:pt idx="1">
                  <c:v>5.1480690000000107E-2</c:v>
                </c:pt>
                <c:pt idx="2">
                  <c:v>5.4057840000000024E-2</c:v>
                </c:pt>
                <c:pt idx="3">
                  <c:v>5.1929610000000022E-2</c:v>
                </c:pt>
                <c:pt idx="4">
                  <c:v>5.5796290000000276E-2</c:v>
                </c:pt>
                <c:pt idx="5">
                  <c:v>5.5943060000000024E-2</c:v>
                </c:pt>
                <c:pt idx="6">
                  <c:v>5.6089830000000014E-2</c:v>
                </c:pt>
                <c:pt idx="7">
                  <c:v>5.0475989999999971E-2</c:v>
                </c:pt>
                <c:pt idx="8">
                  <c:v>5.0600044999999982E-2</c:v>
                </c:pt>
                <c:pt idx="9">
                  <c:v>5.0724099999999994E-2</c:v>
                </c:pt>
                <c:pt idx="10">
                  <c:v>5.0350700000000082E-2</c:v>
                </c:pt>
                <c:pt idx="11">
                  <c:v>4.741571000000009E-2</c:v>
                </c:pt>
                <c:pt idx="12">
                  <c:v>4.448072000000014E-2</c:v>
                </c:pt>
                <c:pt idx="13">
                  <c:v>4.3835990000000082E-2</c:v>
                </c:pt>
                <c:pt idx="14">
                  <c:v>4.3191260000000023E-2</c:v>
                </c:pt>
                <c:pt idx="15">
                  <c:v>4.3116840000000024E-2</c:v>
                </c:pt>
                <c:pt idx="16">
                  <c:v>4.3042420000000081E-2</c:v>
                </c:pt>
              </c:numCache>
            </c:numRef>
          </c:val>
        </c:ser>
        <c:ser>
          <c:idx val="1"/>
          <c:order val="1"/>
          <c:tx>
            <c:strRef>
              <c:f>'gross decomp'!$C$100</c:f>
              <c:strCache>
                <c:ptCount val="1"/>
                <c:pt idx="0">
                  <c:v>ABS annual (pre-2007-08 basis)</c:v>
                </c:pt>
              </c:strCache>
            </c:strRef>
          </c:tx>
          <c:marker>
            <c:symbol val="square"/>
            <c:size val="5"/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decomp'!$C$101:$C$117</c:f>
              <c:numCache>
                <c:formatCode>0.000</c:formatCode>
                <c:ptCount val="17"/>
                <c:pt idx="0">
                  <c:v>5.049146000000003E-2</c:v>
                </c:pt>
                <c:pt idx="1">
                  <c:v>5.1792040000000102E-2</c:v>
                </c:pt>
                <c:pt idx="2">
                  <c:v>5.0865359999999971E-2</c:v>
                </c:pt>
                <c:pt idx="3">
                  <c:v>5.566743000000017E-2</c:v>
                </c:pt>
                <c:pt idx="4">
                  <c:v>5.5223620000000105E-2</c:v>
                </c:pt>
                <c:pt idx="5">
                  <c:v>5.4779809999999984E-2</c:v>
                </c:pt>
                <c:pt idx="6">
                  <c:v>5.7287360000000023E-2</c:v>
                </c:pt>
                <c:pt idx="7">
                  <c:v>5.2818575000000055E-2</c:v>
                </c:pt>
                <c:pt idx="8">
                  <c:v>4.8349790000000004E-2</c:v>
                </c:pt>
                <c:pt idx="9">
                  <c:v>5.4043189999999984E-2</c:v>
                </c:pt>
                <c:pt idx="10">
                  <c:v>5.4992195000000126E-2</c:v>
                </c:pt>
                <c:pt idx="11">
                  <c:v>5.5941199999999962E-2</c:v>
                </c:pt>
                <c:pt idx="12">
                  <c:v>5.0287419999999992E-2</c:v>
                </c:pt>
                <c:pt idx="13">
                  <c:v>4.4633640000000065E-2</c:v>
                </c:pt>
                <c:pt idx="14">
                  <c:v>4.5039369999999995E-2</c:v>
                </c:pt>
                <c:pt idx="15">
                  <c:v>4.5445099999999995E-2</c:v>
                </c:pt>
              </c:numCache>
            </c:numRef>
          </c:val>
        </c:ser>
        <c:ser>
          <c:idx val="2"/>
          <c:order val="2"/>
          <c:tx>
            <c:strRef>
              <c:f>'gross decomp'!$D$100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decomp'!$D$101:$D$117</c:f>
              <c:numCache>
                <c:formatCode>General</c:formatCode>
                <c:ptCount val="17"/>
                <c:pt idx="7" formatCode="0.000">
                  <c:v>5.3149280000000014E-2</c:v>
                </c:pt>
                <c:pt idx="8" formatCode="0.000">
                  <c:v>5.4996200000000176E-2</c:v>
                </c:pt>
                <c:pt idx="9" formatCode="0.000">
                  <c:v>5.4765990000000209E-2</c:v>
                </c:pt>
                <c:pt idx="10" formatCode="0.000">
                  <c:v>5.5509819999999967E-2</c:v>
                </c:pt>
                <c:pt idx="11" formatCode="0.000">
                  <c:v>5.4401570000000066E-2</c:v>
                </c:pt>
                <c:pt idx="12" formatCode="0.000">
                  <c:v>5.3462000000000127E-2</c:v>
                </c:pt>
                <c:pt idx="13" formatCode="0.000">
                  <c:v>4.8335670000000039E-2</c:v>
                </c:pt>
                <c:pt idx="14" formatCode="0.000">
                  <c:v>4.8306600000000158E-2</c:v>
                </c:pt>
                <c:pt idx="15" formatCode="0.000">
                  <c:v>4.9458800000000018E-2</c:v>
                </c:pt>
                <c:pt idx="16" formatCode="0.000">
                  <c:v>4.6088000000000032E-2</c:v>
                </c:pt>
              </c:numCache>
            </c:numRef>
          </c:val>
        </c:ser>
        <c:dLbls/>
        <c:marker val="1"/>
        <c:axId val="152842240"/>
        <c:axId val="152843776"/>
      </c:lineChart>
      <c:catAx>
        <c:axId val="15284224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2843776"/>
        <c:crosses val="autoZero"/>
        <c:auto val="1"/>
        <c:lblAlgn val="ctr"/>
        <c:lblOffset val="100"/>
      </c:catAx>
      <c:valAx>
        <c:axId val="152843776"/>
        <c:scaling>
          <c:orientation val="minMax"/>
          <c:max val="7.5000000000000067E-2"/>
          <c:min val="2.0000000000000025E-2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AU" b="0" dirty="0" smtClean="0"/>
                  <a:t>Reduction in Gini coefficient</a:t>
                </a:r>
                <a:endParaRPr lang="en-AU" b="0" dirty="0"/>
              </a:p>
            </c:rich>
          </c:tx>
          <c:layout/>
        </c:title>
        <c:numFmt formatCode="General" sourceLinked="1"/>
        <c:tickLblPos val="nextTo"/>
        <c:crossAx val="152842240"/>
        <c:crosses val="autoZero"/>
        <c:crossBetween val="between"/>
        <c:majorUnit val="1.0000000000000012E-2"/>
      </c:valAx>
    </c:plotArea>
    <c:legend>
      <c:legendPos val="r"/>
      <c:layout>
        <c:manualLayout>
          <c:xMode val="edge"/>
          <c:yMode val="edge"/>
          <c:x val="0.13049047986880141"/>
          <c:y val="0.5510021555646325"/>
          <c:w val="0.46763574847065575"/>
          <c:h val="0.19806557524549487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Effects of benefits on the </a:t>
            </a:r>
            <a:r>
              <a:rPr lang="en-US" sz="1800" dirty="0" err="1"/>
              <a:t>Gini</a:t>
            </a:r>
            <a:r>
              <a:rPr lang="en-US" sz="1800" dirty="0"/>
              <a:t> coefficient for gross equivalised </a:t>
            </a:r>
            <a:r>
              <a:rPr lang="en-US" sz="1800" dirty="0" smtClean="0"/>
              <a:t>income</a:t>
            </a:r>
            <a:r>
              <a:rPr lang="en-US" dirty="0" smtClean="0"/>
              <a:t> </a:t>
            </a:r>
            <a:r>
              <a:rPr lang="en-AU" sz="1600" b="0" dirty="0" smtClean="0"/>
              <a:t>(higher equals greater reduction in inequality)</a:t>
            </a:r>
          </a:p>
          <a:p>
            <a:pPr>
              <a:defRPr/>
            </a:pP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900627249367814"/>
          <c:y val="8.001702752675173E-2"/>
          <c:w val="0.84452288175931478"/>
          <c:h val="0.71938803095952331"/>
        </c:manualLayout>
      </c:layout>
      <c:lineChart>
        <c:grouping val="standard"/>
        <c:ser>
          <c:idx val="0"/>
          <c:order val="0"/>
          <c:tx>
            <c:strRef>
              <c:f>'gross decomp'!$F$100</c:f>
              <c:strCache>
                <c:ptCount val="1"/>
                <c:pt idx="0">
                  <c:v>ABS weekly (pre-2007-08 basis)</c:v>
                </c:pt>
              </c:strCache>
            </c:strRef>
          </c:tx>
          <c:marker>
            <c:symbol val="square"/>
            <c:size val="5"/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decomp'!$F$101:$F$117</c:f>
              <c:numCache>
                <c:formatCode>0.000</c:formatCode>
                <c:ptCount val="17"/>
                <c:pt idx="1">
                  <c:v>0.12212264000000028</c:v>
                </c:pt>
                <c:pt idx="2">
                  <c:v>0.12052182000000014</c:v>
                </c:pt>
                <c:pt idx="3">
                  <c:v>0.12323783999999999</c:v>
                </c:pt>
                <c:pt idx="4">
                  <c:v>0.12082862999999999</c:v>
                </c:pt>
                <c:pt idx="5">
                  <c:v>0.11731918999999998</c:v>
                </c:pt>
                <c:pt idx="6">
                  <c:v>0.11380974999999999</c:v>
                </c:pt>
                <c:pt idx="7">
                  <c:v>0.11797098</c:v>
                </c:pt>
                <c:pt idx="8">
                  <c:v>0.11392013000000002</c:v>
                </c:pt>
                <c:pt idx="9">
                  <c:v>0.10986928000000012</c:v>
                </c:pt>
                <c:pt idx="10">
                  <c:v>0.11507979000000002</c:v>
                </c:pt>
                <c:pt idx="11">
                  <c:v>0.11016309500000002</c:v>
                </c:pt>
                <c:pt idx="12">
                  <c:v>0.10524640000000017</c:v>
                </c:pt>
                <c:pt idx="13">
                  <c:v>9.9870510000000023E-2</c:v>
                </c:pt>
                <c:pt idx="14">
                  <c:v>9.4494620000000154E-2</c:v>
                </c:pt>
                <c:pt idx="15">
                  <c:v>9.9981155000000002E-2</c:v>
                </c:pt>
                <c:pt idx="16">
                  <c:v>0.10546769</c:v>
                </c:pt>
              </c:numCache>
            </c:numRef>
          </c:val>
        </c:ser>
        <c:ser>
          <c:idx val="1"/>
          <c:order val="1"/>
          <c:tx>
            <c:strRef>
              <c:f>'gross decomp'!$G$100</c:f>
              <c:strCache>
                <c:ptCount val="1"/>
                <c:pt idx="0">
                  <c:v>ABS annual (pre-2007-08 basis)</c:v>
                </c:pt>
              </c:strCache>
            </c:strRef>
          </c:tx>
          <c:marker>
            <c:symbol val="square"/>
            <c:size val="5"/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decomp'!$G$101:$G$117</c:f>
              <c:numCache>
                <c:formatCode>0.000</c:formatCode>
                <c:ptCount val="17"/>
                <c:pt idx="0">
                  <c:v>0.10201916999999998</c:v>
                </c:pt>
                <c:pt idx="1">
                  <c:v>0.10237803000000001</c:v>
                </c:pt>
                <c:pt idx="2">
                  <c:v>0.10429318000000028</c:v>
                </c:pt>
                <c:pt idx="3">
                  <c:v>0.10471401000000002</c:v>
                </c:pt>
                <c:pt idx="4">
                  <c:v>0.10228130499999999</c:v>
                </c:pt>
                <c:pt idx="5">
                  <c:v>9.9848600000000023E-2</c:v>
                </c:pt>
                <c:pt idx="6">
                  <c:v>0.10001558999999999</c:v>
                </c:pt>
                <c:pt idx="7">
                  <c:v>9.8271325000000215E-2</c:v>
                </c:pt>
                <c:pt idx="8">
                  <c:v>9.6527060000000275E-2</c:v>
                </c:pt>
                <c:pt idx="9">
                  <c:v>0.10098611000000002</c:v>
                </c:pt>
                <c:pt idx="10">
                  <c:v>9.7872765000000014E-2</c:v>
                </c:pt>
                <c:pt idx="11">
                  <c:v>9.4759420000000344E-2</c:v>
                </c:pt>
                <c:pt idx="12">
                  <c:v>8.8721290000000202E-2</c:v>
                </c:pt>
                <c:pt idx="13">
                  <c:v>8.2683159999999978E-2</c:v>
                </c:pt>
                <c:pt idx="14">
                  <c:v>8.9013805000000043E-2</c:v>
                </c:pt>
                <c:pt idx="15">
                  <c:v>9.5344450000000025E-2</c:v>
                </c:pt>
              </c:numCache>
            </c:numRef>
          </c:val>
        </c:ser>
        <c:ser>
          <c:idx val="2"/>
          <c:order val="2"/>
          <c:tx>
            <c:strRef>
              <c:f>'gross decomp'!$D$100</c:f>
              <c:strCache>
                <c:ptCount val="1"/>
                <c:pt idx="0">
                  <c:v>HILDA</c:v>
                </c:pt>
              </c:strCache>
            </c:strRef>
          </c:tx>
          <c:marker>
            <c:symbol val="square"/>
            <c:size val="5"/>
          </c:marker>
          <c:cat>
            <c:strRef>
              <c:f>'gross decomp'!$A$101:$A$117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'gross decomp'!$H$101:$H$117</c:f>
              <c:numCache>
                <c:formatCode>General</c:formatCode>
                <c:ptCount val="17"/>
                <c:pt idx="7" formatCode="0.000">
                  <c:v>0.10233794000000002</c:v>
                </c:pt>
                <c:pt idx="8" formatCode="0.000">
                  <c:v>0.10778561000000014</c:v>
                </c:pt>
                <c:pt idx="9" formatCode="0.000">
                  <c:v>0.10648759999999995</c:v>
                </c:pt>
                <c:pt idx="10" formatCode="0.000">
                  <c:v>0.10931986999999985</c:v>
                </c:pt>
                <c:pt idx="11" formatCode="0.000">
                  <c:v>0.10308410000000012</c:v>
                </c:pt>
                <c:pt idx="12" formatCode="0.000">
                  <c:v>9.8610610000000043E-2</c:v>
                </c:pt>
                <c:pt idx="13" formatCode="0.000">
                  <c:v>9.4193260000000043E-2</c:v>
                </c:pt>
                <c:pt idx="14" formatCode="0.000">
                  <c:v>8.9172639999999997E-2</c:v>
                </c:pt>
                <c:pt idx="15" formatCode="0.000">
                  <c:v>9.6725900000000267E-2</c:v>
                </c:pt>
                <c:pt idx="16" formatCode="0.000">
                  <c:v>9.2729740000000005E-2</c:v>
                </c:pt>
              </c:numCache>
            </c:numRef>
          </c:val>
        </c:ser>
        <c:dLbls/>
        <c:marker val="1"/>
        <c:axId val="153203072"/>
        <c:axId val="153204608"/>
      </c:lineChart>
      <c:catAx>
        <c:axId val="15320307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3204608"/>
        <c:crosses val="autoZero"/>
        <c:auto val="1"/>
        <c:lblAlgn val="ctr"/>
        <c:lblOffset val="100"/>
      </c:catAx>
      <c:valAx>
        <c:axId val="153204608"/>
        <c:scaling>
          <c:orientation val="minMax"/>
          <c:max val="0.13"/>
          <c:min val="7.5000000000000011E-2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AU" b="0" dirty="0" smtClean="0"/>
                  <a:t>Reduction in Gini coefficient</a:t>
                </a:r>
              </a:p>
            </c:rich>
          </c:tx>
          <c:layout>
            <c:manualLayout>
              <c:xMode val="edge"/>
              <c:yMode val="edge"/>
              <c:x val="6.965841715854207E-3"/>
              <c:y val="0.21135556697403987"/>
            </c:manualLayout>
          </c:layout>
        </c:title>
        <c:numFmt formatCode="#,##0.00" sourceLinked="0"/>
        <c:tickLblPos val="nextTo"/>
        <c:crossAx val="153203072"/>
        <c:crosses val="autoZero"/>
        <c:crossBetween val="between"/>
        <c:majorUnit val="1.0000000000000005E-2"/>
      </c:valAx>
    </c:plotArea>
    <c:legend>
      <c:legendPos val="r"/>
      <c:layout>
        <c:manualLayout>
          <c:xMode val="edge"/>
          <c:yMode val="edge"/>
          <c:x val="0.13518764905301767"/>
          <c:y val="0.56403907516975582"/>
          <c:w val="0.41752022159350188"/>
          <c:h val="0.18520587057714977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Gini </a:t>
            </a:r>
            <a:r>
              <a:rPr lang="en-US" sz="1800" dirty="0"/>
              <a:t>coefficient for equivalised market income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9932088908467045E-2"/>
          <c:y val="8.5343096798768392E-2"/>
          <c:w val="0.89014885377090103"/>
          <c:h val="0.6992847266219665"/>
        </c:manualLayout>
      </c:layout>
      <c:lineChart>
        <c:grouping val="standard"/>
        <c:ser>
          <c:idx val="0"/>
          <c:order val="0"/>
          <c:tx>
            <c:strRef>
              <c:f>'HH eq private comparisons'!$C$84</c:f>
              <c:strCache>
                <c:ptCount val="1"/>
                <c:pt idx="0">
                  <c:v>ABS weekly (pre-2007-08 basis)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5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3"/>
            <c:marker>
              <c:symbol val="none"/>
            </c:marker>
          </c:dPt>
          <c:dPt>
            <c:idx val="15"/>
            <c:marker>
              <c:symbol val="none"/>
            </c:marker>
          </c:dPt>
          <c:cat>
            <c:strRef>
              <c:f>'HH eq private comparisons'!$A$85:$A$101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private comparisons'!$C$85:$C$101</c:f>
              <c:numCache>
                <c:formatCode>0.000</c:formatCode>
                <c:ptCount val="17"/>
                <c:pt idx="1">
                  <c:v>0.46726941</c:v>
                </c:pt>
                <c:pt idx="2">
                  <c:v>0.4644412</c:v>
                </c:pt>
                <c:pt idx="3">
                  <c:v>0.46170128000000005</c:v>
                </c:pt>
                <c:pt idx="4">
                  <c:v>0.47524063</c:v>
                </c:pt>
                <c:pt idx="5">
                  <c:v>0.47587789000000108</c:v>
                </c:pt>
                <c:pt idx="6">
                  <c:v>0.47651515</c:v>
                </c:pt>
                <c:pt idx="7">
                  <c:v>0.47591839000000097</c:v>
                </c:pt>
                <c:pt idx="8">
                  <c:v>0.47097671000000096</c:v>
                </c:pt>
                <c:pt idx="9">
                  <c:v>0.46603502999999996</c:v>
                </c:pt>
                <c:pt idx="10">
                  <c:v>0.45660547000000001</c:v>
                </c:pt>
                <c:pt idx="11">
                  <c:v>0.4554782250000009</c:v>
                </c:pt>
                <c:pt idx="12">
                  <c:v>0.45435098000000096</c:v>
                </c:pt>
                <c:pt idx="13">
                  <c:v>0.45629088000000001</c:v>
                </c:pt>
                <c:pt idx="14">
                  <c:v>0.45823078</c:v>
                </c:pt>
                <c:pt idx="15">
                  <c:v>0.45896925499999996</c:v>
                </c:pt>
                <c:pt idx="16">
                  <c:v>0.45970772999999998</c:v>
                </c:pt>
              </c:numCache>
            </c:numRef>
          </c:val>
        </c:ser>
        <c:ser>
          <c:idx val="1"/>
          <c:order val="1"/>
          <c:tx>
            <c:strRef>
              <c:f>'HH eq private comparisons'!$B$84</c:f>
              <c:strCache>
                <c:ptCount val="1"/>
                <c:pt idx="0">
                  <c:v>ABS annual (pre-2007-08 basis)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4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cat>
            <c:strRef>
              <c:f>'HH eq private comparisons'!$A$85:$A$101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private comparisons'!$B$85:$B$101</c:f>
              <c:numCache>
                <c:formatCode>0.000</c:formatCode>
                <c:ptCount val="17"/>
                <c:pt idx="0">
                  <c:v>0.45626886000000072</c:v>
                </c:pt>
                <c:pt idx="1">
                  <c:v>0.45558373000000002</c:v>
                </c:pt>
                <c:pt idx="2">
                  <c:v>0.45729507999999996</c:v>
                </c:pt>
                <c:pt idx="3">
                  <c:v>0.46722429000000032</c:v>
                </c:pt>
                <c:pt idx="4">
                  <c:v>0.46718900000000008</c:v>
                </c:pt>
                <c:pt idx="5">
                  <c:v>0.46715371</c:v>
                </c:pt>
                <c:pt idx="6">
                  <c:v>0.46893339000000001</c:v>
                </c:pt>
                <c:pt idx="7">
                  <c:v>0.46288022000000084</c:v>
                </c:pt>
                <c:pt idx="8">
                  <c:v>0.45682705000000001</c:v>
                </c:pt>
                <c:pt idx="9">
                  <c:v>0.46687589000000096</c:v>
                </c:pt>
                <c:pt idx="10">
                  <c:v>0.47039875000000031</c:v>
                </c:pt>
                <c:pt idx="11">
                  <c:v>0.47392161000000038</c:v>
                </c:pt>
                <c:pt idx="12">
                  <c:v>0.47573482499999997</c:v>
                </c:pt>
                <c:pt idx="13">
                  <c:v>0.47754804000000001</c:v>
                </c:pt>
                <c:pt idx="14">
                  <c:v>0.47731073500000126</c:v>
                </c:pt>
                <c:pt idx="15">
                  <c:v>0.47707343000000002</c:v>
                </c:pt>
              </c:numCache>
            </c:numRef>
          </c:val>
        </c:ser>
        <c:ser>
          <c:idx val="2"/>
          <c:order val="2"/>
          <c:tx>
            <c:strRef>
              <c:f>'HH eq private comparisons'!$D$84</c:f>
              <c:strCache>
                <c:ptCount val="1"/>
                <c:pt idx="0">
                  <c:v>HILDA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'HH eq private comparisons'!$A$85:$A$101</c:f>
              <c:strCache>
                <c:ptCount val="17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1999-2000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</c:strCache>
            </c:strRef>
          </c:cat>
          <c:val>
            <c:numRef>
              <c:f>'HH eq private comparisons'!$D$85:$D$101</c:f>
              <c:numCache>
                <c:formatCode>General</c:formatCode>
                <c:ptCount val="17"/>
                <c:pt idx="7" formatCode="0.000">
                  <c:v>0.47104797000000032</c:v>
                </c:pt>
                <c:pt idx="8" formatCode="0.000">
                  <c:v>0.47723452</c:v>
                </c:pt>
                <c:pt idx="9" formatCode="0.000">
                  <c:v>0.46873089000000001</c:v>
                </c:pt>
                <c:pt idx="10" formatCode="0.000">
                  <c:v>0.47144203000000001</c:v>
                </c:pt>
                <c:pt idx="11" formatCode="0.000">
                  <c:v>0.46127838000000032</c:v>
                </c:pt>
                <c:pt idx="12" formatCode="0.000">
                  <c:v>0.45873366999999998</c:v>
                </c:pt>
                <c:pt idx="13" formatCode="0.000">
                  <c:v>0.45899294000000002</c:v>
                </c:pt>
                <c:pt idx="14" formatCode="0.000">
                  <c:v>0.44761665</c:v>
                </c:pt>
                <c:pt idx="15" formatCode="0.000">
                  <c:v>0.44937352000000008</c:v>
                </c:pt>
                <c:pt idx="16" formatCode="0.000">
                  <c:v>0.45159283</c:v>
                </c:pt>
              </c:numCache>
            </c:numRef>
          </c:val>
        </c:ser>
        <c:dLbls/>
        <c:marker val="1"/>
        <c:axId val="107606784"/>
        <c:axId val="107608320"/>
      </c:lineChart>
      <c:catAx>
        <c:axId val="10760678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7608320"/>
        <c:crosses val="autoZero"/>
        <c:auto val="1"/>
        <c:lblAlgn val="ctr"/>
        <c:lblOffset val="100"/>
      </c:catAx>
      <c:valAx>
        <c:axId val="107608320"/>
        <c:scaling>
          <c:orientation val="minMax"/>
          <c:max val="0.49000000000000032"/>
          <c:min val="0.43000000000000038"/>
        </c:scaling>
        <c:axPos val="l"/>
        <c:numFmt formatCode="General" sourceLinked="1"/>
        <c:tickLblPos val="nextTo"/>
        <c:crossAx val="107606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125625922516553"/>
          <c:y val="0.5529663370736585"/>
          <c:w val="0.42756214296742401"/>
          <c:h val="0.19912648594600604"/>
        </c:manualLayout>
      </c:layout>
    </c:legend>
    <c:plotVisOnly val="1"/>
    <c:dispBlanksAs val="gap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0.84615</cdr:x>
      <cdr:y>0.12329</cdr:y>
    </cdr:from>
    <cdr:to>
      <cdr:x>0.84615</cdr:x>
      <cdr:y>0.78526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336704" y="648072"/>
          <a:ext cx="0" cy="34797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0.83784</cdr:x>
      <cdr:y>0.13333</cdr:y>
    </cdr:from>
    <cdr:to>
      <cdr:x>0.83784</cdr:x>
      <cdr:y>0.78659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696744" y="720080"/>
          <a:ext cx="0" cy="3528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0.71818</cdr:x>
      <cdr:y>0.11594</cdr:y>
    </cdr:from>
    <cdr:to>
      <cdr:x>0.71818</cdr:x>
      <cdr:y>0.7971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688632" y="576064"/>
          <a:ext cx="0" cy="338437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0.80982</cdr:x>
      <cdr:y>0.13102</cdr:y>
    </cdr:from>
    <cdr:to>
      <cdr:x>0.81343</cdr:x>
      <cdr:y>0.85884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6120680" y="648072"/>
          <a:ext cx="27284" cy="360001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9BBB59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0.66691</cdr:x>
      <cdr:y>0.13102</cdr:y>
    </cdr:from>
    <cdr:to>
      <cdr:x>0.66691</cdr:x>
      <cdr:y>0.85884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040560" y="648072"/>
          <a:ext cx="0" cy="3600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8064A2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0.84848</cdr:x>
      <cdr:y>0.13889</cdr:y>
    </cdr:from>
    <cdr:to>
      <cdr:x>0.84848</cdr:x>
      <cdr:y>0.79167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048672" y="720080"/>
          <a:ext cx="0" cy="33843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0.14706</cdr:x>
      <cdr:y>0.40341</cdr:y>
    </cdr:from>
    <cdr:to>
      <cdr:x>0.47964</cdr:x>
      <cdr:y>0.78409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3907" y="1690688"/>
          <a:ext cx="1750218" cy="1595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  <cdr:relSizeAnchor xmlns:cdr="http://schemas.openxmlformats.org/drawingml/2006/chartDrawing">
    <cdr:from>
      <cdr:x>0.85321</cdr:x>
      <cdr:y>0.125</cdr:y>
    </cdr:from>
    <cdr:to>
      <cdr:x>0.85321</cdr:x>
      <cdr:y>0.79642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6696744" y="648072"/>
          <a:ext cx="0" cy="34810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0.84545</cdr:x>
      <cdr:y>0.13514</cdr:y>
    </cdr:from>
    <cdr:to>
      <cdr:x>0.84545</cdr:x>
      <cdr:y>0.78792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696744" y="720080"/>
          <a:ext cx="0" cy="347839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0.84821</cdr:x>
      <cdr:y>0.10959</cdr:y>
    </cdr:from>
    <cdr:to>
      <cdr:x>0.84821</cdr:x>
      <cdr:y>0.78854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840760" y="576064"/>
          <a:ext cx="0" cy="356895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0.83929</cdr:x>
      <cdr:y>0.14667</cdr:y>
    </cdr:from>
    <cdr:to>
      <cdr:x>0.83929</cdr:x>
      <cdr:y>0.79945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768752" y="792088"/>
          <a:ext cx="0" cy="352540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0.84762</cdr:x>
      <cdr:y>0.10811</cdr:y>
    </cdr:from>
    <cdr:to>
      <cdr:x>0.84762</cdr:x>
      <cdr:y>0.77954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408712" y="576064"/>
          <a:ext cx="0" cy="35777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0.81739</cdr:x>
      <cdr:y>0.13514</cdr:y>
    </cdr:from>
    <cdr:to>
      <cdr:x>0.81739</cdr:x>
      <cdr:y>0.79722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768752" y="720080"/>
          <a:ext cx="0" cy="3528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0.82692</cdr:x>
      <cdr:y>0.10373</cdr:y>
    </cdr:from>
    <cdr:to>
      <cdr:x>0.82692</cdr:x>
      <cdr:y>0.77238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192688" y="525042"/>
          <a:ext cx="0" cy="338440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0.83486</cdr:x>
      <cdr:y>0.15068</cdr:y>
    </cdr:from>
    <cdr:to>
      <cdr:x>0.83486</cdr:x>
      <cdr:y>0.79451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552728" y="792088"/>
          <a:ext cx="0" cy="33843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</cdr:x>
      <cdr:y>0.13951</cdr:y>
    </cdr:from>
    <cdr:to>
      <cdr:x>0.85</cdr:x>
      <cdr:y>0.79182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6120680" y="723852"/>
          <a:ext cx="0" cy="33843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0" tIns="47776" rIns="95550" bIns="47776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0" tIns="47776" rIns="95550" bIns="47776" rtlCol="0"/>
          <a:lstStyle>
            <a:lvl1pPr algn="r">
              <a:defRPr sz="1300"/>
            </a:lvl1pPr>
          </a:lstStyle>
          <a:p>
            <a:fld id="{E83DE6AF-1318-48CD-812A-E44CEE4E6FC1}" type="datetimeFigureOut">
              <a:rPr lang="en-AU" smtClean="0"/>
              <a:pPr/>
              <a:t>9/10/2012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6" rIns="95550" bIns="4777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0" tIns="47776" rIns="95550" bIns="477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5550" tIns="47776" rIns="95550" bIns="47776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0" tIns="47776" rIns="95550" bIns="47776" rtlCol="0" anchor="b"/>
          <a:lstStyle>
            <a:lvl1pPr algn="r">
              <a:defRPr sz="1300"/>
            </a:lvl1pPr>
          </a:lstStyle>
          <a:p>
            <a:fld id="{0860CBE6-EE79-45A5-8DBE-02CE7371411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0449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100" dirty="0" smtClean="0"/>
              <a:t>Income </a:t>
            </a:r>
            <a:r>
              <a:rPr lang="en-AU" sz="1100" dirty="0" smtClean="0"/>
              <a:t>variable: Personal annual income that is ‘declared’ to the ATO</a:t>
            </a:r>
          </a:p>
          <a:p>
            <a:r>
              <a:rPr lang="en-AU" sz="1100" dirty="0" smtClean="0"/>
              <a:t>(</a:t>
            </a:r>
            <a:r>
              <a:rPr lang="en-AU" sz="1100" dirty="0" smtClean="0"/>
              <a:t>Note: </a:t>
            </a:r>
            <a:r>
              <a:rPr lang="en-AU" sz="1100" dirty="0" smtClean="0"/>
              <a:t>using the </a:t>
            </a:r>
            <a:r>
              <a:rPr lang="en-AU" sz="1100" dirty="0" smtClean="0"/>
              <a:t>household equivalised income concept, </a:t>
            </a:r>
            <a:r>
              <a:rPr lang="en-AU" sz="1100" dirty="0" smtClean="0"/>
              <a:t>the top 1% income </a:t>
            </a:r>
            <a:r>
              <a:rPr lang="en-AU" sz="1100" dirty="0" smtClean="0"/>
              <a:t>share only increases from about 4.5% to 5% between 2000 and 2010</a:t>
            </a:r>
            <a:r>
              <a:rPr lang="en-AU" sz="1100" dirty="0" smtClean="0"/>
              <a:t>.)</a:t>
            </a:r>
            <a:endParaRPr lang="en-AU" sz="1100" dirty="0" smtClean="0"/>
          </a:p>
          <a:p>
            <a:endParaRPr lang="en-AU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197">
              <a:defRPr/>
            </a:pPr>
            <a:r>
              <a:rPr lang="en-AU" dirty="0" smtClean="0"/>
              <a:t>Have</a:t>
            </a:r>
            <a:r>
              <a:rPr lang="en-AU" baseline="0" dirty="0" smtClean="0"/>
              <a:t> also done </a:t>
            </a:r>
            <a:r>
              <a:rPr lang="en-AU" baseline="0" dirty="0" err="1" smtClean="0"/>
              <a:t>Shorrocks</a:t>
            </a:r>
            <a:r>
              <a:rPr lang="en-AU" baseline="0" dirty="0" smtClean="0"/>
              <a:t> decompositions of CV and I2 by ‘factor’ source: wages, benefits, other income, </a:t>
            </a:r>
            <a:r>
              <a:rPr lang="en-AU" baseline="0" dirty="0" smtClean="0"/>
              <a:t>taxes and have decomposed </a:t>
            </a:r>
            <a:r>
              <a:rPr lang="en-AU" baseline="0" dirty="0" smtClean="0"/>
              <a:t>the </a:t>
            </a:r>
            <a:r>
              <a:rPr lang="en-AU" baseline="0" dirty="0" err="1" smtClean="0"/>
              <a:t>Ginis</a:t>
            </a:r>
            <a:r>
              <a:rPr lang="en-AU" baseline="0" dirty="0" smtClean="0"/>
              <a:t> by examining concentration coefficients of each factor </a:t>
            </a:r>
            <a:r>
              <a:rPr lang="en-AU" baseline="0" dirty="0" smtClean="0"/>
              <a:t>source with respect to total income. Findings presented here are consistent with these more rigorous decompositions.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decline in the inequality-reducing effects of income taxes are attributable to cuts</a:t>
            </a:r>
            <a:r>
              <a:rPr lang="en-AU" baseline="0" dirty="0" smtClean="0"/>
              <a:t> in tax rates and increases in the income thresholds at which higher rates cut in.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decline in the inequality-reducing effects of transfers is primarily due to reduced reliance on income support (in turn a result of employment growth). Compositional shift of</a:t>
            </a:r>
            <a:r>
              <a:rPr lang="en-AU" baseline="0" dirty="0" smtClean="0"/>
              <a:t> income support recipients to </a:t>
            </a:r>
            <a:r>
              <a:rPr lang="en-AU" dirty="0" smtClean="0"/>
              <a:t>Allowances may also be a factor.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 smtClean="0"/>
              <a:t>This demonstrates why the increase in the inequality-reducing role of transfers immediately after the onset of the GFC </a:t>
            </a:r>
            <a:r>
              <a:rPr lang="en-AU" baseline="0" dirty="0" smtClean="0"/>
              <a:t>was </a:t>
            </a:r>
            <a:r>
              <a:rPr lang="en-AU" baseline="0" dirty="0" smtClean="0"/>
              <a:t>temporary </a:t>
            </a:r>
            <a:r>
              <a:rPr lang="en-AU" baseline="0" dirty="0" smtClean="0"/>
              <a:t>(barring </a:t>
            </a:r>
            <a:r>
              <a:rPr lang="en-AU" baseline="0" dirty="0" smtClean="0"/>
              <a:t>new </a:t>
            </a:r>
            <a:r>
              <a:rPr lang="en-AU" baseline="0" dirty="0" smtClean="0"/>
              <a:t>changes to transfer payments).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 smtClean="0"/>
              <a:t>Weekly </a:t>
            </a:r>
            <a:r>
              <a:rPr lang="en-AU" baseline="0" dirty="0" smtClean="0"/>
              <a:t>employment rates should always be lower than annual </a:t>
            </a:r>
            <a:r>
              <a:rPr lang="en-AU" baseline="0" dirty="0" smtClean="0"/>
              <a:t>employment</a:t>
            </a:r>
          </a:p>
          <a:p>
            <a:r>
              <a:rPr lang="en-AU" baseline="0" dirty="0" smtClean="0"/>
              <a:t>Why </a:t>
            </a:r>
            <a:r>
              <a:rPr lang="en-AU" baseline="0" dirty="0" smtClean="0"/>
              <a:t>has the gap between annual employment and weekly employment been shrinking</a:t>
            </a:r>
            <a:r>
              <a:rPr lang="en-AU" baseline="0" dirty="0" smtClean="0"/>
              <a:t>? Employment growth seems low for the annual series.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</a:t>
            </a:r>
            <a:r>
              <a:rPr lang="en-AU" baseline="0" dirty="0" smtClean="0"/>
              <a:t>ther </a:t>
            </a:r>
            <a:r>
              <a:rPr lang="en-AU" baseline="0" dirty="0" smtClean="0"/>
              <a:t>income, which </a:t>
            </a:r>
            <a:r>
              <a:rPr lang="en-AU" baseline="0" dirty="0" smtClean="0"/>
              <a:t>primarily comprises </a:t>
            </a:r>
            <a:r>
              <a:rPr lang="en-AU" baseline="0" dirty="0" smtClean="0"/>
              <a:t>investment income and business income, </a:t>
            </a:r>
            <a:r>
              <a:rPr lang="en-AU" baseline="0" dirty="0" smtClean="0"/>
              <a:t>actually acts </a:t>
            </a:r>
            <a:r>
              <a:rPr lang="en-AU" baseline="0" dirty="0" smtClean="0"/>
              <a:t>to </a:t>
            </a:r>
            <a:r>
              <a:rPr lang="en-AU" b="0" baseline="0" dirty="0" smtClean="0"/>
              <a:t>decrease</a:t>
            </a:r>
            <a:r>
              <a:rPr lang="en-AU" baseline="0" dirty="0" smtClean="0"/>
              <a:t> inequality, </a:t>
            </a:r>
            <a:r>
              <a:rPr lang="en-AU" baseline="0" dirty="0" smtClean="0"/>
              <a:t>probably because many recipients are elderly or self-employed and have little other income.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1583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72261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s</a:t>
            </a:r>
            <a:r>
              <a:rPr lang="en-AU" baseline="0" dirty="0" smtClean="0"/>
              <a:t>uggests the </a:t>
            </a:r>
            <a:r>
              <a:rPr lang="en-AU" dirty="0" smtClean="0"/>
              <a:t>ABS is </a:t>
            </a:r>
            <a:r>
              <a:rPr lang="en-AU" dirty="0" smtClean="0"/>
              <a:t>better</a:t>
            </a:r>
            <a:r>
              <a:rPr lang="en-AU" baseline="0" dirty="0" smtClean="0"/>
              <a:t> capturing investment and business </a:t>
            </a:r>
            <a:r>
              <a:rPr lang="en-AU" baseline="0" dirty="0" smtClean="0"/>
              <a:t>income from 2003-04.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03232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 ABS weekly and HILDA income series show little net change in inequality over the decade, whereas the ABS annual series shows a large increase to 2006-07 only partially offset by a decline after then.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drop in inequality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between 2002-03 and 2003-04 for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the weekly income series does not seem plausible;</a:t>
            </a:r>
            <a:r>
              <a:rPr lang="en-AU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the rate of increase between 2003-04 and 2007-08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seems likely to be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overstated for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both the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weekly and annual ABS series.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Nonetheless,</a:t>
            </a:r>
            <a:r>
              <a:rPr lang="en-AU" baseline="0" dirty="0" smtClean="0">
                <a:latin typeface="Calibri" pitchFamily="34" charset="0"/>
                <a:cs typeface="Calibri" pitchFamily="34" charset="0"/>
              </a:rPr>
              <a:t> on balance,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it does seem that there is some tendency towards greater inequality.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Moreover, the HILDA Survey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is showing increased inequality after 2008-09.</a:t>
            </a: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79390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For </a:t>
            </a:r>
            <a:r>
              <a:rPr lang="en-AU" b="0" dirty="0" smtClean="0"/>
              <a:t>average levels of household</a:t>
            </a:r>
            <a:r>
              <a:rPr lang="en-AU" b="0" baseline="0" dirty="0" smtClean="0"/>
              <a:t> incomes, </a:t>
            </a:r>
            <a:r>
              <a:rPr lang="en-AU" b="0" dirty="0" smtClean="0"/>
              <a:t>national accounts data provide</a:t>
            </a:r>
            <a:r>
              <a:rPr lang="en-AU" b="0" baseline="0" dirty="0" smtClean="0"/>
              <a:t> a</a:t>
            </a:r>
            <a:r>
              <a:rPr lang="en-AU" b="0" dirty="0" smtClean="0"/>
              <a:t> more up-to-date</a:t>
            </a:r>
            <a:r>
              <a:rPr lang="en-AU" b="0" baseline="0" dirty="0" smtClean="0"/>
              <a:t> sense of what is </a:t>
            </a:r>
            <a:r>
              <a:rPr lang="en-AU" b="0" baseline="0" dirty="0" smtClean="0"/>
              <a:t>happening (to June 2012).</a:t>
            </a:r>
            <a:endParaRPr lang="en-AU" b="0" baseline="0" dirty="0" smtClean="0"/>
          </a:p>
          <a:p>
            <a:r>
              <a:rPr lang="en-AU" baseline="0" dirty="0" smtClean="0"/>
              <a:t>It looks </a:t>
            </a:r>
            <a:r>
              <a:rPr lang="en-AU" baseline="0" dirty="0" smtClean="0"/>
              <a:t>like, after volatility around the time of the GFC, income growth is back on </a:t>
            </a:r>
            <a:r>
              <a:rPr lang="en-AU" baseline="0" dirty="0" smtClean="0"/>
              <a:t>trend.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 smtClean="0"/>
              <a:t>Why is labour force </a:t>
            </a:r>
            <a:r>
              <a:rPr lang="en-AU" baseline="0" dirty="0" smtClean="0"/>
              <a:t>participation decreasing</a:t>
            </a:r>
            <a:r>
              <a:rPr lang="en-AU" baseline="0" dirty="0" smtClean="0"/>
              <a:t>? If </a:t>
            </a:r>
            <a:r>
              <a:rPr lang="en-AU" baseline="0" dirty="0" smtClean="0"/>
              <a:t>participation had not </a:t>
            </a:r>
            <a:r>
              <a:rPr lang="en-AU" baseline="0" dirty="0" smtClean="0"/>
              <a:t>decreased since late-2010, the unemployment rate </a:t>
            </a:r>
            <a:r>
              <a:rPr lang="en-AU" baseline="0" dirty="0" smtClean="0"/>
              <a:t>would be </a:t>
            </a:r>
            <a:r>
              <a:rPr lang="en-AU" baseline="0" dirty="0" smtClean="0"/>
              <a:t>about </a:t>
            </a:r>
            <a:r>
              <a:rPr lang="en-AU" baseline="0" dirty="0" smtClean="0"/>
              <a:t>1.4 percentage points </a:t>
            </a:r>
            <a:r>
              <a:rPr lang="en-AU" baseline="0" dirty="0" smtClean="0"/>
              <a:t>higher than its current level (i.e., about 6.5%).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56924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Two national unit record data sets are available on household incomes: ABS income surveys and the HILDA Survey</a:t>
            </a:r>
            <a:r>
              <a:rPr lang="en-AU" baseline="0" dirty="0" smtClean="0"/>
              <a:t>.</a:t>
            </a:r>
            <a:endParaRPr lang="en-AU" baseline="0" dirty="0" smtClean="0"/>
          </a:p>
          <a:p>
            <a:r>
              <a:rPr lang="en-AU" baseline="0" dirty="0" smtClean="0"/>
              <a:t>15 income surveys have been conducted by the Australian Bureau of Statistics since </a:t>
            </a:r>
            <a:r>
              <a:rPr lang="en-AU" baseline="0" dirty="0" smtClean="0"/>
              <a:t>1975</a:t>
            </a:r>
            <a:endParaRPr lang="en-AU" baseline="0" dirty="0" smtClean="0"/>
          </a:p>
          <a:p>
            <a:r>
              <a:rPr lang="en-AU" baseline="0" dirty="0" smtClean="0"/>
              <a:t>The </a:t>
            </a:r>
            <a:r>
              <a:rPr lang="en-AU" baseline="0" dirty="0" smtClean="0"/>
              <a:t>HILDA Survey is a panel study of about 14,000 people that started in 2001 and is conducted annually.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0650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baseline="0" dirty="0" smtClean="0"/>
              <a:t>This </a:t>
            </a:r>
            <a:r>
              <a:rPr lang="en-AU" baseline="0" dirty="0" smtClean="0"/>
              <a:t>is median income equivalised using ‘modified OECD’ scale: we divide income by this scale, which is equal to 1 + 0.6 for every member 15 years and over and 0.3 for each child under 15. </a:t>
            </a:r>
            <a:r>
              <a:rPr lang="en-AU" baseline="0" dirty="0" err="1" smtClean="0"/>
              <a:t>Eg</a:t>
            </a:r>
            <a:r>
              <a:rPr lang="en-AU" baseline="0" dirty="0" smtClean="0"/>
              <a:t>, 2.1 for a family of 4 with 2 children under 15. ($100,000 translates to </a:t>
            </a:r>
            <a:r>
              <a:rPr lang="en-AU" baseline="0" dirty="0" smtClean="0"/>
              <a:t>equivalised income of about </a:t>
            </a:r>
            <a:r>
              <a:rPr lang="en-AU" baseline="0" dirty="0" smtClean="0"/>
              <a:t>$47,500 for a family of 4, or $62,500 for a couple without children)</a:t>
            </a:r>
          </a:p>
          <a:p>
            <a:r>
              <a:rPr lang="en-AU" baseline="0" dirty="0" smtClean="0"/>
              <a:t>The vertical red line </a:t>
            </a:r>
            <a:r>
              <a:rPr lang="en-AU" baseline="0" dirty="0" smtClean="0"/>
              <a:t>delineates the before and after GFC periods.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499">
              <a:defRPr/>
            </a:pPr>
            <a:r>
              <a:rPr lang="en-AU" baseline="0" dirty="0" smtClean="0"/>
              <a:t>This </a:t>
            </a:r>
            <a:r>
              <a:rPr lang="en-AU" baseline="0" dirty="0" smtClean="0"/>
              <a:t>is the ‘official’ story on income inequality in Australia over recent years – but note that the </a:t>
            </a:r>
            <a:r>
              <a:rPr lang="en-AU" baseline="0" dirty="0" err="1" smtClean="0"/>
              <a:t>Gini’s</a:t>
            </a:r>
            <a:r>
              <a:rPr lang="en-AU" baseline="0" dirty="0" smtClean="0"/>
              <a:t> are ‘as reported when first published’ – </a:t>
            </a:r>
            <a:r>
              <a:rPr lang="en-AU" baseline="0" dirty="0" smtClean="0"/>
              <a:t>they do not take into account </a:t>
            </a:r>
            <a:r>
              <a:rPr lang="en-AU" baseline="0" dirty="0" smtClean="0"/>
              <a:t>ex post revisions to earlier estimates that have been published when new surveys </a:t>
            </a:r>
            <a:r>
              <a:rPr lang="en-AU" baseline="0" dirty="0" smtClean="0"/>
              <a:t>were </a:t>
            </a:r>
            <a:r>
              <a:rPr lang="en-AU" baseline="0" dirty="0" smtClean="0"/>
              <a:t>conducted.</a:t>
            </a:r>
          </a:p>
          <a:p>
            <a:pPr defTabSz="955499">
              <a:defRPr/>
            </a:pPr>
            <a:r>
              <a:rPr lang="en-AU" baseline="0" dirty="0" smtClean="0"/>
              <a:t>Looking </a:t>
            </a:r>
            <a:r>
              <a:rPr lang="en-AU" baseline="0" dirty="0" smtClean="0"/>
              <a:t>at percentile ratios shows </a:t>
            </a:r>
            <a:r>
              <a:rPr lang="en-AU" baseline="0" dirty="0" smtClean="0"/>
              <a:t>greater increase</a:t>
            </a:r>
            <a:r>
              <a:rPr lang="en-AU" dirty="0" smtClean="0"/>
              <a:t> </a:t>
            </a:r>
            <a:r>
              <a:rPr lang="en-AU" dirty="0" smtClean="0"/>
              <a:t>in the bottom half than </a:t>
            </a:r>
            <a:r>
              <a:rPr lang="en-AU" dirty="0" smtClean="0"/>
              <a:t>in the top half of the distribution </a:t>
            </a:r>
            <a:r>
              <a:rPr lang="en-AU" dirty="0" smtClean="0"/>
              <a:t>in</a:t>
            </a:r>
            <a:r>
              <a:rPr lang="en-AU" baseline="0" dirty="0" smtClean="0"/>
              <a:t> the </a:t>
            </a:r>
            <a:r>
              <a:rPr lang="en-AU" baseline="0" dirty="0" smtClean="0"/>
              <a:t>1990s </a:t>
            </a:r>
            <a:r>
              <a:rPr lang="en-AU" baseline="0" dirty="0" smtClean="0"/>
              <a:t>and up to 2002-03, but similar </a:t>
            </a:r>
            <a:r>
              <a:rPr lang="en-AU" baseline="0" dirty="0" smtClean="0"/>
              <a:t>changes for the top </a:t>
            </a:r>
            <a:r>
              <a:rPr lang="en-AU" baseline="0" dirty="0" smtClean="0"/>
              <a:t>and bottom </a:t>
            </a:r>
            <a:r>
              <a:rPr lang="en-AU" baseline="0" dirty="0" smtClean="0"/>
              <a:t>halves between </a:t>
            </a:r>
            <a:r>
              <a:rPr lang="en-AU" baseline="0" dirty="0" smtClean="0"/>
              <a:t>2002-03 and 2007-08. Bottom-half inequality decreased in 2009-10, but top-half </a:t>
            </a:r>
            <a:r>
              <a:rPr lang="en-AU" baseline="0" dirty="0" smtClean="0"/>
              <a:t>inequality increased</a:t>
            </a:r>
            <a:r>
              <a:rPr lang="en-AU" baseline="0" dirty="0" smtClean="0"/>
              <a:t>.</a:t>
            </a:r>
            <a:endParaRPr lang="en-AU" dirty="0" smtClean="0"/>
          </a:p>
          <a:p>
            <a:pPr defTabSz="955499"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</a:t>
            </a:r>
            <a:r>
              <a:rPr lang="en-AU" dirty="0" smtClean="0"/>
              <a:t>are 4 notionally consistent weekly income series and 3 notionally consistent annual income measures.</a:t>
            </a:r>
          </a:p>
          <a:p>
            <a:r>
              <a:rPr lang="en-AU" dirty="0" smtClean="0"/>
              <a:t>T</a:t>
            </a:r>
            <a:r>
              <a:rPr lang="en-AU" baseline="0" dirty="0" smtClean="0"/>
              <a:t>he </a:t>
            </a:r>
            <a:r>
              <a:rPr lang="en-AU" baseline="0" dirty="0" smtClean="0"/>
              <a:t>public use files provide alternative income measures based on the different income concepts in some of the survey years.</a:t>
            </a:r>
            <a:endParaRPr lang="en-AU" dirty="0" smtClean="0"/>
          </a:p>
          <a:p>
            <a:endParaRPr lang="en-AU" dirty="0" smtClean="0"/>
          </a:p>
          <a:p>
            <a:r>
              <a:rPr lang="en-AU" baseline="0" dirty="0" smtClean="0"/>
              <a:t>Changes to survey methods, questionnaires and so on could still introduce inconsistencies – including potential ‘</a:t>
            </a:r>
            <a:r>
              <a:rPr lang="en-AU" baseline="0" dirty="0" err="1" smtClean="0"/>
              <a:t>spillover</a:t>
            </a:r>
            <a:r>
              <a:rPr lang="en-AU" baseline="0" dirty="0" smtClean="0"/>
              <a:t>’ effects – for example, asking about wealth could improve investment income reporting, and these series cannot account for the fact that wealth is only measured in some survey years.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4161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1401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The two </a:t>
            </a:r>
            <a:r>
              <a:rPr lang="en-AU" dirty="0" smtClean="0"/>
              <a:t>ABS </a:t>
            </a:r>
            <a:r>
              <a:rPr lang="en-AU" dirty="0" smtClean="0"/>
              <a:t>graphs are for the </a:t>
            </a:r>
            <a:r>
              <a:rPr lang="en-AU" dirty="0" smtClean="0"/>
              <a:t>income series </a:t>
            </a:r>
            <a:r>
              <a:rPr lang="en-AU" dirty="0" smtClean="0"/>
              <a:t>that appear relatively </a:t>
            </a:r>
            <a:r>
              <a:rPr lang="en-AU" dirty="0" smtClean="0"/>
              <a:t>consistent</a:t>
            </a:r>
            <a:r>
              <a:rPr lang="en-AU" baseline="0" dirty="0" smtClean="0"/>
              <a:t>.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CBE6-EE79-45A5-8DBE-02CE73714114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096000"/>
            <a:ext cx="9180513" cy="762000"/>
          </a:xfrm>
          <a:prstGeom prst="rect">
            <a:avLst/>
          </a:prstGeom>
          <a:solidFill>
            <a:srgbClr val="FFAB0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AU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4" name="Picture 10" descr="MIAESRlandscape registered 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25" y="5013325"/>
            <a:ext cx="35909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FacultyBusinessEconomics_Pos3D_H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581525"/>
            <a:ext cx="29019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1389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 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096000"/>
            <a:ext cx="9180513" cy="762000"/>
          </a:xfrm>
          <a:prstGeom prst="rect">
            <a:avLst/>
          </a:prstGeom>
          <a:solidFill>
            <a:srgbClr val="FFAB0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AU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81075"/>
            <a:ext cx="6156325" cy="215900"/>
          </a:xfrm>
          <a:prstGeom prst="rect">
            <a:avLst/>
          </a:prstGeom>
          <a:solidFill>
            <a:srgbClr val="FFAB0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AU" sz="1400">
              <a:solidFill>
                <a:schemeClr val="bg2"/>
              </a:solidFill>
              <a:latin typeface="Lucida Sans Unicod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130425"/>
            <a:ext cx="8280920" cy="2378695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Calibri" pitchFamily="34" charset="0"/>
                <a:cs typeface="Calibri" pitchFamily="34" charset="0"/>
              </a:rPr>
              <a:t>Do we </a:t>
            </a:r>
            <a:r>
              <a:rPr lang="en-AU" i="1" dirty="0" smtClean="0">
                <a:latin typeface="Calibri" pitchFamily="34" charset="0"/>
                <a:cs typeface="Calibri" pitchFamily="34" charset="0"/>
              </a:rPr>
              <a:t>really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know what happened to income inequality in Australia over the last decade?</a:t>
            </a:r>
            <a:br>
              <a:rPr lang="en-AU" dirty="0" smtClean="0">
                <a:latin typeface="Calibri" pitchFamily="34" charset="0"/>
                <a:cs typeface="Calibri" pitchFamily="34" charset="0"/>
              </a:rPr>
            </a:br>
            <a:r>
              <a:rPr lang="en-AU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dirty="0" smtClean="0">
                <a:latin typeface="Calibri" pitchFamily="34" charset="0"/>
                <a:cs typeface="Calibri" pitchFamily="34" charset="0"/>
              </a:rPr>
            </a:br>
            <a:r>
              <a:rPr lang="en-AU" sz="3200" dirty="0" smtClean="0">
                <a:latin typeface="Calibri" pitchFamily="34" charset="0"/>
                <a:cs typeface="Calibri" pitchFamily="34" charset="0"/>
              </a:rPr>
              <a:t>Roger Wilkins</a:t>
            </a:r>
            <a:br>
              <a:rPr lang="en-AU" sz="3200" dirty="0" smtClean="0">
                <a:latin typeface="Calibri" pitchFamily="34" charset="0"/>
                <a:cs typeface="Calibri" pitchFamily="34" charset="0"/>
              </a:rPr>
            </a:br>
            <a:r>
              <a:rPr lang="en-AU" sz="3200" dirty="0">
                <a:latin typeface="Calibri" pitchFamily="34" charset="0"/>
                <a:cs typeface="Calibri" pitchFamily="34" charset="0"/>
              </a:rPr>
              <a:t/>
            </a:r>
            <a:br>
              <a:rPr lang="en-AU" sz="3200" dirty="0">
                <a:latin typeface="Calibri" pitchFamily="34" charset="0"/>
                <a:cs typeface="Calibri" pitchFamily="34" charset="0"/>
              </a:rPr>
            </a:br>
            <a:r>
              <a:rPr lang="en-AU" sz="2800" dirty="0" smtClean="0">
                <a:latin typeface="Calibri" pitchFamily="34" charset="0"/>
                <a:cs typeface="Calibri" pitchFamily="34" charset="0"/>
              </a:rPr>
              <a:t>Parliamentary Library Vital Issues Seminar</a:t>
            </a:r>
            <a:br>
              <a:rPr lang="en-AU" sz="2800" dirty="0" smtClean="0">
                <a:latin typeface="Calibri" pitchFamily="34" charset="0"/>
                <a:cs typeface="Calibri" pitchFamily="34" charset="0"/>
              </a:rPr>
            </a:br>
            <a:r>
              <a:rPr lang="en-AU" sz="2800" dirty="0" smtClean="0">
                <a:latin typeface="Calibri" pitchFamily="34" charset="0"/>
                <a:cs typeface="Calibri" pitchFamily="34" charset="0"/>
              </a:rPr>
              <a:t>10 October 2012</a:t>
            </a:r>
            <a:br>
              <a:rPr lang="en-AU" sz="2800" dirty="0" smtClean="0">
                <a:latin typeface="Calibri" pitchFamily="34" charset="0"/>
                <a:cs typeface="Calibri" pitchFamily="34" charset="0"/>
              </a:rPr>
            </a:br>
            <a:r>
              <a:rPr lang="en-A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sz="3200" dirty="0" smtClean="0">
                <a:latin typeface="Calibri" pitchFamily="34" charset="0"/>
                <a:cs typeface="Calibri" pitchFamily="34" charset="0"/>
              </a:rPr>
            </a:br>
            <a:r>
              <a:rPr lang="en-AU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sz="2800" dirty="0" smtClean="0">
                <a:latin typeface="Calibri" pitchFamily="34" charset="0"/>
                <a:cs typeface="Calibri" pitchFamily="34" charset="0"/>
              </a:rPr>
            </a:br>
            <a:endParaRPr lang="en-AU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77875"/>
          </a:xfrm>
        </p:spPr>
        <p:txBody>
          <a:bodyPr/>
          <a:lstStyle/>
          <a:p>
            <a:pPr eaLnBrk="1" hangingPunct="1"/>
            <a:r>
              <a:rPr lang="en-AU" sz="2800" dirty="0" smtClean="0"/>
              <a:t>Comparisons of household survey data with tax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0666804"/>
              </p:ext>
            </p:extLst>
          </p:nvPr>
        </p:nvGraphicFramePr>
        <p:xfrm>
          <a:off x="395536" y="1124744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77875"/>
          </a:xfrm>
        </p:spPr>
        <p:txBody>
          <a:bodyPr/>
          <a:lstStyle/>
          <a:p>
            <a:r>
              <a:rPr lang="en-AU" sz="2800" dirty="0" smtClean="0"/>
              <a:t>Sources of divergence between the three income series from the household surveys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Examine the effect of each of several income components on overall income inequality:</a:t>
            </a:r>
          </a:p>
          <a:p>
            <a:pPr lvl="1"/>
            <a:r>
              <a:rPr lang="en-AU" sz="2000" dirty="0" smtClean="0"/>
              <a:t>Compare the income distribution with and without the component</a:t>
            </a:r>
          </a:p>
          <a:p>
            <a:pPr lvl="1">
              <a:spcAft>
                <a:spcPts val="1200"/>
              </a:spcAft>
            </a:pPr>
            <a:r>
              <a:rPr lang="en-AU" sz="2000" dirty="0" smtClean="0"/>
              <a:t>Look at effects of income taxes, government transfers, wage and salary income and non-wage market income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Also look a bit more closely at wage and salary income and non-wage market income </a:t>
            </a:r>
          </a:p>
          <a:p>
            <a:r>
              <a:rPr lang="en-AU" sz="2400" dirty="0" smtClean="0"/>
              <a:t>Helps us understand where the differences between income series are coming from (and where the series agree)</a:t>
            </a:r>
            <a:endParaRPr lang="en-A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Effects of income taxes on inequality</a:t>
            </a:r>
            <a:endParaRPr lang="en-AU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31476684"/>
              </p:ext>
            </p:extLst>
          </p:nvPr>
        </p:nvGraphicFramePr>
        <p:xfrm>
          <a:off x="467544" y="1124744"/>
          <a:ext cx="813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7308304" y="1772816"/>
            <a:ext cx="0" cy="35283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77875"/>
          </a:xfrm>
        </p:spPr>
        <p:txBody>
          <a:bodyPr/>
          <a:lstStyle/>
          <a:p>
            <a:r>
              <a:rPr lang="en-AU" sz="2800" dirty="0" smtClean="0"/>
              <a:t>Effects of government transfer payments on inequality </a:t>
            </a:r>
            <a:r>
              <a:rPr lang="en-AU" sz="2400" dirty="0" smtClean="0"/>
              <a:t>(of gross income)</a:t>
            </a:r>
            <a:endParaRPr lang="en-AU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960729991"/>
              </p:ext>
            </p:extLst>
          </p:nvPr>
        </p:nvGraphicFramePr>
        <p:xfrm>
          <a:off x="395536" y="1124744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6262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333375"/>
            <a:ext cx="8928992" cy="777875"/>
          </a:xfrm>
        </p:spPr>
        <p:txBody>
          <a:bodyPr/>
          <a:lstStyle/>
          <a:p>
            <a:pPr eaLnBrk="1" hangingPunct="1"/>
            <a:r>
              <a:rPr lang="en-AU" sz="2800" dirty="0" smtClean="0"/>
              <a:t>Drivers of changes – Fiscal stimulus direct payments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9689" y="2780928"/>
          <a:ext cx="8652793" cy="2664000"/>
        </p:xfrm>
        <a:graphic>
          <a:graphicData uri="http://schemas.openxmlformats.org/drawingml/2006/table">
            <a:tbl>
              <a:tblPr/>
              <a:tblGrid>
                <a:gridCol w="2453946"/>
                <a:gridCol w="846837"/>
                <a:gridCol w="120440"/>
                <a:gridCol w="846837"/>
                <a:gridCol w="846837"/>
                <a:gridCol w="846837"/>
                <a:gridCol w="846837"/>
                <a:gridCol w="846837"/>
                <a:gridCol w="150548"/>
                <a:gridCol w="846837"/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Percentiles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Income before bonuses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42,990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16,424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25,503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38,455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54,459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73,442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Income after bonuses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44,592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18,243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27,740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40,243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55,554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74,632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Effect of bonus payments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1,602</a:t>
                      </a:r>
                      <a:endParaRPr lang="en-AU" sz="18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1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1,819</a:t>
                      </a:r>
                      <a:endParaRPr lang="en-AU" sz="18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2,237</a:t>
                      </a:r>
                      <a:endParaRPr lang="en-AU" sz="18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1,788</a:t>
                      </a:r>
                      <a:endParaRPr lang="en-AU" sz="18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1,095</a:t>
                      </a:r>
                      <a:endParaRPr lang="en-AU" sz="18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1,190</a:t>
                      </a:r>
                      <a:endParaRPr lang="en-AU" sz="18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-0.014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9168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alibri" pitchFamily="34" charset="0"/>
                <a:cs typeface="Calibri" pitchFamily="34" charset="0"/>
              </a:rPr>
              <a:t>Effects of 2008-09 government 'bonus' payments - Equivalised disposable income (December 2010 prices)</a:t>
            </a:r>
            <a:endParaRPr lang="en-A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623731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Source: HILDA Survey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622" cy="777875"/>
          </a:xfrm>
        </p:spPr>
        <p:txBody>
          <a:bodyPr/>
          <a:lstStyle/>
          <a:p>
            <a:pPr eaLnBrk="1" hangingPunct="1"/>
            <a:r>
              <a:rPr lang="en-AU" sz="2800" dirty="0" smtClean="0"/>
              <a:t>Inequality in household ‘market’ income</a:t>
            </a:r>
            <a:br>
              <a:rPr lang="en-AU" sz="2800" dirty="0" smtClean="0"/>
            </a:br>
            <a:r>
              <a:rPr lang="en-AU" sz="2400" dirty="0" smtClean="0"/>
              <a:t>(pre-tax pre-transfer income)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8607893"/>
              </p:ext>
            </p:extLst>
          </p:nvPr>
        </p:nvGraphicFramePr>
        <p:xfrm>
          <a:off x="539552" y="1124744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7875"/>
          </a:xfrm>
        </p:spPr>
        <p:txBody>
          <a:bodyPr/>
          <a:lstStyle/>
          <a:p>
            <a:r>
              <a:rPr lang="en-AU" sz="2800" dirty="0" smtClean="0"/>
              <a:t>Effects of wage and salary income on inequality</a:t>
            </a:r>
            <a:br>
              <a:rPr lang="en-AU" sz="2800" dirty="0" smtClean="0"/>
            </a:br>
            <a:r>
              <a:rPr lang="en-AU" sz="2400" dirty="0" smtClean="0"/>
              <a:t>(of gross income)</a:t>
            </a:r>
            <a:endParaRPr lang="en-AU" sz="2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756567022"/>
              </p:ext>
            </p:extLst>
          </p:nvPr>
        </p:nvGraphicFramePr>
        <p:xfrm>
          <a:off x="395536" y="1124744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825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614" cy="777875"/>
          </a:xfrm>
        </p:spPr>
        <p:txBody>
          <a:bodyPr/>
          <a:lstStyle/>
          <a:p>
            <a:pPr eaLnBrk="1" hangingPunct="1"/>
            <a:r>
              <a:rPr lang="en-AU" sz="2800" dirty="0" smtClean="0"/>
              <a:t>Inequality of labour market earnings of employed people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4758391"/>
              </p:ext>
            </p:extLst>
          </p:nvPr>
        </p:nvGraphicFramePr>
        <p:xfrm>
          <a:off x="611560" y="1268760"/>
          <a:ext cx="8064896" cy="527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Household employment rates</a:t>
            </a:r>
            <a:endParaRPr lang="en-AU" sz="2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1441074114"/>
              </p:ext>
            </p:extLst>
          </p:nvPr>
        </p:nvGraphicFramePr>
        <p:xfrm>
          <a:off x="467544" y="1124744"/>
          <a:ext cx="7992888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784976" cy="777875"/>
          </a:xfrm>
        </p:spPr>
        <p:txBody>
          <a:bodyPr/>
          <a:lstStyle/>
          <a:p>
            <a:r>
              <a:rPr lang="en-AU" sz="2800" dirty="0" smtClean="0"/>
              <a:t>Effects of non-wage market income on inequality </a:t>
            </a:r>
            <a:r>
              <a:rPr lang="en-AU" sz="2400" dirty="0" smtClean="0"/>
              <a:t>(of gross income)</a:t>
            </a:r>
            <a:endParaRPr lang="en-AU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9665887"/>
              </p:ext>
            </p:extLst>
          </p:nvPr>
        </p:nvGraphicFramePr>
        <p:xfrm>
          <a:off x="467544" y="1120972"/>
          <a:ext cx="8064896" cy="533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5490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Aiming to describe what has happened to the distribution of income in Australia, primarily focusing on equivalised disposable income in the decade to 2010</a:t>
            </a:r>
          </a:p>
          <a:p>
            <a:pPr lvl="1">
              <a:spcAft>
                <a:spcPts val="1200"/>
              </a:spcAft>
            </a:pPr>
            <a:r>
              <a:rPr lang="en-AU" sz="2200" dirty="0" smtClean="0"/>
              <a:t>Shouldn’t be difficult, but it is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Compare alternative data sources</a:t>
            </a:r>
          </a:p>
          <a:p>
            <a:r>
              <a:rPr lang="en-AU" sz="2400" dirty="0" smtClean="0"/>
              <a:t>Look at drivers of inequality trends for several different income series</a:t>
            </a:r>
          </a:p>
          <a:p>
            <a:pPr lvl="1"/>
            <a:r>
              <a:rPr lang="en-AU" sz="2200" dirty="0" smtClean="0"/>
              <a:t>Identify where they agree and where they do not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706416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Equivalised </a:t>
            </a:r>
            <a:r>
              <a:rPr lang="en-AU" sz="2800" dirty="0" smtClean="0"/>
              <a:t>non-wage market income</a:t>
            </a:r>
            <a:endParaRPr lang="en-AU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653227978"/>
              </p:ext>
            </p:extLst>
          </p:nvPr>
        </p:nvGraphicFramePr>
        <p:xfrm>
          <a:off x="539552" y="1124744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2200" dirty="0" smtClean="0"/>
              <a:t>Some ambiguity over what happened to the income distribution in Australia over the decade to </a:t>
            </a:r>
            <a:r>
              <a:rPr lang="en-AU" sz="2200" dirty="0" smtClean="0"/>
              <a:t>2009-10</a:t>
            </a:r>
            <a:endParaRPr lang="en-AU" sz="2200" dirty="0" smtClean="0"/>
          </a:p>
          <a:p>
            <a:r>
              <a:rPr lang="en-AU" sz="2200" dirty="0" smtClean="0"/>
              <a:t>We can be reasonably confident of the following:</a:t>
            </a:r>
          </a:p>
          <a:p>
            <a:pPr lvl="1"/>
            <a:r>
              <a:rPr lang="en-AU" sz="2000" dirty="0" smtClean="0"/>
              <a:t>Relatively strong and broad-based household income growth</a:t>
            </a:r>
          </a:p>
          <a:p>
            <a:pPr lvl="1"/>
            <a:r>
              <a:rPr lang="en-AU" sz="2000" dirty="0" smtClean="0"/>
              <a:t>Inequality increased between 2004-05 and 2006-07, </a:t>
            </a:r>
            <a:r>
              <a:rPr lang="en-AU" sz="2000" dirty="0" smtClean="0"/>
              <a:t>and decreased </a:t>
            </a:r>
            <a:r>
              <a:rPr lang="en-AU" sz="2000" dirty="0" smtClean="0"/>
              <a:t>in </a:t>
            </a:r>
            <a:r>
              <a:rPr lang="en-AU" sz="2000" dirty="0" smtClean="0"/>
              <a:t>2008-09 </a:t>
            </a:r>
            <a:r>
              <a:rPr lang="en-AU" sz="2000" dirty="0" smtClean="0"/>
              <a:t>(but conflicting evidence on magnitudes)</a:t>
            </a:r>
          </a:p>
          <a:p>
            <a:pPr lvl="1"/>
            <a:r>
              <a:rPr lang="en-AU" sz="2000" dirty="0" smtClean="0"/>
              <a:t>Government became less redistributive in the mid-2000s</a:t>
            </a:r>
          </a:p>
          <a:p>
            <a:pPr lvl="1">
              <a:spcAft>
                <a:spcPts val="600"/>
              </a:spcAft>
            </a:pPr>
            <a:r>
              <a:rPr lang="en-AU" sz="2000" dirty="0" smtClean="0"/>
              <a:t>Changes in the distribution of non-wage market income acted to increase inequality (but some disagreement on mechanism)</a:t>
            </a:r>
          </a:p>
          <a:p>
            <a:r>
              <a:rPr lang="en-AU" sz="2200" dirty="0" smtClean="0"/>
              <a:t>Less clear is what has happened to the distribution of wage and salary income across households </a:t>
            </a:r>
            <a:r>
              <a:rPr lang="en-AU" sz="1800" dirty="0" smtClean="0"/>
              <a:t>(changes in earnings inequality and in the distribution of employment across households)</a:t>
            </a:r>
          </a:p>
          <a:p>
            <a:endParaRPr lang="en-A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777875"/>
          </a:xfrm>
        </p:spPr>
        <p:txBody>
          <a:bodyPr/>
          <a:lstStyle/>
          <a:p>
            <a:r>
              <a:rPr lang="en-AU" sz="2800" dirty="0" smtClean="0"/>
              <a:t>What about </a:t>
            </a:r>
            <a:r>
              <a:rPr lang="en-AU" sz="2800" i="1" dirty="0" smtClean="0"/>
              <a:t>since</a:t>
            </a:r>
            <a:r>
              <a:rPr lang="en-AU" sz="2800" dirty="0" smtClean="0"/>
              <a:t> 2009-10 (and into the near future)?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>
                <a:latin typeface="Calibri" pitchFamily="34" charset="0"/>
                <a:cs typeface="Calibri" pitchFamily="34" charset="0"/>
              </a:rPr>
              <a:t>Disposable income growth on average has continued (but distribution not known)</a:t>
            </a:r>
          </a:p>
          <a:p>
            <a:r>
              <a:rPr lang="en-AU" sz="2800" dirty="0" smtClean="0">
                <a:latin typeface="Calibri" pitchFamily="34" charset="0"/>
                <a:cs typeface="Calibri" pitchFamily="34" charset="0"/>
              </a:rPr>
              <a:t>Taxes and benefits – changes will probably slightly reduce inequality (</a:t>
            </a:r>
            <a:r>
              <a:rPr lang="en-AU" sz="2800" dirty="0" err="1" smtClean="0">
                <a:latin typeface="Calibri" pitchFamily="34" charset="0"/>
                <a:cs typeface="Calibri" pitchFamily="34" charset="0"/>
              </a:rPr>
              <a:t>eg</a:t>
            </a:r>
            <a:r>
              <a:rPr lang="en-AU" sz="2800" dirty="0" smtClean="0">
                <a:latin typeface="Calibri" pitchFamily="34" charset="0"/>
                <a:cs typeface="Calibri" pitchFamily="34" charset="0"/>
              </a:rPr>
              <a:t> household assistance package)</a:t>
            </a:r>
          </a:p>
          <a:p>
            <a:r>
              <a:rPr lang="en-AU" sz="2800" dirty="0" smtClean="0">
                <a:latin typeface="Calibri" pitchFamily="34" charset="0"/>
                <a:cs typeface="Calibri" pitchFamily="34" charset="0"/>
              </a:rPr>
              <a:t>Market income: investment returns low (ambiguous effects);  not sure about wages, but employment has been falling, and this will increase inequality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512" y="333375"/>
            <a:ext cx="8784976" cy="777875"/>
          </a:xfrm>
        </p:spPr>
        <p:txBody>
          <a:bodyPr/>
          <a:lstStyle/>
          <a:p>
            <a:pPr eaLnBrk="1" hangingPunct="1"/>
            <a:r>
              <a:rPr lang="en-AU" sz="2800" dirty="0" smtClean="0"/>
              <a:t>Some more recent evidence on household incomes…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5725690"/>
              </p:ext>
            </p:extLst>
          </p:nvPr>
        </p:nvGraphicFramePr>
        <p:xfrm>
          <a:off x="611560" y="1124744"/>
          <a:ext cx="7920880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6165305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Calibri" pitchFamily="34" charset="0"/>
                <a:cs typeface="Calibri" pitchFamily="34" charset="0"/>
              </a:rPr>
              <a:t>Sources: ABS National Accounts (Cat .No. 5206.0), ABS Consumer Price Index</a:t>
            </a:r>
          </a:p>
          <a:p>
            <a:r>
              <a:rPr lang="en-AU" sz="1400" dirty="0" smtClean="0">
                <a:latin typeface="Calibri" pitchFamily="34" charset="0"/>
                <a:cs typeface="Calibri" pitchFamily="34" charset="0"/>
              </a:rPr>
              <a:t>                (Cat. No. 6401.0) and ABS Demographic Statistics (Cat. No. 3010.0)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dirty="0" smtClean="0"/>
              <a:t>Labour market is flat…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6237312"/>
            <a:ext cx="40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Calibri" pitchFamily="34" charset="0"/>
                <a:cs typeface="Calibri" pitchFamily="34" charset="0"/>
              </a:rPr>
              <a:t>Source: ABS Labour force, Australia (Cat. No. 6202.0)</a:t>
            </a:r>
            <a:endParaRPr lang="en-AU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1389619022"/>
              </p:ext>
            </p:extLst>
          </p:nvPr>
        </p:nvGraphicFramePr>
        <p:xfrm>
          <a:off x="683568" y="1196752"/>
          <a:ext cx="7558037" cy="494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130425"/>
            <a:ext cx="8280920" cy="2378695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Calibri" pitchFamily="34" charset="0"/>
                <a:cs typeface="Calibri" pitchFamily="34" charset="0"/>
              </a:rPr>
              <a:t>Do we </a:t>
            </a:r>
            <a:r>
              <a:rPr lang="en-AU" i="1" dirty="0" smtClean="0">
                <a:latin typeface="Calibri" pitchFamily="34" charset="0"/>
                <a:cs typeface="Calibri" pitchFamily="34" charset="0"/>
              </a:rPr>
              <a:t>really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know what happened to income inequality in Australia over the last decade?</a:t>
            </a:r>
            <a:br>
              <a:rPr lang="en-AU" dirty="0" smtClean="0">
                <a:latin typeface="Calibri" pitchFamily="34" charset="0"/>
                <a:cs typeface="Calibri" pitchFamily="34" charset="0"/>
              </a:rPr>
            </a:br>
            <a:r>
              <a:rPr lang="en-AU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dirty="0" smtClean="0">
                <a:latin typeface="Calibri" pitchFamily="34" charset="0"/>
                <a:cs typeface="Calibri" pitchFamily="34" charset="0"/>
              </a:rPr>
            </a:br>
            <a:r>
              <a:rPr lang="en-AU" sz="3200" dirty="0" smtClean="0">
                <a:latin typeface="Calibri" pitchFamily="34" charset="0"/>
                <a:cs typeface="Calibri" pitchFamily="34" charset="0"/>
              </a:rPr>
              <a:t>Roger Wilkins</a:t>
            </a:r>
            <a:br>
              <a:rPr lang="en-AU" sz="3200" dirty="0" smtClean="0">
                <a:latin typeface="Calibri" pitchFamily="34" charset="0"/>
                <a:cs typeface="Calibri" pitchFamily="34" charset="0"/>
              </a:rPr>
            </a:br>
            <a:r>
              <a:rPr lang="en-AU" sz="3200" dirty="0">
                <a:latin typeface="Calibri" pitchFamily="34" charset="0"/>
                <a:cs typeface="Calibri" pitchFamily="34" charset="0"/>
              </a:rPr>
              <a:t/>
            </a:r>
            <a:br>
              <a:rPr lang="en-AU" sz="3200" dirty="0">
                <a:latin typeface="Calibri" pitchFamily="34" charset="0"/>
                <a:cs typeface="Calibri" pitchFamily="34" charset="0"/>
              </a:rPr>
            </a:br>
            <a:r>
              <a:rPr lang="en-AU" sz="2800" dirty="0" smtClean="0">
                <a:latin typeface="Calibri" pitchFamily="34" charset="0"/>
                <a:cs typeface="Calibri" pitchFamily="34" charset="0"/>
              </a:rPr>
              <a:t>Parliamentary Library Vital Issues Seminar</a:t>
            </a:r>
            <a:br>
              <a:rPr lang="en-AU" sz="2800" dirty="0" smtClean="0">
                <a:latin typeface="Calibri" pitchFamily="34" charset="0"/>
                <a:cs typeface="Calibri" pitchFamily="34" charset="0"/>
              </a:rPr>
            </a:br>
            <a:r>
              <a:rPr lang="en-AU" sz="2800" dirty="0" smtClean="0">
                <a:latin typeface="Calibri" pitchFamily="34" charset="0"/>
                <a:cs typeface="Calibri" pitchFamily="34" charset="0"/>
              </a:rPr>
              <a:t>10 October 2012</a:t>
            </a:r>
            <a:br>
              <a:rPr lang="en-AU" sz="2800" dirty="0" smtClean="0">
                <a:latin typeface="Calibri" pitchFamily="34" charset="0"/>
                <a:cs typeface="Calibri" pitchFamily="34" charset="0"/>
              </a:rPr>
            </a:br>
            <a:r>
              <a:rPr lang="en-A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sz="3200" dirty="0" smtClean="0">
                <a:latin typeface="Calibri" pitchFamily="34" charset="0"/>
                <a:cs typeface="Calibri" pitchFamily="34" charset="0"/>
              </a:rPr>
            </a:br>
            <a:r>
              <a:rPr lang="en-AU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sz="2800" dirty="0" smtClean="0">
                <a:latin typeface="Calibri" pitchFamily="34" charset="0"/>
                <a:cs typeface="Calibri" pitchFamily="34" charset="0"/>
              </a:rPr>
            </a:br>
            <a:endParaRPr lang="en-AU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9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Extra slides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Focusing on low incomes...</a:t>
            </a:r>
            <a:endParaRPr lang="en-AU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11560" y="1124744"/>
          <a:ext cx="763284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Top income shares – Household income</a:t>
            </a:r>
            <a:endParaRPr lang="en-AU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83568" y="1221160"/>
          <a:ext cx="7632848" cy="5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52606" cy="777875"/>
          </a:xfrm>
        </p:spPr>
        <p:txBody>
          <a:bodyPr/>
          <a:lstStyle/>
          <a:p>
            <a:r>
              <a:rPr lang="en-AU" sz="2800" dirty="0" smtClean="0"/>
              <a:t>Inequality of equivalised wage and salary income</a:t>
            </a:r>
            <a:endParaRPr lang="en-AU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036816702"/>
              </p:ext>
            </p:extLst>
          </p:nvPr>
        </p:nvGraphicFramePr>
        <p:xfrm>
          <a:off x="971600" y="1124744"/>
          <a:ext cx="71287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Data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AU" sz="2400" dirty="0" smtClean="0"/>
              <a:t>ABS income surveys since 1994-95</a:t>
            </a:r>
          </a:p>
          <a:p>
            <a:pPr lvl="1"/>
            <a:r>
              <a:rPr lang="en-AU" sz="2000" dirty="0" smtClean="0"/>
              <a:t>11 surveys up to 2009-10</a:t>
            </a:r>
          </a:p>
          <a:p>
            <a:pPr lvl="1">
              <a:spcAft>
                <a:spcPts val="1200"/>
              </a:spcAft>
            </a:pPr>
            <a:r>
              <a:rPr lang="en-AU" sz="2000" dirty="0" smtClean="0"/>
              <a:t>Variation in frequency, sample frame and size, questionnaire content and survey methods</a:t>
            </a:r>
          </a:p>
          <a:p>
            <a:r>
              <a:rPr lang="en-AU" sz="2400" dirty="0" smtClean="0"/>
              <a:t>HILDA Survey</a:t>
            </a:r>
          </a:p>
          <a:p>
            <a:pPr lvl="1"/>
            <a:r>
              <a:rPr lang="en-AU" sz="2000" dirty="0" smtClean="0"/>
              <a:t>Panel study started in 2001</a:t>
            </a:r>
          </a:p>
          <a:p>
            <a:pPr lvl="1"/>
            <a:r>
              <a:rPr lang="en-AU" sz="2000" dirty="0" smtClean="0"/>
              <a:t>11 waves up to 2011</a:t>
            </a:r>
          </a:p>
          <a:p>
            <a:pPr lvl="1">
              <a:spcAft>
                <a:spcPts val="1200"/>
              </a:spcAft>
            </a:pPr>
            <a:r>
              <a:rPr lang="en-AU" sz="2000" dirty="0" smtClean="0"/>
              <a:t>Core questionnaire content stable and relatively little change in survey methods</a:t>
            </a:r>
          </a:p>
          <a:p>
            <a:r>
              <a:rPr lang="en-AU" sz="2400" dirty="0" smtClean="0"/>
              <a:t>Tax statistics </a:t>
            </a:r>
            <a:r>
              <a:rPr lang="en-AU" sz="2000" dirty="0" smtClean="0"/>
              <a:t>(as per Atkinson and Leigh)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11312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614" cy="777875"/>
          </a:xfrm>
        </p:spPr>
        <p:txBody>
          <a:bodyPr/>
          <a:lstStyle/>
          <a:p>
            <a:pPr eaLnBrk="1" hangingPunct="1"/>
            <a:r>
              <a:rPr lang="en-AU" sz="2800" dirty="0" smtClean="0"/>
              <a:t>Inequality of equivalised non-wage market income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6155642"/>
              </p:ext>
            </p:extLst>
          </p:nvPr>
        </p:nvGraphicFramePr>
        <p:xfrm>
          <a:off x="683568" y="1196752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777875"/>
          </a:xfrm>
        </p:spPr>
        <p:txBody>
          <a:bodyPr/>
          <a:lstStyle/>
          <a:p>
            <a:r>
              <a:rPr lang="en-AU" sz="2800" dirty="0" smtClean="0"/>
              <a:t>Context: Sustained strong growth in household incomes </a:t>
            </a:r>
            <a:r>
              <a:rPr lang="en-AU" sz="2400" dirty="0" smtClean="0"/>
              <a:t>(at least until recently)</a:t>
            </a:r>
            <a:endParaRPr lang="en-AU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67544" y="1124744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7020272" y="1700808"/>
            <a:ext cx="0" cy="36724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138988" cy="777875"/>
          </a:xfrm>
        </p:spPr>
        <p:txBody>
          <a:bodyPr/>
          <a:lstStyle/>
          <a:p>
            <a:r>
              <a:rPr lang="en-AU" sz="2800" dirty="0" smtClean="0"/>
              <a:t>Inequality as per ABS published data</a:t>
            </a:r>
            <a:endParaRPr lang="en-AU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55576" y="1196752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777875"/>
          </a:xfrm>
        </p:spPr>
        <p:txBody>
          <a:bodyPr/>
          <a:lstStyle/>
          <a:p>
            <a:r>
              <a:rPr lang="en-AU" sz="2800" dirty="0" smtClean="0"/>
              <a:t>There were, however, changes to ABS methods and concepts over the 2000-2010 period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AU" sz="2400" dirty="0" smtClean="0"/>
              <a:t>Examples:</a:t>
            </a:r>
          </a:p>
          <a:p>
            <a:r>
              <a:rPr lang="en-AU" sz="2000" dirty="0" smtClean="0"/>
              <a:t>Questions on salary sacrifice and other non-cash benefits (from 2003-04); instructions to respondents to include salary sacrifice in annual earnings (from 2007-08)</a:t>
            </a:r>
          </a:p>
          <a:p>
            <a:r>
              <a:rPr lang="en-AU" sz="2000" dirty="0" smtClean="0"/>
              <a:t>Currently weekly business and investment income based on estimates for current year instead of actual values in previous financial year (from 2003-04)</a:t>
            </a:r>
          </a:p>
          <a:p>
            <a:r>
              <a:rPr lang="en-AU" sz="2000" dirty="0" smtClean="0"/>
              <a:t>Explicit inclusion of dividend imputation credits (from 2003-04)</a:t>
            </a:r>
          </a:p>
          <a:p>
            <a:r>
              <a:rPr lang="en-AU" sz="2000" dirty="0" smtClean="0"/>
              <a:t>Inclusion in income of various irregular payments and lump sum payments (from 2007-08)</a:t>
            </a:r>
          </a:p>
          <a:p>
            <a:r>
              <a:rPr lang="en-AU" sz="2000" dirty="0" smtClean="0"/>
              <a:t>Moved to computer-assisted interviewing (from 2003-04)</a:t>
            </a:r>
          </a:p>
          <a:p>
            <a:r>
              <a:rPr lang="en-AU" sz="2000" dirty="0" smtClean="0"/>
              <a:t>Changes in sampling frame (2003-04, 2005-06)</a:t>
            </a:r>
          </a:p>
          <a:p>
            <a:r>
              <a:rPr lang="en-AU" sz="2000" dirty="0" smtClean="0"/>
              <a:t>Changes in benchmarks for weighting (1999-2000, 2002-03, 2005-06, 2007-08, 2009-10)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614" cy="777875"/>
          </a:xfrm>
        </p:spPr>
        <p:txBody>
          <a:bodyPr/>
          <a:lstStyle/>
          <a:p>
            <a:r>
              <a:rPr lang="en-AU" sz="2800" dirty="0" smtClean="0"/>
              <a:t>Gini coefficients for notionally consistent ABS weekly income series</a:t>
            </a:r>
            <a:endParaRPr lang="en-AU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83568" y="1124744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7236296" y="1916832"/>
            <a:ext cx="0" cy="338437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88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7875"/>
          </a:xfrm>
        </p:spPr>
        <p:txBody>
          <a:bodyPr/>
          <a:lstStyle/>
          <a:p>
            <a:r>
              <a:rPr lang="en-AU" sz="2800" dirty="0" smtClean="0"/>
              <a:t>Gini coefficients for notionally consistent ABS annual income series</a:t>
            </a:r>
            <a:endParaRPr lang="en-AU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11560" y="1124744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266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>
                <a:cs typeface="Calibri" pitchFamily="34" charset="0"/>
              </a:rPr>
              <a:t>Comparisons with the HILDA Survey</a:t>
            </a:r>
            <a:endParaRPr lang="en-AU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11560" y="1243012"/>
          <a:ext cx="7848872" cy="521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6876256" y="1700808"/>
            <a:ext cx="0" cy="36724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IPowerPoint (1)">
  <a:themeElements>
    <a:clrScheme name="MIPowerPoint (1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PowerPoint (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PowerPoint (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(1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(1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(1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(1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(1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(1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(1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(1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(1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(1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(1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MIPowerPoint (1)</Template>
  <TotalTime>11326</TotalTime>
  <Words>1911</Words>
  <Application>Microsoft Office PowerPoint</Application>
  <PresentationFormat>On-screen Show (4:3)</PresentationFormat>
  <Paragraphs>189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MIPowerPoint (1)</vt:lpstr>
      <vt:lpstr>Do we really know what happened to income inequality in Australia over the last decade?  Roger Wilkins  Parliamentary Library Vital Issues Seminar 10 October 2012   </vt:lpstr>
      <vt:lpstr>Introduction</vt:lpstr>
      <vt:lpstr>Data</vt:lpstr>
      <vt:lpstr>Context: Sustained strong growth in household incomes (at least until recently)</vt:lpstr>
      <vt:lpstr>Inequality as per ABS published data</vt:lpstr>
      <vt:lpstr>There were, however, changes to ABS methods and concepts over the 2000-2010 period</vt:lpstr>
      <vt:lpstr>Gini coefficients for notionally consistent ABS weekly income series</vt:lpstr>
      <vt:lpstr>Gini coefficients for notionally consistent ABS annual income series</vt:lpstr>
      <vt:lpstr>Comparisons with the HILDA Survey</vt:lpstr>
      <vt:lpstr>Comparisons of household survey data with tax data</vt:lpstr>
      <vt:lpstr>Sources of divergence between the three income series from the household surveys</vt:lpstr>
      <vt:lpstr>Effects of income taxes on inequality</vt:lpstr>
      <vt:lpstr>Effects of government transfer payments on inequality (of gross income)</vt:lpstr>
      <vt:lpstr>Drivers of changes – Fiscal stimulus direct payments</vt:lpstr>
      <vt:lpstr>Inequality in household ‘market’ income (pre-tax pre-transfer income)</vt:lpstr>
      <vt:lpstr>Effects of wage and salary income on inequality (of gross income)</vt:lpstr>
      <vt:lpstr>Inequality of labour market earnings of employed people</vt:lpstr>
      <vt:lpstr>Household employment rates</vt:lpstr>
      <vt:lpstr>Effects of non-wage market income on inequality (of gross income)</vt:lpstr>
      <vt:lpstr>Equivalised non-wage market income</vt:lpstr>
      <vt:lpstr>Conclusions</vt:lpstr>
      <vt:lpstr>What about since 2009-10 (and into the near future)?</vt:lpstr>
      <vt:lpstr>Some more recent evidence on household incomes…</vt:lpstr>
      <vt:lpstr>Labour market is flat…</vt:lpstr>
      <vt:lpstr>Do we really know what happened to income inequality in Australia over the last decade?  Roger Wilkins  Parliamentary Library Vital Issues Seminar 10 October 2012   </vt:lpstr>
      <vt:lpstr>Extra slides</vt:lpstr>
      <vt:lpstr>Focusing on low incomes...</vt:lpstr>
      <vt:lpstr>Top income shares – Household income</vt:lpstr>
      <vt:lpstr>Inequality of equivalised wage and salary income</vt:lpstr>
      <vt:lpstr>Inequality of equivalised non-wage market income</vt:lpstr>
    </vt:vector>
  </TitlesOfParts>
  <Company>MIAESR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rkw</dc:creator>
  <cp:lastModifiedBy>rkw</cp:lastModifiedBy>
  <cp:revision>452</cp:revision>
  <cp:lastPrinted>2012-07-30T13:10:50Z</cp:lastPrinted>
  <dcterms:created xsi:type="dcterms:W3CDTF">2010-04-27T06:49:05Z</dcterms:created>
  <dcterms:modified xsi:type="dcterms:W3CDTF">2012-10-09T03:11:58Z</dcterms:modified>
</cp:coreProperties>
</file>