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73" r:id="rId2"/>
    <p:sldId id="256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6" r:id="rId11"/>
    <p:sldId id="272" r:id="rId12"/>
    <p:sldId id="274" r:id="rId13"/>
    <p:sldId id="279" r:id="rId14"/>
    <p:sldId id="280" r:id="rId15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FF9900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236492-EDCA-426F-B894-5725DA7413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3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87FE2-CC56-4D76-ABE1-FE123F4A77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7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81992-7A2F-4DEE-BD2B-C626EBF0FD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2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8E11B-2EA9-4195-8989-30F5396A04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334B6-9DAD-460C-89E4-1198D9C87B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1ED05-215C-44B4-B74C-E7B63BE714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5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108EE-A5C1-4A9A-BEEE-89FFC91C21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1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515A4-0FD6-41C1-BE72-F2DB06419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3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D9E19-18AF-40F4-835A-099E2375F1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ADDAF-E617-44A8-8098-EE39A19A4A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CBE49-9443-4A55-8D43-6680A13951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1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AD149-B687-46FB-8DFF-57837EE13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38D76-8A27-42F3-9B99-EBA937F093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ashingtonpost.com/wp-srv/special/politics/2012-exit-polls/tabl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lections.nytimes.com/2012/results/president/exit-pol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lections.nytimes.com/2012/results/president/exit-pol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lections.nytimes.com/2012/results/president/exit-pol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lections.nytimes.com/2012/results/president/exit-pol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lections.nytimes.com/2012/results/president/exit-poll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9" name="Picture 9" descr="obama-rom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117600" y="4962525"/>
            <a:ext cx="719455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400" b="1">
                <a:solidFill>
                  <a:srgbClr val="FFFF00"/>
                </a:solidFill>
              </a:rPr>
              <a:t>The U.S. Presidential </a:t>
            </a:r>
          </a:p>
          <a:p>
            <a:pPr algn="ctr"/>
            <a:r>
              <a:rPr lang="en-US" sz="5400" b="1">
                <a:solidFill>
                  <a:srgbClr val="FFFF00"/>
                </a:solidFill>
              </a:rPr>
              <a:t>Election of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1773238"/>
            <a:ext cx="6192838" cy="43926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      </a:t>
            </a:r>
            <a:r>
              <a:rPr lang="en-US" sz="2400" b="1"/>
              <a:t>Vote by Religion</a:t>
            </a:r>
          </a:p>
          <a:p>
            <a:pPr algn="l">
              <a:lnSpc>
                <a:spcPct val="80000"/>
              </a:lnSpc>
            </a:pPr>
            <a:r>
              <a:rPr lang="en-US" sz="2400"/>
              <a:t>                           </a:t>
            </a:r>
          </a:p>
          <a:p>
            <a:pPr algn="l">
              <a:lnSpc>
                <a:spcPct val="80000"/>
              </a:lnSpc>
            </a:pPr>
            <a:r>
              <a:rPr lang="en-US" sz="2400"/>
              <a:t>                      Obama         Romney</a:t>
            </a:r>
          </a:p>
          <a:p>
            <a:pPr algn="l">
              <a:lnSpc>
                <a:spcPct val="80000"/>
              </a:lnSpc>
            </a:pPr>
            <a:endParaRPr lang="en-US" sz="1600"/>
          </a:p>
          <a:p>
            <a:pPr algn="l">
              <a:spcBef>
                <a:spcPct val="50000"/>
              </a:spcBef>
            </a:pPr>
            <a:r>
              <a:rPr lang="en-US" sz="2400"/>
              <a:t>Protestant         42%   	  57% 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Catholic             50%            48%</a:t>
            </a:r>
          </a:p>
          <a:p>
            <a:pPr algn="l">
              <a:spcBef>
                <a:spcPct val="50000"/>
              </a:spcBef>
            </a:pPr>
            <a:r>
              <a:rPr lang="en-US" sz="2400"/>
              <a:t>Jewish               69% </a:t>
            </a:r>
            <a:r>
              <a:rPr lang="en-US" sz="900"/>
              <a:t>(84% in 2008)</a:t>
            </a:r>
            <a:r>
              <a:rPr lang="en-US" sz="2400"/>
              <a:t>   30% </a:t>
            </a:r>
            <a:r>
              <a:rPr lang="en-US" sz="900"/>
              <a:t>(26% in 2008)</a:t>
            </a:r>
          </a:p>
          <a:p>
            <a:pPr algn="l">
              <a:lnSpc>
                <a:spcPct val="80000"/>
              </a:lnSpc>
              <a:spcBef>
                <a:spcPct val="40000"/>
              </a:spcBef>
            </a:pPr>
            <a:r>
              <a:rPr lang="en-US" sz="2400"/>
              <a:t>	</a:t>
            </a:r>
            <a:endParaRPr lang="en-US" sz="2400" i="1"/>
          </a:p>
          <a:p>
            <a:pPr algn="l">
              <a:lnSpc>
                <a:spcPct val="80000"/>
              </a:lnSpc>
              <a:spcBef>
                <a:spcPct val="40000"/>
              </a:spcBef>
            </a:pPr>
            <a:endParaRPr lang="en-US" sz="2400" i="1"/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900"/>
              <a:t>Data from </a:t>
            </a:r>
            <a:r>
              <a:rPr lang="en-US" sz="900" i="1"/>
              <a:t>Washington Post 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http://www.washingtonpost.com/wp-srv/special/politics/2012-exit-polls/table.html</a:t>
            </a:r>
            <a:endParaRPr lang="en-US" sz="900"/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sz="900"/>
          </a:p>
        </p:txBody>
      </p:sp>
      <p:pic>
        <p:nvPicPr>
          <p:cNvPr id="27652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Congressional Races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916113"/>
            <a:ext cx="4392612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 b="1"/>
              <a:t>House of Representatives</a:t>
            </a:r>
          </a:p>
          <a:p>
            <a:pPr algn="l"/>
            <a:r>
              <a:rPr lang="en-US" sz="1800"/>
              <a:t>Republicans    234  </a:t>
            </a:r>
            <a:r>
              <a:rPr lang="en-US" sz="1600" i="1"/>
              <a:t>(net loss of 6 seats)</a:t>
            </a:r>
          </a:p>
          <a:p>
            <a:pPr algn="l"/>
            <a:r>
              <a:rPr lang="en-US" sz="1800"/>
              <a:t>Democrats      200  </a:t>
            </a:r>
            <a:r>
              <a:rPr lang="en-US" sz="1600" i="1"/>
              <a:t>(net gain of 12 seats)</a:t>
            </a:r>
          </a:p>
          <a:p>
            <a:pPr algn="l"/>
            <a:r>
              <a:rPr lang="en-US" sz="1800"/>
              <a:t>To be decided     7</a:t>
            </a:r>
          </a:p>
          <a:p>
            <a:pPr algn="l"/>
            <a:endParaRPr lang="en-US" sz="1800"/>
          </a:p>
          <a:p>
            <a:pPr algn="l"/>
            <a:r>
              <a:rPr lang="en-US" sz="1800" b="1"/>
              <a:t>Senate</a:t>
            </a:r>
          </a:p>
          <a:p>
            <a:pPr algn="l"/>
            <a:r>
              <a:rPr lang="en-US" sz="1800"/>
              <a:t>Democrats         53 </a:t>
            </a:r>
            <a:r>
              <a:rPr lang="en-US" sz="1600" i="1"/>
              <a:t>(net gain of 2 seats)</a:t>
            </a:r>
          </a:p>
          <a:p>
            <a:pPr algn="l"/>
            <a:r>
              <a:rPr lang="en-US" sz="1800"/>
              <a:t>Republicans      45  </a:t>
            </a:r>
            <a:r>
              <a:rPr lang="en-US" sz="1600" i="1"/>
              <a:t>(net loss of 2 seats)</a:t>
            </a:r>
          </a:p>
          <a:p>
            <a:pPr algn="l"/>
            <a:r>
              <a:rPr lang="en-US" sz="1800"/>
              <a:t>Independents      2</a:t>
            </a:r>
          </a:p>
          <a:p>
            <a:pPr algn="l"/>
            <a:endParaRPr lang="en-US" sz="1800"/>
          </a:p>
          <a:p>
            <a:pPr algn="l"/>
            <a:endParaRPr lang="en-US" sz="1800"/>
          </a:p>
          <a:p>
            <a:r>
              <a:rPr lang="en-US" sz="800"/>
              <a:t>N.B. These figures are based on the seat decided as of 28/11/2012.</a:t>
            </a:r>
          </a:p>
        </p:txBody>
      </p:sp>
      <p:pic>
        <p:nvPicPr>
          <p:cNvPr id="19460" name="Picture 4" descr="Elepha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Donk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New York &amp; Washington - August 2012 3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73238"/>
            <a:ext cx="309562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Republicans in 2016?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15" name="Picture 11" descr="120435_marco_rubio_ap_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4249738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1350082276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89363"/>
            <a:ext cx="4249738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AP6893194540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789363"/>
            <a:ext cx="4176712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7308850" y="1628775"/>
            <a:ext cx="1335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Marco Rubio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6877050" y="5949950"/>
            <a:ext cx="1517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Chris Christie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468313" y="3284538"/>
            <a:ext cx="1414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Marco Rubio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23850" y="6092825"/>
            <a:ext cx="116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Paul Ryan</a:t>
            </a:r>
          </a:p>
        </p:txBody>
      </p:sp>
      <p:pic>
        <p:nvPicPr>
          <p:cNvPr id="21532" name="Picture 28" descr="Jeb-Bush-sfSpa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196975"/>
            <a:ext cx="4176712" cy="25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7524750" y="1557338"/>
            <a:ext cx="1096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Jeb Bush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Republicans in 2016?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2" name="Picture 4" descr="120435_marco_rubio_ap_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4249738" cy="251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3" name="Picture 5" descr="1350082276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89363"/>
            <a:ext cx="4249738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 descr="AP6893194540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789363"/>
            <a:ext cx="4176712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308850" y="1628775"/>
            <a:ext cx="1335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Marco Rubio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877050" y="5949950"/>
            <a:ext cx="1517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Chris Christie</a:t>
            </a:r>
          </a:p>
        </p:txBody>
      </p:sp>
      <p:pic>
        <p:nvPicPr>
          <p:cNvPr id="32777" name="Picture 9" descr="121126_joehockey_800x600-18b605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789363"/>
            <a:ext cx="1728787" cy="143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68313" y="3284538"/>
            <a:ext cx="1414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Marco Rubio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23850" y="6092825"/>
            <a:ext cx="116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Paul Ryan</a:t>
            </a:r>
          </a:p>
        </p:txBody>
      </p:sp>
      <p:pic>
        <p:nvPicPr>
          <p:cNvPr id="32780" name="Picture 12" descr="Jeb-Bush-sfSp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125538"/>
            <a:ext cx="4249737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7524750" y="1557338"/>
            <a:ext cx="1096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Jeb Bush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Democrats in 2016?</a:t>
            </a:r>
          </a:p>
        </p:txBody>
      </p:sp>
      <p:pic>
        <p:nvPicPr>
          <p:cNvPr id="33798" name="Picture 6" descr="121010_biden_simonsays_ap_3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41438"/>
            <a:ext cx="4105275" cy="251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0" name="Picture 8" descr="cuomo1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3933825"/>
            <a:ext cx="4105275" cy="2735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802" name="Picture 10" descr="hclint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3829050" cy="473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700338" y="5661025"/>
            <a:ext cx="15636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Hillary Clinton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216775" y="1455738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Joe Biden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877050" y="6165850"/>
            <a:ext cx="1684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Andrew Cuomo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773238"/>
            <a:ext cx="7416800" cy="460851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/>
              <a:t>		</a:t>
            </a:r>
          </a:p>
          <a:p>
            <a:pPr algn="l">
              <a:lnSpc>
                <a:spcPct val="90000"/>
              </a:lnSpc>
            </a:pPr>
            <a:r>
              <a:rPr lang="en-US" sz="2000"/>
              <a:t>			    </a:t>
            </a:r>
            <a:r>
              <a:rPr lang="en-US" sz="2000" i="1" u="sng"/>
              <a:t>Popular Vote</a:t>
            </a:r>
            <a:r>
              <a:rPr lang="en-US" sz="2000"/>
              <a:t>	           </a:t>
            </a:r>
            <a:r>
              <a:rPr lang="en-US" sz="2000" i="1" u="sng"/>
              <a:t>Electoral Vote</a:t>
            </a:r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r>
              <a:rPr lang="en-US" sz="2000"/>
              <a:t>	Barack Obama	62,611,250  (50.6%)	332  (61.7%)</a:t>
            </a:r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r>
              <a:rPr lang="en-US" sz="2000"/>
              <a:t>	Mitt Romney	59,134,475  (47.8%)	206  (38.3%)</a:t>
            </a:r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r>
              <a:rPr lang="en-US" sz="2000"/>
              <a:t>	Others		  1,968,682   ( 1.6%)           0</a:t>
            </a:r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endParaRPr lang="en-US" sz="2000"/>
          </a:p>
          <a:p>
            <a:pPr algn="l">
              <a:lnSpc>
                <a:spcPct val="90000"/>
              </a:lnSpc>
            </a:pPr>
            <a:r>
              <a:rPr lang="en-US" sz="2000"/>
              <a:t>	            </a:t>
            </a:r>
            <a:r>
              <a:rPr lang="en-US" sz="2000" i="1"/>
              <a:t>Margin of Victory 	  +3,476,775 (+2.8%)</a:t>
            </a:r>
          </a:p>
          <a:p>
            <a:pPr algn="l">
              <a:lnSpc>
                <a:spcPct val="90000"/>
              </a:lnSpc>
            </a:pPr>
            <a:endParaRPr lang="en-US" sz="2000" i="1"/>
          </a:p>
          <a:p>
            <a:pPr algn="l">
              <a:lnSpc>
                <a:spcPct val="90000"/>
              </a:lnSpc>
            </a:pPr>
            <a:endParaRPr lang="en-US" sz="2000" i="1"/>
          </a:p>
          <a:p>
            <a:pPr>
              <a:lnSpc>
                <a:spcPct val="90000"/>
              </a:lnSpc>
            </a:pPr>
            <a:r>
              <a:rPr lang="en-US" sz="1000"/>
              <a:t>N.B. These figures are based on the incomplete nationwide popular vote total as of 28/11/2012 and are not the final vote totals</a:t>
            </a:r>
          </a:p>
        </p:txBody>
      </p:sp>
      <p:pic>
        <p:nvPicPr>
          <p:cNvPr id="2054" name="Picture 6" descr="Elepha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onk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920038" cy="1368425"/>
          </a:xfrm>
        </p:spPr>
        <p:txBody>
          <a:bodyPr/>
          <a:lstStyle/>
          <a:p>
            <a:r>
              <a:rPr lang="en-US" sz="2800" b="1"/>
              <a:t>Last 14 Presidential </a:t>
            </a:r>
            <a:br>
              <a:rPr lang="en-US" sz="2800" b="1"/>
            </a:br>
            <a:r>
              <a:rPr lang="en-US" sz="2800" b="1"/>
              <a:t>Elections by Closeness</a:t>
            </a:r>
            <a:br>
              <a:rPr lang="en-US" sz="2800" b="1"/>
            </a:br>
            <a:r>
              <a:rPr lang="en-US" sz="2800" b="1"/>
              <a:t>of Popular Vote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1773238"/>
            <a:ext cx="6696075" cy="4895850"/>
          </a:xfrm>
        </p:spPr>
        <p:txBody>
          <a:bodyPr/>
          <a:lstStyle/>
          <a:p>
            <a:pPr marL="609600" indent="-609600" algn="l">
              <a:spcBef>
                <a:spcPct val="0"/>
              </a:spcBef>
            </a:pPr>
            <a:r>
              <a:rPr lang="en-US" sz="1800"/>
              <a:t>              </a:t>
            </a:r>
            <a:r>
              <a:rPr lang="en-US" sz="1600" i="1"/>
              <a:t>Year		  Winner                  Two-Party Popular</a:t>
            </a:r>
          </a:p>
          <a:p>
            <a:pPr marL="609600" indent="-609600" algn="l">
              <a:spcBef>
                <a:spcPct val="0"/>
              </a:spcBef>
            </a:pPr>
            <a:r>
              <a:rPr lang="en-US" sz="1600" i="1"/>
              <a:t>						    Vote Margin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2000		G.W. Bush	      - 0.5%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1960		Kennedy		      +0.3%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1968		Nixon		      +0.5%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1976		Carter		      +2.1%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2004		G.W. Bush	      +2.4%</a:t>
            </a:r>
          </a:p>
          <a:p>
            <a:pPr marL="609600" indent="-609600" algn="l">
              <a:buFontTx/>
              <a:buAutoNum type="arabicPeriod"/>
            </a:pPr>
            <a:r>
              <a:rPr lang="en-US" sz="1600" b="1">
                <a:solidFill>
                  <a:srgbClr val="FF0000"/>
                </a:solidFill>
              </a:rPr>
              <a:t>     2012		Obama	                      +2.8%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1992		Clinton		      +5.5%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2008		Obama		      +7.2%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1988		G.H.W. Bush                 +7.7%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1996		Clinton		      +8.5%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1980		Reagan		      +9.7%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1984		Reagan		      +18.2%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1964		Johnson		      +22.6%</a:t>
            </a:r>
          </a:p>
          <a:p>
            <a:pPr marL="609600" indent="-609600" algn="l">
              <a:buFontTx/>
              <a:buAutoNum type="arabicPeriod"/>
            </a:pPr>
            <a:r>
              <a:rPr lang="en-US" sz="1600"/>
              <a:t>     1972		Nixon		      +23.2%</a:t>
            </a:r>
          </a:p>
        </p:txBody>
      </p:sp>
      <p:pic>
        <p:nvPicPr>
          <p:cNvPr id="4100" name="Picture 4" descr="Elepha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onk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Voting Turnout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700213"/>
            <a:ext cx="6192837" cy="46085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		           </a:t>
            </a:r>
            <a:r>
              <a:rPr lang="en-US" sz="2400" i="1"/>
              <a:t>Total Votes Cast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	2008		131,296,985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	2012		123,714,407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        </a:t>
            </a:r>
            <a:r>
              <a:rPr lang="en-US" sz="2400" i="1"/>
              <a:t>Difference           -7, 582,578</a:t>
            </a:r>
          </a:p>
          <a:p>
            <a:pPr algn="l"/>
            <a:endParaRPr lang="en-US" sz="2400" i="1"/>
          </a:p>
          <a:p>
            <a:pPr algn="l"/>
            <a:endParaRPr lang="en-US" sz="2400" i="1"/>
          </a:p>
          <a:p>
            <a:r>
              <a:rPr lang="en-US" sz="900"/>
              <a:t>N.B. These figures are based on the incomplete nationwide popular vote total as of 28/11/2012 </a:t>
            </a:r>
          </a:p>
          <a:p>
            <a:r>
              <a:rPr lang="en-US" sz="900"/>
              <a:t>And are not the final  vote totals.</a:t>
            </a:r>
          </a:p>
        </p:txBody>
      </p:sp>
      <p:pic>
        <p:nvPicPr>
          <p:cNvPr id="6148" name="Picture 4" descr="Elepha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onke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129463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                                      </a:t>
            </a:r>
            <a:r>
              <a:rPr lang="en-US" sz="2400" b="1"/>
              <a:t>Vote by Gender</a:t>
            </a:r>
          </a:p>
          <a:p>
            <a:pPr algn="l"/>
            <a:endParaRPr lang="en-US" sz="2400"/>
          </a:p>
          <a:p>
            <a:pPr algn="l">
              <a:spcBef>
                <a:spcPct val="40000"/>
              </a:spcBef>
            </a:pPr>
            <a:r>
              <a:rPr lang="en-US" sz="2400"/>
              <a:t>Male		  Romney 52%         </a:t>
            </a:r>
            <a:r>
              <a:rPr lang="en-US" sz="2400" i="1"/>
              <a:t>(47%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Female	  Obama   55%</a:t>
            </a:r>
            <a:r>
              <a:rPr lang="en-US" sz="2400" i="1"/>
              <a:t>	(53% of voters)</a:t>
            </a:r>
          </a:p>
          <a:p>
            <a:pPr algn="l">
              <a:spcBef>
                <a:spcPct val="40000"/>
              </a:spcBef>
            </a:pPr>
            <a:endParaRPr lang="en-US" sz="2400" i="1"/>
          </a:p>
          <a:p>
            <a:pPr algn="l">
              <a:spcBef>
                <a:spcPct val="40000"/>
              </a:spcBef>
            </a:pPr>
            <a:endParaRPr lang="en-US" sz="2400" i="1"/>
          </a:p>
          <a:p>
            <a:pPr algn="l">
              <a:spcBef>
                <a:spcPct val="40000"/>
              </a:spcBef>
            </a:pPr>
            <a:endParaRPr lang="en-US" sz="2400" i="1"/>
          </a:p>
          <a:p>
            <a:pPr algn="l">
              <a:spcBef>
                <a:spcPct val="40000"/>
              </a:spcBef>
            </a:pPr>
            <a:r>
              <a:rPr lang="en-US" sz="1000"/>
              <a:t>                        </a:t>
            </a:r>
            <a:r>
              <a:rPr lang="en-US" sz="900"/>
              <a:t>Data from </a:t>
            </a:r>
            <a:r>
              <a:rPr lang="en-US" sz="900" i="1"/>
              <a:t>New York Times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http://elections.nytimes.com/2012/results/president/exit-polls</a:t>
            </a:r>
            <a:endParaRPr lang="en-US" sz="900"/>
          </a:p>
          <a:p>
            <a:pPr algn="l">
              <a:spcBef>
                <a:spcPct val="40000"/>
              </a:spcBef>
            </a:pPr>
            <a:endParaRPr lang="en-US" sz="900"/>
          </a:p>
        </p:txBody>
      </p:sp>
      <p:pic>
        <p:nvPicPr>
          <p:cNvPr id="8196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129463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                                      </a:t>
            </a:r>
            <a:r>
              <a:rPr lang="en-US" sz="2400" b="1"/>
              <a:t>Vote by Race</a:t>
            </a:r>
          </a:p>
          <a:p>
            <a:pPr algn="l"/>
            <a:endParaRPr lang="en-US" sz="2400"/>
          </a:p>
          <a:p>
            <a:pPr algn="l">
              <a:spcBef>
                <a:spcPct val="40000"/>
              </a:spcBef>
            </a:pPr>
            <a:r>
              <a:rPr lang="en-US" sz="2400"/>
              <a:t>White		  Romney 59%        </a:t>
            </a:r>
            <a:r>
              <a:rPr lang="en-US" sz="2400" i="1"/>
              <a:t>(72%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Black		  Obama   93%</a:t>
            </a:r>
            <a:r>
              <a:rPr lang="en-US" sz="2400" i="1"/>
              <a:t>       (13%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Hispanic	  Obama   71%       </a:t>
            </a:r>
            <a:r>
              <a:rPr lang="en-US" sz="2400" i="1"/>
              <a:t>(10%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Asian		  Obama   73%       </a:t>
            </a:r>
            <a:r>
              <a:rPr lang="en-US" sz="2400" i="1"/>
              <a:t>(  3% of voters)</a:t>
            </a:r>
          </a:p>
          <a:p>
            <a:pPr algn="l">
              <a:spcBef>
                <a:spcPct val="40000"/>
              </a:spcBef>
            </a:pPr>
            <a:endParaRPr lang="en-US" sz="2400" i="1"/>
          </a:p>
          <a:p>
            <a:pPr>
              <a:spcBef>
                <a:spcPct val="40000"/>
              </a:spcBef>
            </a:pPr>
            <a:r>
              <a:rPr lang="en-US" sz="900"/>
              <a:t>Data from </a:t>
            </a:r>
            <a:r>
              <a:rPr lang="en-US" sz="900" i="1"/>
              <a:t>New York Times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http://elections.nytimes.com/2012/results/president/exit-polls</a:t>
            </a:r>
            <a:endParaRPr lang="en-US" sz="900"/>
          </a:p>
        </p:txBody>
      </p:sp>
      <p:pic>
        <p:nvPicPr>
          <p:cNvPr id="10244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129463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                                      </a:t>
            </a:r>
            <a:r>
              <a:rPr lang="en-US" sz="2400" b="1"/>
              <a:t>Vote by Age</a:t>
            </a:r>
          </a:p>
          <a:p>
            <a:pPr algn="l"/>
            <a:endParaRPr lang="en-US" sz="2400"/>
          </a:p>
          <a:p>
            <a:pPr algn="l">
              <a:spcBef>
                <a:spcPct val="40000"/>
              </a:spcBef>
            </a:pPr>
            <a:r>
              <a:rPr lang="en-US" sz="2400"/>
              <a:t>18-29		  Obama   60%      </a:t>
            </a:r>
            <a:r>
              <a:rPr lang="en-US" sz="2400" i="1"/>
              <a:t>(66% in 2008)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30-44		  Obama   52%</a:t>
            </a:r>
            <a:endParaRPr lang="en-US" sz="2400" i="1"/>
          </a:p>
          <a:p>
            <a:pPr algn="l">
              <a:spcBef>
                <a:spcPct val="40000"/>
              </a:spcBef>
            </a:pPr>
            <a:r>
              <a:rPr lang="en-US" sz="2400"/>
              <a:t>45-64		  Romney  51%       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65 and over	  Romney  56%</a:t>
            </a:r>
          </a:p>
          <a:p>
            <a:pPr algn="l">
              <a:spcBef>
                <a:spcPct val="40000"/>
              </a:spcBef>
            </a:pPr>
            <a:endParaRPr lang="en-US" sz="2400"/>
          </a:p>
          <a:p>
            <a:pPr algn="l">
              <a:spcBef>
                <a:spcPct val="40000"/>
              </a:spcBef>
            </a:pPr>
            <a:r>
              <a:rPr lang="en-US" sz="1000"/>
              <a:t>                  </a:t>
            </a:r>
            <a:r>
              <a:rPr lang="en-US" sz="900"/>
              <a:t>Data from </a:t>
            </a:r>
            <a:r>
              <a:rPr lang="en-US" sz="900" i="1"/>
              <a:t>New York Times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http://elections.nytimes.com/2012/results/president/exit-polls</a:t>
            </a:r>
            <a:endParaRPr lang="en-US" sz="900"/>
          </a:p>
        </p:txBody>
      </p:sp>
      <p:pic>
        <p:nvPicPr>
          <p:cNvPr id="12292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916113"/>
            <a:ext cx="7129463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                                      </a:t>
            </a:r>
            <a:r>
              <a:rPr lang="en-US" sz="2400" b="1"/>
              <a:t>Vote by Income</a:t>
            </a:r>
          </a:p>
          <a:p>
            <a:pPr algn="l"/>
            <a:endParaRPr lang="en-US" sz="2400"/>
          </a:p>
          <a:p>
            <a:pPr algn="l">
              <a:spcBef>
                <a:spcPct val="40000"/>
              </a:spcBef>
            </a:pPr>
            <a:r>
              <a:rPr lang="en-US" sz="2400"/>
              <a:t>Under $30000    Obama   63%	  </a:t>
            </a:r>
            <a:r>
              <a:rPr lang="en-US" sz="2400" i="1"/>
              <a:t>(20%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$30k-$44k          Obama   57% 	  </a:t>
            </a:r>
            <a:r>
              <a:rPr lang="en-US" sz="2400" i="1"/>
              <a:t>(21%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$50k-$99k          Romney  53% 	  </a:t>
            </a:r>
            <a:r>
              <a:rPr lang="en-US" sz="2400" i="1"/>
              <a:t>(31% of voters)</a:t>
            </a:r>
            <a:r>
              <a:rPr lang="en-US" sz="2400"/>
              <a:t>   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$100k+	     Romney  54%	  </a:t>
            </a:r>
            <a:r>
              <a:rPr lang="en-US" sz="2400" i="1"/>
              <a:t>(28% of voters)</a:t>
            </a:r>
          </a:p>
          <a:p>
            <a:pPr algn="l">
              <a:spcBef>
                <a:spcPct val="40000"/>
              </a:spcBef>
            </a:pPr>
            <a:endParaRPr lang="en-US" sz="2400" i="1"/>
          </a:p>
          <a:p>
            <a:pPr>
              <a:spcBef>
                <a:spcPct val="40000"/>
              </a:spcBef>
            </a:pPr>
            <a:r>
              <a:rPr lang="en-US" sz="900"/>
              <a:t>Data from </a:t>
            </a:r>
            <a:r>
              <a:rPr lang="en-US" sz="900" i="1"/>
              <a:t>New York Times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http://elections.nytimes.com/2012/results/president/exit-polls</a:t>
            </a:r>
            <a:endParaRPr lang="en-US" sz="900"/>
          </a:p>
        </p:txBody>
      </p:sp>
      <p:pic>
        <p:nvPicPr>
          <p:cNvPr id="14340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647700"/>
          </a:xfrm>
        </p:spPr>
        <p:txBody>
          <a:bodyPr/>
          <a:lstStyle/>
          <a:p>
            <a:r>
              <a:rPr lang="en-US" sz="2800" b="1"/>
              <a:t>U.S. Presidential Election</a:t>
            </a:r>
            <a:br>
              <a:rPr lang="en-US" sz="2800" b="1"/>
            </a:br>
            <a:r>
              <a:rPr lang="en-US" sz="2800" b="1"/>
              <a:t>2012 – Exit Polls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989138"/>
            <a:ext cx="7991475" cy="4392612"/>
          </a:xfrm>
        </p:spPr>
        <p:txBody>
          <a:bodyPr/>
          <a:lstStyle/>
          <a:p>
            <a:pPr algn="l"/>
            <a:r>
              <a:rPr lang="en-US" sz="1800"/>
              <a:t>		</a:t>
            </a:r>
          </a:p>
          <a:p>
            <a:pPr algn="l"/>
            <a:r>
              <a:rPr lang="en-US" sz="1800"/>
              <a:t>                         </a:t>
            </a:r>
            <a:r>
              <a:rPr lang="en-US" sz="2400" b="1"/>
              <a:t>Vote by Party Identification</a:t>
            </a:r>
          </a:p>
          <a:p>
            <a:pPr algn="l"/>
            <a:endParaRPr lang="en-US" sz="1400" b="1"/>
          </a:p>
          <a:p>
            <a:pPr algn="l">
              <a:spcBef>
                <a:spcPct val="40000"/>
              </a:spcBef>
            </a:pPr>
            <a:r>
              <a:rPr lang="en-US" sz="2400"/>
              <a:t>Democrats	  Obama   92%  	</a:t>
            </a:r>
            <a:r>
              <a:rPr lang="en-US" sz="2400" i="1"/>
              <a:t>(38%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Republicans	  Romney  93% 	</a:t>
            </a:r>
            <a:r>
              <a:rPr lang="en-US" sz="2400" i="1"/>
              <a:t>(32%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Independents  Romney  51%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                        Obama   45%        </a:t>
            </a:r>
            <a:r>
              <a:rPr lang="en-US" sz="2400" i="1"/>
              <a:t>(29% of voters)</a:t>
            </a:r>
          </a:p>
          <a:p>
            <a:pPr algn="l">
              <a:spcBef>
                <a:spcPct val="40000"/>
              </a:spcBef>
            </a:pPr>
            <a:r>
              <a:rPr lang="en-US" sz="2400"/>
              <a:t>		  Others      4%   </a:t>
            </a:r>
          </a:p>
          <a:p>
            <a:pPr algn="l">
              <a:spcBef>
                <a:spcPct val="40000"/>
              </a:spcBef>
            </a:pPr>
            <a:endParaRPr lang="en-US" sz="2400"/>
          </a:p>
          <a:p>
            <a:pPr>
              <a:spcBef>
                <a:spcPct val="40000"/>
              </a:spcBef>
            </a:pPr>
            <a:r>
              <a:rPr lang="en-US" sz="900"/>
              <a:t>Data from </a:t>
            </a:r>
            <a:r>
              <a:rPr lang="en-US" sz="900" i="1"/>
              <a:t>New York Times</a:t>
            </a:r>
            <a:r>
              <a:rPr lang="en-US" sz="900"/>
              <a:t> Exit Poll at </a:t>
            </a:r>
            <a:r>
              <a:rPr lang="en-US" sz="900">
                <a:hlinkClick r:id="rId2"/>
              </a:rPr>
              <a:t>http://elections.nytimes.com/2012/results/president/exit-polls</a:t>
            </a:r>
            <a:endParaRPr lang="en-US" sz="900"/>
          </a:p>
        </p:txBody>
      </p:sp>
      <p:pic>
        <p:nvPicPr>
          <p:cNvPr id="16388" name="Picture 4" descr="Eleph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979613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Don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1727200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95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PowerPoint Presentation</vt:lpstr>
      <vt:lpstr>U.S. Presidential Election 2012</vt:lpstr>
      <vt:lpstr>Last 14 Presidential  Elections by Closeness of Popular Vote</vt:lpstr>
      <vt:lpstr>U.S. Presidential Election 2012 – Voting Turnout</vt:lpstr>
      <vt:lpstr>U.S. Presidential Election 2012 – Exit Polls</vt:lpstr>
      <vt:lpstr>U.S. Presidential Election 2012 – Exit Polls</vt:lpstr>
      <vt:lpstr>U.S. Presidential Election 2012 – Exit Polls</vt:lpstr>
      <vt:lpstr>U.S. Presidential Election 2012 – Exit Polls</vt:lpstr>
      <vt:lpstr>U.S. Presidential Election 2012 – Exit Polls</vt:lpstr>
      <vt:lpstr>U.S. Presidential Election 2012 – Exit Polls</vt:lpstr>
      <vt:lpstr>Congressional Races</vt:lpstr>
      <vt:lpstr>Republicans in 2016?</vt:lpstr>
      <vt:lpstr>Republicans in 2016?</vt:lpstr>
      <vt:lpstr>Democrats in 2016?</vt:lpstr>
    </vt:vector>
  </TitlesOfParts>
  <Company>Australian National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Presidential Election – 2012</dc:title>
  <dc:creator> </dc:creator>
  <cp:lastModifiedBy>jamesjo</cp:lastModifiedBy>
  <cp:revision>19</cp:revision>
  <dcterms:created xsi:type="dcterms:W3CDTF">2012-11-13T10:30:03Z</dcterms:created>
  <dcterms:modified xsi:type="dcterms:W3CDTF">2012-11-28T01:13:14Z</dcterms:modified>
</cp:coreProperties>
</file>