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handoutMasterIdLst>
    <p:handoutMasterId r:id="rId50"/>
  </p:handoutMasterIdLst>
  <p:sldIdLst>
    <p:sldId id="315" r:id="rId2"/>
    <p:sldId id="366" r:id="rId3"/>
    <p:sldId id="351" r:id="rId4"/>
    <p:sldId id="353" r:id="rId5"/>
    <p:sldId id="367" r:id="rId6"/>
    <p:sldId id="356" r:id="rId7"/>
    <p:sldId id="355" r:id="rId8"/>
    <p:sldId id="357" r:id="rId9"/>
    <p:sldId id="358" r:id="rId10"/>
    <p:sldId id="359" r:id="rId11"/>
    <p:sldId id="360" r:id="rId12"/>
    <p:sldId id="361" r:id="rId13"/>
    <p:sldId id="362" r:id="rId14"/>
    <p:sldId id="363" r:id="rId15"/>
    <p:sldId id="364" r:id="rId16"/>
    <p:sldId id="365" r:id="rId17"/>
    <p:sldId id="368" r:id="rId18"/>
    <p:sldId id="370" r:id="rId19"/>
    <p:sldId id="371" r:id="rId20"/>
    <p:sldId id="372" r:id="rId21"/>
    <p:sldId id="373" r:id="rId22"/>
    <p:sldId id="374" r:id="rId23"/>
    <p:sldId id="375" r:id="rId24"/>
    <p:sldId id="376" r:id="rId25"/>
    <p:sldId id="379" r:id="rId26"/>
    <p:sldId id="377" r:id="rId27"/>
    <p:sldId id="378" r:id="rId28"/>
    <p:sldId id="380" r:id="rId29"/>
    <p:sldId id="381" r:id="rId30"/>
    <p:sldId id="382" r:id="rId31"/>
    <p:sldId id="383" r:id="rId32"/>
    <p:sldId id="384" r:id="rId33"/>
    <p:sldId id="385" r:id="rId34"/>
    <p:sldId id="386" r:id="rId35"/>
    <p:sldId id="387" r:id="rId36"/>
    <p:sldId id="388" r:id="rId37"/>
    <p:sldId id="389" r:id="rId38"/>
    <p:sldId id="390" r:id="rId39"/>
    <p:sldId id="391" r:id="rId40"/>
    <p:sldId id="392" r:id="rId41"/>
    <p:sldId id="393" r:id="rId42"/>
    <p:sldId id="394" r:id="rId43"/>
    <p:sldId id="395" r:id="rId44"/>
    <p:sldId id="396" r:id="rId45"/>
    <p:sldId id="397" r:id="rId46"/>
    <p:sldId id="398" r:id="rId47"/>
    <p:sldId id="399" r:id="rId48"/>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43CEFF"/>
    <a:srgbClr val="29C7FF"/>
    <a:srgbClr val="DDE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705" autoAdjust="0"/>
    <p:restoredTop sz="79296" autoAdjust="0"/>
  </p:normalViewPr>
  <p:slideViewPr>
    <p:cSldViewPr>
      <p:cViewPr>
        <p:scale>
          <a:sx n="111" d="100"/>
          <a:sy n="111" d="100"/>
        </p:scale>
        <p:origin x="-1530" y="1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550"/>
    </p:cViewPr>
  </p:sorterViewPr>
  <p:notesViewPr>
    <p:cSldViewPr>
      <p:cViewPr varScale="1">
        <p:scale>
          <a:sx n="91" d="100"/>
          <a:sy n="91" d="100"/>
        </p:scale>
        <p:origin x="-3690" y="-10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4" y="0"/>
            <a:ext cx="2945659" cy="493713"/>
          </a:xfrm>
          <a:prstGeom prst="rect">
            <a:avLst/>
          </a:prstGeom>
        </p:spPr>
        <p:txBody>
          <a:bodyPr vert="horz" lIns="91440" tIns="45720" rIns="91440" bIns="45720" rtlCol="0"/>
          <a:lstStyle>
            <a:lvl1pPr algn="r">
              <a:defRPr sz="1200"/>
            </a:lvl1pPr>
          </a:lstStyle>
          <a:p>
            <a:fld id="{0D7A7DC0-CCCB-48A5-922F-EBECEFB53B02}" type="datetimeFigureOut">
              <a:rPr lang="en-AU" smtClean="0"/>
              <a:t>13/05/2013</a:t>
            </a:fld>
            <a:endParaRPr lang="en-AU"/>
          </a:p>
        </p:txBody>
      </p:sp>
      <p:sp>
        <p:nvSpPr>
          <p:cNvPr id="4" name="Footer Placeholder 3"/>
          <p:cNvSpPr>
            <a:spLocks noGrp="1"/>
          </p:cNvSpPr>
          <p:nvPr>
            <p:ph type="ftr" sz="quarter" idx="2"/>
          </p:nvPr>
        </p:nvSpPr>
        <p:spPr>
          <a:xfrm>
            <a:off x="1" y="9378823"/>
            <a:ext cx="2945659" cy="493713"/>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4" y="9378823"/>
            <a:ext cx="2945659" cy="493713"/>
          </a:xfrm>
          <a:prstGeom prst="rect">
            <a:avLst/>
          </a:prstGeom>
        </p:spPr>
        <p:txBody>
          <a:bodyPr vert="horz" lIns="91440" tIns="45720" rIns="91440" bIns="45720" rtlCol="0" anchor="b"/>
          <a:lstStyle>
            <a:lvl1pPr algn="r">
              <a:defRPr sz="1200"/>
            </a:lvl1pPr>
          </a:lstStyle>
          <a:p>
            <a:fld id="{4C290DE9-E03B-45E8-B256-AB9448BE612C}" type="slidenum">
              <a:rPr lang="en-AU" smtClean="0"/>
              <a:t>‹#›</a:t>
            </a:fld>
            <a:endParaRPr lang="en-AU"/>
          </a:p>
        </p:txBody>
      </p:sp>
    </p:spTree>
    <p:extLst>
      <p:ext uri="{BB962C8B-B14F-4D97-AF65-F5344CB8AC3E}">
        <p14:creationId xmlns:p14="http://schemas.microsoft.com/office/powerpoint/2010/main" val="2163630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0444" y="0"/>
            <a:ext cx="2945659" cy="493713"/>
          </a:xfrm>
          <a:prstGeom prst="rect">
            <a:avLst/>
          </a:prstGeom>
        </p:spPr>
        <p:txBody>
          <a:bodyPr vert="horz" lIns="91440" tIns="45720" rIns="91440" bIns="45720" rtlCol="0"/>
          <a:lstStyle>
            <a:lvl1pPr algn="r">
              <a:defRPr sz="1200"/>
            </a:lvl1pPr>
          </a:lstStyle>
          <a:p>
            <a:fld id="{0A910C0A-4AB8-40F8-9817-6747B533FEFD}" type="datetimeFigureOut">
              <a:rPr lang="en-AU" smtClean="0"/>
              <a:pPr/>
              <a:t>13/05/2013</a:t>
            </a:fld>
            <a:endParaRPr lang="en-AU" dirty="0"/>
          </a:p>
        </p:txBody>
      </p:sp>
      <p:sp>
        <p:nvSpPr>
          <p:cNvPr id="4" name="Slide Image Placeholder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768" y="4690269"/>
            <a:ext cx="5438140" cy="444341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Footer Placeholder 5"/>
          <p:cNvSpPr>
            <a:spLocks noGrp="1"/>
          </p:cNvSpPr>
          <p:nvPr>
            <p:ph type="ftr" sz="quarter" idx="4"/>
          </p:nvPr>
        </p:nvSpPr>
        <p:spPr>
          <a:xfrm>
            <a:off x="1" y="9378823"/>
            <a:ext cx="2945659" cy="493713"/>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4" y="9378823"/>
            <a:ext cx="2945659" cy="493713"/>
          </a:xfrm>
          <a:prstGeom prst="rect">
            <a:avLst/>
          </a:prstGeom>
        </p:spPr>
        <p:txBody>
          <a:bodyPr vert="horz" lIns="91440" tIns="45720" rIns="91440" bIns="45720" rtlCol="0" anchor="b"/>
          <a:lstStyle>
            <a:lvl1pPr algn="r">
              <a:defRPr sz="1200"/>
            </a:lvl1pPr>
          </a:lstStyle>
          <a:p>
            <a:fld id="{04A89581-26EA-4B6D-8A5C-7DBD6A8C45D0}" type="slidenum">
              <a:rPr lang="en-AU" smtClean="0"/>
              <a:pPr/>
              <a:t>‹#›</a:t>
            </a:fld>
            <a:endParaRPr lang="en-AU" dirty="0"/>
          </a:p>
        </p:txBody>
      </p:sp>
    </p:spTree>
    <p:extLst>
      <p:ext uri="{BB962C8B-B14F-4D97-AF65-F5344CB8AC3E}">
        <p14:creationId xmlns:p14="http://schemas.microsoft.com/office/powerpoint/2010/main" val="332634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1</a:t>
            </a:fld>
            <a:endParaRPr lang="en-A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10</a:t>
            </a:fld>
            <a:endParaRPr lang="en-AU" dirty="0"/>
          </a:p>
        </p:txBody>
      </p:sp>
    </p:spTree>
    <p:extLst>
      <p:ext uri="{BB962C8B-B14F-4D97-AF65-F5344CB8AC3E}">
        <p14:creationId xmlns:p14="http://schemas.microsoft.com/office/powerpoint/2010/main" val="2075361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11</a:t>
            </a:fld>
            <a:endParaRPr lang="en-AU" dirty="0"/>
          </a:p>
        </p:txBody>
      </p:sp>
    </p:spTree>
    <p:extLst>
      <p:ext uri="{BB962C8B-B14F-4D97-AF65-F5344CB8AC3E}">
        <p14:creationId xmlns:p14="http://schemas.microsoft.com/office/powerpoint/2010/main" val="2796546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12</a:t>
            </a:fld>
            <a:endParaRPr lang="en-AU" dirty="0"/>
          </a:p>
        </p:txBody>
      </p:sp>
    </p:spTree>
    <p:extLst>
      <p:ext uri="{BB962C8B-B14F-4D97-AF65-F5344CB8AC3E}">
        <p14:creationId xmlns:p14="http://schemas.microsoft.com/office/powerpoint/2010/main" val="3080925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13</a:t>
            </a:fld>
            <a:endParaRPr lang="en-AU" dirty="0"/>
          </a:p>
        </p:txBody>
      </p:sp>
    </p:spTree>
    <p:extLst>
      <p:ext uri="{BB962C8B-B14F-4D97-AF65-F5344CB8AC3E}">
        <p14:creationId xmlns:p14="http://schemas.microsoft.com/office/powerpoint/2010/main" val="2245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14</a:t>
            </a:fld>
            <a:endParaRPr lang="en-AU" dirty="0"/>
          </a:p>
        </p:txBody>
      </p:sp>
    </p:spTree>
    <p:extLst>
      <p:ext uri="{BB962C8B-B14F-4D97-AF65-F5344CB8AC3E}">
        <p14:creationId xmlns:p14="http://schemas.microsoft.com/office/powerpoint/2010/main" val="2300894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15</a:t>
            </a:fld>
            <a:endParaRPr lang="en-AU" dirty="0"/>
          </a:p>
        </p:txBody>
      </p:sp>
    </p:spTree>
    <p:extLst>
      <p:ext uri="{BB962C8B-B14F-4D97-AF65-F5344CB8AC3E}">
        <p14:creationId xmlns:p14="http://schemas.microsoft.com/office/powerpoint/2010/main" val="3377415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16</a:t>
            </a:fld>
            <a:endParaRPr lang="en-AU" dirty="0"/>
          </a:p>
        </p:txBody>
      </p:sp>
    </p:spTree>
    <p:extLst>
      <p:ext uri="{BB962C8B-B14F-4D97-AF65-F5344CB8AC3E}">
        <p14:creationId xmlns:p14="http://schemas.microsoft.com/office/powerpoint/2010/main" val="4189792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17</a:t>
            </a:fld>
            <a:endParaRPr lang="en-AU"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18</a:t>
            </a:fld>
            <a:endParaRPr lang="en-AU" dirty="0"/>
          </a:p>
        </p:txBody>
      </p:sp>
    </p:spTree>
    <p:extLst>
      <p:ext uri="{BB962C8B-B14F-4D97-AF65-F5344CB8AC3E}">
        <p14:creationId xmlns:p14="http://schemas.microsoft.com/office/powerpoint/2010/main" val="236751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19</a:t>
            </a:fld>
            <a:endParaRPr lang="en-AU" dirty="0"/>
          </a:p>
        </p:txBody>
      </p:sp>
    </p:spTree>
    <p:extLst>
      <p:ext uri="{BB962C8B-B14F-4D97-AF65-F5344CB8AC3E}">
        <p14:creationId xmlns:p14="http://schemas.microsoft.com/office/powerpoint/2010/main" val="958040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2</a:t>
            </a:fld>
            <a:endParaRPr lang="en-AU"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20</a:t>
            </a:fld>
            <a:endParaRPr lang="en-AU" dirty="0"/>
          </a:p>
        </p:txBody>
      </p:sp>
    </p:spTree>
    <p:extLst>
      <p:ext uri="{BB962C8B-B14F-4D97-AF65-F5344CB8AC3E}">
        <p14:creationId xmlns:p14="http://schemas.microsoft.com/office/powerpoint/2010/main" val="14290242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21</a:t>
            </a:fld>
            <a:endParaRPr lang="en-AU" dirty="0"/>
          </a:p>
        </p:txBody>
      </p:sp>
    </p:spTree>
    <p:extLst>
      <p:ext uri="{BB962C8B-B14F-4D97-AF65-F5344CB8AC3E}">
        <p14:creationId xmlns:p14="http://schemas.microsoft.com/office/powerpoint/2010/main" val="25266410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22</a:t>
            </a:fld>
            <a:endParaRPr lang="en-AU" dirty="0"/>
          </a:p>
        </p:txBody>
      </p:sp>
    </p:spTree>
    <p:extLst>
      <p:ext uri="{BB962C8B-B14F-4D97-AF65-F5344CB8AC3E}">
        <p14:creationId xmlns:p14="http://schemas.microsoft.com/office/powerpoint/2010/main" val="27552814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23</a:t>
            </a:fld>
            <a:endParaRPr lang="en-AU" dirty="0"/>
          </a:p>
        </p:txBody>
      </p:sp>
    </p:spTree>
    <p:extLst>
      <p:ext uri="{BB962C8B-B14F-4D97-AF65-F5344CB8AC3E}">
        <p14:creationId xmlns:p14="http://schemas.microsoft.com/office/powerpoint/2010/main" val="272497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24</a:t>
            </a:fld>
            <a:endParaRPr lang="en-AU" dirty="0"/>
          </a:p>
        </p:txBody>
      </p:sp>
    </p:spTree>
    <p:extLst>
      <p:ext uri="{BB962C8B-B14F-4D97-AF65-F5344CB8AC3E}">
        <p14:creationId xmlns:p14="http://schemas.microsoft.com/office/powerpoint/2010/main" val="26704410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25</a:t>
            </a:fld>
            <a:endParaRPr lang="en-AU" dirty="0"/>
          </a:p>
        </p:txBody>
      </p:sp>
    </p:spTree>
    <p:extLst>
      <p:ext uri="{BB962C8B-B14F-4D97-AF65-F5344CB8AC3E}">
        <p14:creationId xmlns:p14="http://schemas.microsoft.com/office/powerpoint/2010/main" val="30846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26</a:t>
            </a:fld>
            <a:endParaRPr lang="en-AU" dirty="0"/>
          </a:p>
        </p:txBody>
      </p:sp>
    </p:spTree>
    <p:extLst>
      <p:ext uri="{BB962C8B-B14F-4D97-AF65-F5344CB8AC3E}">
        <p14:creationId xmlns:p14="http://schemas.microsoft.com/office/powerpoint/2010/main" val="21193506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27</a:t>
            </a:fld>
            <a:endParaRPr lang="en-AU" dirty="0"/>
          </a:p>
        </p:txBody>
      </p:sp>
    </p:spTree>
    <p:extLst>
      <p:ext uri="{BB962C8B-B14F-4D97-AF65-F5344CB8AC3E}">
        <p14:creationId xmlns:p14="http://schemas.microsoft.com/office/powerpoint/2010/main" val="13192881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28</a:t>
            </a:fld>
            <a:endParaRPr lang="en-AU" dirty="0"/>
          </a:p>
        </p:txBody>
      </p:sp>
    </p:spTree>
    <p:extLst>
      <p:ext uri="{BB962C8B-B14F-4D97-AF65-F5344CB8AC3E}">
        <p14:creationId xmlns:p14="http://schemas.microsoft.com/office/powerpoint/2010/main" val="39058204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29</a:t>
            </a:fld>
            <a:endParaRPr lang="en-AU" dirty="0"/>
          </a:p>
        </p:txBody>
      </p:sp>
    </p:spTree>
    <p:extLst>
      <p:ext uri="{BB962C8B-B14F-4D97-AF65-F5344CB8AC3E}">
        <p14:creationId xmlns:p14="http://schemas.microsoft.com/office/powerpoint/2010/main" val="1507044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3</a:t>
            </a:fld>
            <a:endParaRPr lang="en-AU" dirty="0"/>
          </a:p>
        </p:txBody>
      </p:sp>
    </p:spTree>
    <p:extLst>
      <p:ext uri="{BB962C8B-B14F-4D97-AF65-F5344CB8AC3E}">
        <p14:creationId xmlns:p14="http://schemas.microsoft.com/office/powerpoint/2010/main" val="26176492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30</a:t>
            </a:fld>
            <a:endParaRPr lang="en-AU" dirty="0"/>
          </a:p>
        </p:txBody>
      </p:sp>
    </p:spTree>
    <p:extLst>
      <p:ext uri="{BB962C8B-B14F-4D97-AF65-F5344CB8AC3E}">
        <p14:creationId xmlns:p14="http://schemas.microsoft.com/office/powerpoint/2010/main" val="6530927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31</a:t>
            </a:fld>
            <a:endParaRPr lang="en-AU" dirty="0"/>
          </a:p>
        </p:txBody>
      </p:sp>
    </p:spTree>
    <p:extLst>
      <p:ext uri="{BB962C8B-B14F-4D97-AF65-F5344CB8AC3E}">
        <p14:creationId xmlns:p14="http://schemas.microsoft.com/office/powerpoint/2010/main" val="8998039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32</a:t>
            </a:fld>
            <a:endParaRPr lang="en-AU" dirty="0"/>
          </a:p>
        </p:txBody>
      </p:sp>
    </p:spTree>
    <p:extLst>
      <p:ext uri="{BB962C8B-B14F-4D97-AF65-F5344CB8AC3E}">
        <p14:creationId xmlns:p14="http://schemas.microsoft.com/office/powerpoint/2010/main" val="16928341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33</a:t>
            </a:fld>
            <a:endParaRPr lang="en-AU" dirty="0"/>
          </a:p>
        </p:txBody>
      </p:sp>
    </p:spTree>
    <p:extLst>
      <p:ext uri="{BB962C8B-B14F-4D97-AF65-F5344CB8AC3E}">
        <p14:creationId xmlns:p14="http://schemas.microsoft.com/office/powerpoint/2010/main" val="17219628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34</a:t>
            </a:fld>
            <a:endParaRPr lang="en-AU" dirty="0"/>
          </a:p>
        </p:txBody>
      </p:sp>
    </p:spTree>
    <p:extLst>
      <p:ext uri="{BB962C8B-B14F-4D97-AF65-F5344CB8AC3E}">
        <p14:creationId xmlns:p14="http://schemas.microsoft.com/office/powerpoint/2010/main" val="4062495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35</a:t>
            </a:fld>
            <a:endParaRPr lang="en-AU" dirty="0"/>
          </a:p>
        </p:txBody>
      </p:sp>
    </p:spTree>
    <p:extLst>
      <p:ext uri="{BB962C8B-B14F-4D97-AF65-F5344CB8AC3E}">
        <p14:creationId xmlns:p14="http://schemas.microsoft.com/office/powerpoint/2010/main" val="6425038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36</a:t>
            </a:fld>
            <a:endParaRPr lang="en-AU" dirty="0"/>
          </a:p>
        </p:txBody>
      </p:sp>
    </p:spTree>
    <p:extLst>
      <p:ext uri="{BB962C8B-B14F-4D97-AF65-F5344CB8AC3E}">
        <p14:creationId xmlns:p14="http://schemas.microsoft.com/office/powerpoint/2010/main" val="24975710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37</a:t>
            </a:fld>
            <a:endParaRPr lang="en-AU" dirty="0"/>
          </a:p>
        </p:txBody>
      </p:sp>
    </p:spTree>
    <p:extLst>
      <p:ext uri="{BB962C8B-B14F-4D97-AF65-F5344CB8AC3E}">
        <p14:creationId xmlns:p14="http://schemas.microsoft.com/office/powerpoint/2010/main" val="30752066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38</a:t>
            </a:fld>
            <a:endParaRPr lang="en-AU" dirty="0"/>
          </a:p>
        </p:txBody>
      </p:sp>
    </p:spTree>
    <p:extLst>
      <p:ext uri="{BB962C8B-B14F-4D97-AF65-F5344CB8AC3E}">
        <p14:creationId xmlns:p14="http://schemas.microsoft.com/office/powerpoint/2010/main" val="7828334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39</a:t>
            </a:fld>
            <a:endParaRPr lang="en-AU" dirty="0"/>
          </a:p>
        </p:txBody>
      </p:sp>
    </p:spTree>
    <p:extLst>
      <p:ext uri="{BB962C8B-B14F-4D97-AF65-F5344CB8AC3E}">
        <p14:creationId xmlns:p14="http://schemas.microsoft.com/office/powerpoint/2010/main" val="1114820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4</a:t>
            </a:fld>
            <a:endParaRPr lang="en-AU" dirty="0"/>
          </a:p>
        </p:txBody>
      </p:sp>
    </p:spTree>
    <p:extLst>
      <p:ext uri="{BB962C8B-B14F-4D97-AF65-F5344CB8AC3E}">
        <p14:creationId xmlns:p14="http://schemas.microsoft.com/office/powerpoint/2010/main" val="3658848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40</a:t>
            </a:fld>
            <a:endParaRPr lang="en-AU" dirty="0"/>
          </a:p>
        </p:txBody>
      </p:sp>
    </p:spTree>
    <p:extLst>
      <p:ext uri="{BB962C8B-B14F-4D97-AF65-F5344CB8AC3E}">
        <p14:creationId xmlns:p14="http://schemas.microsoft.com/office/powerpoint/2010/main" val="30352917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41</a:t>
            </a:fld>
            <a:endParaRPr lang="en-AU" dirty="0"/>
          </a:p>
        </p:txBody>
      </p:sp>
    </p:spTree>
    <p:extLst>
      <p:ext uri="{BB962C8B-B14F-4D97-AF65-F5344CB8AC3E}">
        <p14:creationId xmlns:p14="http://schemas.microsoft.com/office/powerpoint/2010/main" val="14117823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42</a:t>
            </a:fld>
            <a:endParaRPr lang="en-AU" dirty="0"/>
          </a:p>
        </p:txBody>
      </p:sp>
    </p:spTree>
    <p:extLst>
      <p:ext uri="{BB962C8B-B14F-4D97-AF65-F5344CB8AC3E}">
        <p14:creationId xmlns:p14="http://schemas.microsoft.com/office/powerpoint/2010/main" val="18139561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43</a:t>
            </a:fld>
            <a:endParaRPr lang="en-AU" dirty="0"/>
          </a:p>
        </p:txBody>
      </p:sp>
    </p:spTree>
    <p:extLst>
      <p:ext uri="{BB962C8B-B14F-4D97-AF65-F5344CB8AC3E}">
        <p14:creationId xmlns:p14="http://schemas.microsoft.com/office/powerpoint/2010/main" val="39386801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44</a:t>
            </a:fld>
            <a:endParaRPr lang="en-AU" dirty="0"/>
          </a:p>
        </p:txBody>
      </p:sp>
    </p:spTree>
    <p:extLst>
      <p:ext uri="{BB962C8B-B14F-4D97-AF65-F5344CB8AC3E}">
        <p14:creationId xmlns:p14="http://schemas.microsoft.com/office/powerpoint/2010/main" val="234690577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45</a:t>
            </a:fld>
            <a:endParaRPr lang="en-AU" dirty="0"/>
          </a:p>
        </p:txBody>
      </p:sp>
    </p:spTree>
    <p:extLst>
      <p:ext uri="{BB962C8B-B14F-4D97-AF65-F5344CB8AC3E}">
        <p14:creationId xmlns:p14="http://schemas.microsoft.com/office/powerpoint/2010/main" val="33064097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4A89581-26EA-4B6D-8A5C-7DBD6A8C45D0}" type="slidenum">
              <a:rPr lang="en-AU" smtClean="0"/>
              <a:pPr/>
              <a:t>46</a:t>
            </a:fld>
            <a:endParaRPr lang="en-AU" dirty="0"/>
          </a:p>
        </p:txBody>
      </p:sp>
    </p:spTree>
    <p:extLst>
      <p:ext uri="{BB962C8B-B14F-4D97-AF65-F5344CB8AC3E}">
        <p14:creationId xmlns:p14="http://schemas.microsoft.com/office/powerpoint/2010/main" val="32253661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47</a:t>
            </a:fld>
            <a:endParaRPr lang="en-AU" dirty="0"/>
          </a:p>
        </p:txBody>
      </p:sp>
    </p:spTree>
    <p:extLst>
      <p:ext uri="{BB962C8B-B14F-4D97-AF65-F5344CB8AC3E}">
        <p14:creationId xmlns:p14="http://schemas.microsoft.com/office/powerpoint/2010/main" val="2904686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5</a:t>
            </a:fld>
            <a:endParaRPr lang="en-AU" dirty="0"/>
          </a:p>
        </p:txBody>
      </p:sp>
    </p:spTree>
    <p:extLst>
      <p:ext uri="{BB962C8B-B14F-4D97-AF65-F5344CB8AC3E}">
        <p14:creationId xmlns:p14="http://schemas.microsoft.com/office/powerpoint/2010/main" val="365884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6</a:t>
            </a:fld>
            <a:endParaRPr lang="en-AU" dirty="0"/>
          </a:p>
        </p:txBody>
      </p:sp>
    </p:spTree>
    <p:extLst>
      <p:ext uri="{BB962C8B-B14F-4D97-AF65-F5344CB8AC3E}">
        <p14:creationId xmlns:p14="http://schemas.microsoft.com/office/powerpoint/2010/main" val="2367518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7</a:t>
            </a:fld>
            <a:endParaRPr lang="en-AU" dirty="0"/>
          </a:p>
        </p:txBody>
      </p:sp>
    </p:spTree>
    <p:extLst>
      <p:ext uri="{BB962C8B-B14F-4D97-AF65-F5344CB8AC3E}">
        <p14:creationId xmlns:p14="http://schemas.microsoft.com/office/powerpoint/2010/main" val="2556953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8</a:t>
            </a:fld>
            <a:endParaRPr lang="en-AU" dirty="0"/>
          </a:p>
        </p:txBody>
      </p:sp>
    </p:spTree>
    <p:extLst>
      <p:ext uri="{BB962C8B-B14F-4D97-AF65-F5344CB8AC3E}">
        <p14:creationId xmlns:p14="http://schemas.microsoft.com/office/powerpoint/2010/main" val="2648253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4A89581-26EA-4B6D-8A5C-7DBD6A8C45D0}" type="slidenum">
              <a:rPr lang="en-AU" smtClean="0"/>
              <a:pPr/>
              <a:t>9</a:t>
            </a:fld>
            <a:endParaRPr lang="en-AU" dirty="0"/>
          </a:p>
        </p:txBody>
      </p:sp>
    </p:spTree>
    <p:extLst>
      <p:ext uri="{BB962C8B-B14F-4D97-AF65-F5344CB8AC3E}">
        <p14:creationId xmlns:p14="http://schemas.microsoft.com/office/powerpoint/2010/main" val="2322852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
        <p:nvSpPr>
          <p:cNvPr id="8195" name="Rectangle 3"/>
          <p:cNvSpPr>
            <a:spLocks noChangeArrowheads="1"/>
          </p:cNvSpPr>
          <p:nvPr userDrawn="1"/>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lvl1pPr>
              <a:buClr>
                <a:schemeClr val="tx2"/>
              </a:buClr>
              <a:buFont typeface="Courier New" pitchFamily="49" charset="0"/>
              <a:buChar char="o"/>
              <a:defRPr/>
            </a:lvl1pPr>
            <a:lvl2pPr>
              <a:buClr>
                <a:schemeClr val="tx2"/>
              </a:buClr>
              <a:buFont typeface="Courier New" pitchFamily="49" charset="0"/>
              <a:buChar char="o"/>
              <a:defRPr/>
            </a:lvl2pPr>
            <a:lvl3pPr>
              <a:buClr>
                <a:schemeClr val="tx2"/>
              </a:buClr>
              <a:buFont typeface="Courier New" pitchFamily="49" charset="0"/>
              <a:buChar char="o"/>
              <a:defRPr/>
            </a:lvl3pPr>
            <a:lvl4pPr>
              <a:buClr>
                <a:schemeClr val="tx2"/>
              </a:buClr>
              <a:buFont typeface="Courier New" pitchFamily="49" charset="0"/>
              <a:buChar char="o"/>
              <a:defRPr/>
            </a:lvl4pPr>
            <a:lvl5pPr>
              <a:buClr>
                <a:schemeClr val="tx2"/>
              </a:buClr>
              <a:buFont typeface="Courier New" pitchFamily="49" charset="0"/>
              <a:buChar char="o"/>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1C2B969B-15B6-4A2F-A104-E3D38930F1B8}" type="datetimeFigureOut">
              <a:rPr lang="en-AU" smtClean="0"/>
              <a:pPr/>
              <a:t>13/05/2013</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2B969B-15B6-4A2F-A104-E3D38930F1B8}" type="datetimeFigureOut">
              <a:rPr lang="en-AU" smtClean="0"/>
              <a:pPr/>
              <a:t>13/05/2013</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C2B969B-15B6-4A2F-A104-E3D38930F1B8}" type="datetimeFigureOut">
              <a:rPr lang="en-AU" smtClean="0"/>
              <a:pPr/>
              <a:t>13/05/2013</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C2B969B-15B6-4A2F-A104-E3D38930F1B8}" type="datetimeFigureOut">
              <a:rPr lang="en-AU" smtClean="0"/>
              <a:pPr/>
              <a:t>13/05/2013</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B969B-15B6-4A2F-A104-E3D38930F1B8}" type="datetimeFigureOut">
              <a:rPr lang="en-AU" smtClean="0"/>
              <a:pPr/>
              <a:t>13/05/2013</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04ED6D1-82E8-41FB-B211-4BD1C684E9B6}" type="slidenum">
              <a:rPr lang="en-AU" smtClean="0"/>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tx2">
                <a:lumMod val="20000"/>
                <a:lumOff val="80000"/>
              </a:schemeClr>
            </a:gs>
            <a:gs pos="39999">
              <a:schemeClr val="bg1">
                <a:lumMod val="95000"/>
              </a:schemeClr>
            </a:gs>
            <a:gs pos="70000">
              <a:schemeClr val="bg1"/>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467544" y="1556792"/>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2B969B-15B6-4A2F-A104-E3D38930F1B8}" type="datetimeFigureOut">
              <a:rPr lang="en-AU" smtClean="0"/>
              <a:pPr/>
              <a:t>13/05/2013</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pic>
        <p:nvPicPr>
          <p:cNvPr id="7" name="Picture 6" descr="logo.jpg"/>
          <p:cNvPicPr>
            <a:picLocks noChangeAspect="1"/>
          </p:cNvPicPr>
          <p:nvPr userDrawn="1"/>
        </p:nvPicPr>
        <p:blipFill>
          <a:blip r:embed="rId8" cstate="print"/>
          <a:stretch>
            <a:fillRect/>
          </a:stretch>
        </p:blipFill>
        <p:spPr>
          <a:xfrm>
            <a:off x="6804248" y="5805264"/>
            <a:ext cx="1944216" cy="900479"/>
          </a:xfrm>
          <a:prstGeom prst="rect">
            <a:avLst/>
          </a:prstGeom>
        </p:spPr>
      </p:pic>
      <p:sp>
        <p:nvSpPr>
          <p:cNvPr id="12" name="Rectangle 11"/>
          <p:cNvSpPr/>
          <p:nvPr userDrawn="1"/>
        </p:nvSpPr>
        <p:spPr>
          <a:xfrm>
            <a:off x="467544" y="5949280"/>
            <a:ext cx="6192688" cy="45719"/>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Rectangle 7"/>
          <p:cNvSpPr/>
          <p:nvPr userDrawn="1"/>
        </p:nvSpPr>
        <p:spPr>
          <a:xfrm flipV="1">
            <a:off x="467544" y="6021288"/>
            <a:ext cx="6192688" cy="45719"/>
          </a:xfrm>
          <a:prstGeom prst="rect">
            <a:avLst/>
          </a:prstGeom>
          <a:solidFill>
            <a:schemeClr val="accent2"/>
          </a:solidFill>
          <a:ln>
            <a:solidFill>
              <a:srgbClr val="DDEE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Rectangle 8"/>
          <p:cNvSpPr/>
          <p:nvPr userDrawn="1"/>
        </p:nvSpPr>
        <p:spPr>
          <a:xfrm flipV="1">
            <a:off x="467544" y="5877272"/>
            <a:ext cx="6192688" cy="45719"/>
          </a:xfrm>
          <a:prstGeom prst="rect">
            <a:avLst/>
          </a:prstGeom>
          <a:solidFill>
            <a:srgbClr val="43CEFF"/>
          </a:solidFill>
          <a:ln>
            <a:solidFill>
              <a:srgbClr val="43C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0" name="Picture 2" descr="CRST20MM"/>
          <p:cNvPicPr>
            <a:picLocks noChangeAspect="1" noChangeArrowheads="1"/>
          </p:cNvPicPr>
          <p:nvPr userDrawn="1"/>
        </p:nvPicPr>
        <p:blipFill>
          <a:blip r:embed="rId9" cstate="print"/>
          <a:srcRect/>
          <a:stretch>
            <a:fillRect/>
          </a:stretch>
        </p:blipFill>
        <p:spPr bwMode="auto">
          <a:xfrm>
            <a:off x="107504" y="6154737"/>
            <a:ext cx="914401" cy="703263"/>
          </a:xfrm>
          <a:prstGeom prst="rect">
            <a:avLst/>
          </a:prstGeom>
          <a:noFill/>
        </p:spPr>
      </p:pic>
      <p:sp>
        <p:nvSpPr>
          <p:cNvPr id="11" name="Rectangle 5"/>
          <p:cNvSpPr>
            <a:spLocks noChangeArrowheads="1"/>
          </p:cNvSpPr>
          <p:nvPr userDrawn="1"/>
        </p:nvSpPr>
        <p:spPr bwMode="auto">
          <a:xfrm>
            <a:off x="971600" y="6453336"/>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rPr>
              <a:t> Department of Parliamentary Services  </a:t>
            </a: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4"/>
          <p:cNvSpPr>
            <a:spLocks noChangeArrowheads="1"/>
          </p:cNvSpPr>
          <p:nvPr userDrawn="1"/>
        </p:nvSpPr>
        <p:spPr bwMode="auto">
          <a:xfrm>
            <a:off x="971600" y="6165304"/>
            <a:ext cx="914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rPr>
              <a:t> </a:t>
            </a:r>
            <a:r>
              <a:rPr kumimoji="0" lang="en-AU" sz="1400" b="0" i="0" u="none" strike="noStrike" cap="none" normalizeH="0" baseline="0" dirty="0" smtClean="0">
                <a:ln>
                  <a:noFill/>
                </a:ln>
                <a:solidFill>
                  <a:schemeClr val="tx1"/>
                </a:solidFill>
                <a:effectLst/>
                <a:latin typeface="Century Gothic" pitchFamily="34" charset="0"/>
                <a:ea typeface="Times New Roman" pitchFamily="18" charset="0"/>
                <a:cs typeface="Arial" pitchFamily="34" charset="0"/>
              </a:rPr>
              <a:t>Parliament of Australia</a:t>
            </a:r>
            <a:endParaRPr kumimoji="0" lang="en-A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Line 1"/>
          <p:cNvSpPr>
            <a:spLocks noChangeShapeType="1"/>
          </p:cNvSpPr>
          <p:nvPr userDrawn="1"/>
        </p:nvSpPr>
        <p:spPr bwMode="auto">
          <a:xfrm>
            <a:off x="1115616" y="6453336"/>
            <a:ext cx="32004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BED012"/>
        </a:buClr>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Clr>
          <a:srgbClr val="BED012"/>
        </a:buClr>
        <a:buFont typeface="Arial"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Clr>
          <a:srgbClr val="C4D713"/>
        </a:buClr>
        <a:buFont typeface="Arial"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Clr>
          <a:srgbClr val="CEE214"/>
        </a:buClr>
        <a:buFont typeface="Arial"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Clr>
          <a:srgbClr val="D2E614"/>
        </a:buClr>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4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2304256"/>
          </a:xfrm>
        </p:spPr>
        <p:txBody>
          <a:bodyPr>
            <a:normAutofit/>
          </a:bodyPr>
          <a:lstStyle/>
          <a:p>
            <a:r>
              <a:rPr lang="en-AU" sz="5000" b="1" dirty="0" smtClean="0"/>
              <a:t>Budget 2013-14</a:t>
            </a:r>
            <a:endParaRPr lang="en-AU" sz="5000" b="1" dirty="0"/>
          </a:p>
        </p:txBody>
      </p:sp>
      <p:sp>
        <p:nvSpPr>
          <p:cNvPr id="3" name="Subtitle 2"/>
          <p:cNvSpPr>
            <a:spLocks noGrp="1"/>
          </p:cNvSpPr>
          <p:nvPr>
            <p:ph type="subTitle" idx="1"/>
          </p:nvPr>
        </p:nvSpPr>
        <p:spPr>
          <a:xfrm>
            <a:off x="1371600" y="3573016"/>
            <a:ext cx="6400800" cy="1728192"/>
          </a:xfrm>
        </p:spPr>
        <p:txBody>
          <a:bodyPr/>
          <a:lstStyle/>
          <a:p>
            <a:r>
              <a:rPr lang="en-AU" dirty="0" smtClean="0"/>
              <a:t>Daniel Weight</a:t>
            </a:r>
            <a:br>
              <a:rPr lang="en-AU" dirty="0" smtClean="0"/>
            </a:br>
            <a:r>
              <a:rPr lang="en-AU" dirty="0" smtClean="0"/>
              <a:t>&amp;</a:t>
            </a:r>
            <a:br>
              <a:rPr lang="en-AU" dirty="0" smtClean="0"/>
            </a:br>
            <a:r>
              <a:rPr lang="en-AU" dirty="0" smtClean="0"/>
              <a:t>Robert Dolamore</a:t>
            </a:r>
          </a:p>
          <a:p>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Context</a:t>
            </a:r>
            <a:endParaRPr lang="en-AU" dirty="0"/>
          </a:p>
        </p:txBody>
      </p:sp>
      <p:sp>
        <p:nvSpPr>
          <p:cNvPr id="3" name="Content Placeholder 2"/>
          <p:cNvSpPr>
            <a:spLocks noGrp="1"/>
          </p:cNvSpPr>
          <p:nvPr>
            <p:ph idx="1"/>
          </p:nvPr>
        </p:nvSpPr>
        <p:spPr/>
        <p:txBody>
          <a:bodyPr>
            <a:normAutofit/>
          </a:bodyPr>
          <a:lstStyle/>
          <a:p>
            <a:r>
              <a:rPr lang="en-AU" dirty="0" smtClean="0"/>
              <a:t>What is the international economic context?</a:t>
            </a:r>
          </a:p>
          <a:p>
            <a:r>
              <a:rPr lang="en-AU" dirty="0" smtClean="0"/>
              <a:t>What is the domestic economic context?</a:t>
            </a:r>
          </a:p>
          <a:p>
            <a:r>
              <a:rPr lang="en-AU" dirty="0" smtClean="0"/>
              <a:t>Are there pressing social &amp; environmental issues?</a:t>
            </a:r>
          </a:p>
          <a:p>
            <a:r>
              <a:rPr lang="en-AU" dirty="0" smtClean="0"/>
              <a:t>What opportunities &amp; risks fall out of this assessment?</a:t>
            </a:r>
          </a:p>
          <a:p>
            <a:r>
              <a:rPr lang="en-AU" dirty="0" smtClean="0"/>
              <a:t>How well does the Budget manage these opportunities and risks? </a:t>
            </a:r>
          </a:p>
          <a:p>
            <a:endParaRPr lang="en-AU" dirty="0" smtClean="0"/>
          </a:p>
          <a:p>
            <a:endParaRPr lang="en-AU" dirty="0" smtClean="0"/>
          </a:p>
          <a:p>
            <a:endParaRPr lang="en-AU" dirty="0"/>
          </a:p>
        </p:txBody>
      </p:sp>
    </p:spTree>
    <p:extLst>
      <p:ext uri="{BB962C8B-B14F-4D97-AF65-F5344CB8AC3E}">
        <p14:creationId xmlns:p14="http://schemas.microsoft.com/office/powerpoint/2010/main" val="2269634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Assumptions</a:t>
            </a:r>
            <a:endParaRPr lang="en-AU" dirty="0"/>
          </a:p>
        </p:txBody>
      </p:sp>
      <p:sp>
        <p:nvSpPr>
          <p:cNvPr id="3" name="Content Placeholder 2"/>
          <p:cNvSpPr>
            <a:spLocks noGrp="1"/>
          </p:cNvSpPr>
          <p:nvPr>
            <p:ph idx="1"/>
          </p:nvPr>
        </p:nvSpPr>
        <p:spPr/>
        <p:txBody>
          <a:bodyPr>
            <a:normAutofit/>
          </a:bodyPr>
          <a:lstStyle/>
          <a:p>
            <a:r>
              <a:rPr lang="en-AU" dirty="0" smtClean="0"/>
              <a:t>The Budget is underpinned by forecasts of key economic parameters</a:t>
            </a:r>
          </a:p>
          <a:p>
            <a:r>
              <a:rPr lang="en-AU" dirty="0" smtClean="0"/>
              <a:t>How accurate have forecasts in recent Budgets been?</a:t>
            </a:r>
          </a:p>
          <a:p>
            <a:r>
              <a:rPr lang="en-AU" dirty="0" smtClean="0"/>
              <a:t>How credible are the forecasts in the current Budget?</a:t>
            </a:r>
          </a:p>
          <a:p>
            <a:r>
              <a:rPr lang="en-AU" dirty="0" smtClean="0"/>
              <a:t>How sensitive are the Budget numbers to changes in the key parameters?</a:t>
            </a:r>
          </a:p>
          <a:p>
            <a:endParaRPr lang="en-AU" dirty="0" smtClean="0"/>
          </a:p>
          <a:p>
            <a:endParaRPr lang="en-AU" dirty="0" smtClean="0"/>
          </a:p>
          <a:p>
            <a:endParaRPr lang="en-AU" dirty="0" smtClean="0"/>
          </a:p>
          <a:p>
            <a:endParaRPr lang="en-AU" dirty="0"/>
          </a:p>
        </p:txBody>
      </p:sp>
    </p:spTree>
    <p:extLst>
      <p:ext uri="{BB962C8B-B14F-4D97-AF65-F5344CB8AC3E}">
        <p14:creationId xmlns:p14="http://schemas.microsoft.com/office/powerpoint/2010/main" val="1676105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Allocation</a:t>
            </a:r>
            <a:endParaRPr lang="en-AU" dirty="0"/>
          </a:p>
        </p:txBody>
      </p:sp>
      <p:sp>
        <p:nvSpPr>
          <p:cNvPr id="3" name="Content Placeholder 2"/>
          <p:cNvSpPr>
            <a:spLocks noGrp="1"/>
          </p:cNvSpPr>
          <p:nvPr>
            <p:ph idx="1"/>
          </p:nvPr>
        </p:nvSpPr>
        <p:spPr/>
        <p:txBody>
          <a:bodyPr>
            <a:normAutofit/>
          </a:bodyPr>
          <a:lstStyle/>
          <a:p>
            <a:r>
              <a:rPr lang="en-AU" dirty="0" smtClean="0"/>
              <a:t>Budgeting is an inherently </a:t>
            </a:r>
            <a:r>
              <a:rPr lang="en-AU" dirty="0" err="1" smtClean="0"/>
              <a:t>allocative</a:t>
            </a:r>
            <a:r>
              <a:rPr lang="en-AU" dirty="0" smtClean="0"/>
              <a:t> process</a:t>
            </a:r>
          </a:p>
          <a:p>
            <a:r>
              <a:rPr lang="en-AU" dirty="0" smtClean="0"/>
              <a:t>To what extent does the Budget change the allocation of gov’t funding or the revenue raising burden?</a:t>
            </a:r>
          </a:p>
          <a:p>
            <a:r>
              <a:rPr lang="en-AU" dirty="0" smtClean="0"/>
              <a:t>What are the implications for equity, efficiency &amp; effectiveness?</a:t>
            </a:r>
          </a:p>
          <a:p>
            <a:r>
              <a:rPr lang="en-AU" dirty="0" smtClean="0"/>
              <a:t>What trade-offs are being made?</a:t>
            </a:r>
          </a:p>
          <a:p>
            <a:endParaRPr lang="en-AU" dirty="0" smtClean="0"/>
          </a:p>
          <a:p>
            <a:endParaRPr lang="en-AU" dirty="0" smtClean="0"/>
          </a:p>
          <a:p>
            <a:endParaRPr lang="en-AU" dirty="0" smtClean="0"/>
          </a:p>
          <a:p>
            <a:endParaRPr lang="en-AU" dirty="0"/>
          </a:p>
        </p:txBody>
      </p:sp>
    </p:spTree>
    <p:extLst>
      <p:ext uri="{BB962C8B-B14F-4D97-AF65-F5344CB8AC3E}">
        <p14:creationId xmlns:p14="http://schemas.microsoft.com/office/powerpoint/2010/main" val="318771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Incentives</a:t>
            </a:r>
            <a:endParaRPr lang="en-AU" dirty="0"/>
          </a:p>
        </p:txBody>
      </p:sp>
      <p:sp>
        <p:nvSpPr>
          <p:cNvPr id="3" name="Content Placeholder 2"/>
          <p:cNvSpPr>
            <a:spLocks noGrp="1"/>
          </p:cNvSpPr>
          <p:nvPr>
            <p:ph idx="1"/>
          </p:nvPr>
        </p:nvSpPr>
        <p:spPr/>
        <p:txBody>
          <a:bodyPr>
            <a:normAutofit/>
          </a:bodyPr>
          <a:lstStyle/>
          <a:p>
            <a:r>
              <a:rPr lang="en-AU" dirty="0" smtClean="0"/>
              <a:t>Through the Budget governments can reshape the incentives we face</a:t>
            </a:r>
          </a:p>
          <a:p>
            <a:r>
              <a:rPr lang="en-AU" dirty="0" smtClean="0"/>
              <a:t>How and to what extent does the Budget</a:t>
            </a:r>
            <a:br>
              <a:rPr lang="en-AU" dirty="0" smtClean="0"/>
            </a:br>
            <a:r>
              <a:rPr lang="en-AU" dirty="0" smtClean="0"/>
              <a:t>re-shape incentives?</a:t>
            </a:r>
          </a:p>
          <a:p>
            <a:pPr lvl="1"/>
            <a:r>
              <a:rPr lang="en-AU" dirty="0" smtClean="0"/>
              <a:t>Including - to work, spend, save and invest?</a:t>
            </a:r>
          </a:p>
          <a:p>
            <a:r>
              <a:rPr lang="en-AU" dirty="0" smtClean="0"/>
              <a:t>How is this likely to impact on economic growth &amp; budget sustainability?</a:t>
            </a:r>
          </a:p>
          <a:p>
            <a:endParaRPr lang="en-AU" dirty="0" smtClean="0"/>
          </a:p>
          <a:p>
            <a:endParaRPr lang="en-AU" dirty="0" smtClean="0"/>
          </a:p>
          <a:p>
            <a:endParaRPr lang="en-AU" dirty="0" smtClean="0"/>
          </a:p>
          <a:p>
            <a:endParaRPr lang="en-AU" dirty="0"/>
          </a:p>
        </p:txBody>
      </p:sp>
    </p:spTree>
    <p:extLst>
      <p:ext uri="{BB962C8B-B14F-4D97-AF65-F5344CB8AC3E}">
        <p14:creationId xmlns:p14="http://schemas.microsoft.com/office/powerpoint/2010/main" val="4240409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The future</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What are the long-term implications for the Budget of:</a:t>
            </a:r>
          </a:p>
          <a:p>
            <a:pPr lvl="1"/>
            <a:r>
              <a:rPr lang="en-AU" dirty="0" smtClean="0"/>
              <a:t> new spending measures or spending cuts</a:t>
            </a:r>
          </a:p>
          <a:p>
            <a:pPr lvl="1"/>
            <a:r>
              <a:rPr lang="en-AU" dirty="0"/>
              <a:t> </a:t>
            </a:r>
            <a:r>
              <a:rPr lang="en-AU" dirty="0" smtClean="0"/>
              <a:t>new revenue measures or tax cuts?</a:t>
            </a:r>
          </a:p>
          <a:p>
            <a:r>
              <a:rPr lang="en-AU" dirty="0" smtClean="0"/>
              <a:t>Do they make the Budget more ‘pro-cyclical’ or less?</a:t>
            </a:r>
          </a:p>
          <a:p>
            <a:r>
              <a:rPr lang="en-AU" dirty="0" smtClean="0"/>
              <a:t>What costs are being shifted onto future generations?</a:t>
            </a:r>
          </a:p>
          <a:p>
            <a:r>
              <a:rPr lang="en-AU" dirty="0" smtClean="0"/>
              <a:t>How well does the Budget address long-term challenges?</a:t>
            </a:r>
          </a:p>
          <a:p>
            <a:endParaRPr lang="en-AU" dirty="0" smtClean="0"/>
          </a:p>
          <a:p>
            <a:endParaRPr lang="en-AU" dirty="0" smtClean="0"/>
          </a:p>
          <a:p>
            <a:endParaRPr lang="en-AU" dirty="0"/>
          </a:p>
        </p:txBody>
      </p:sp>
    </p:spTree>
    <p:extLst>
      <p:ext uri="{BB962C8B-B14F-4D97-AF65-F5344CB8AC3E}">
        <p14:creationId xmlns:p14="http://schemas.microsoft.com/office/powerpoint/2010/main" val="534223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Evidence</a:t>
            </a:r>
            <a:endParaRPr lang="en-AU" dirty="0"/>
          </a:p>
        </p:txBody>
      </p:sp>
      <p:sp>
        <p:nvSpPr>
          <p:cNvPr id="3" name="Content Placeholder 2"/>
          <p:cNvSpPr>
            <a:spLocks noGrp="1"/>
          </p:cNvSpPr>
          <p:nvPr>
            <p:ph idx="1"/>
          </p:nvPr>
        </p:nvSpPr>
        <p:spPr/>
        <p:txBody>
          <a:bodyPr>
            <a:normAutofit/>
          </a:bodyPr>
          <a:lstStyle/>
          <a:p>
            <a:r>
              <a:rPr lang="en-AU" dirty="0" smtClean="0"/>
              <a:t>What is the evidence base for the decisions taken in the Budget?</a:t>
            </a:r>
          </a:p>
          <a:p>
            <a:r>
              <a:rPr lang="en-AU" dirty="0" smtClean="0"/>
              <a:t>To what extent have program </a:t>
            </a:r>
            <a:r>
              <a:rPr lang="en-AU" smtClean="0"/>
              <a:t>evaluations &amp; </a:t>
            </a:r>
            <a:r>
              <a:rPr lang="en-AU" dirty="0" smtClean="0"/>
              <a:t>reviews  informed spending decisions?</a:t>
            </a:r>
          </a:p>
          <a:p>
            <a:r>
              <a:rPr lang="en-AU" dirty="0" smtClean="0"/>
              <a:t>If a measure is more of an ‘informed experiment’ will it be subject to an independent evaluation?</a:t>
            </a:r>
          </a:p>
          <a:p>
            <a:endParaRPr lang="en-AU" dirty="0" smtClean="0"/>
          </a:p>
          <a:p>
            <a:endParaRPr lang="en-AU" dirty="0" smtClean="0"/>
          </a:p>
          <a:p>
            <a:endParaRPr lang="en-AU" dirty="0"/>
          </a:p>
        </p:txBody>
      </p:sp>
    </p:spTree>
    <p:extLst>
      <p:ext uri="{BB962C8B-B14F-4D97-AF65-F5344CB8AC3E}">
        <p14:creationId xmlns:p14="http://schemas.microsoft.com/office/powerpoint/2010/main" val="33370143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Some </a:t>
            </a:r>
            <a:r>
              <a:rPr lang="en-AU" smtClean="0"/>
              <a:t>closing questions</a:t>
            </a:r>
            <a:endParaRPr lang="en-AU" dirty="0"/>
          </a:p>
        </p:txBody>
      </p:sp>
      <p:sp>
        <p:nvSpPr>
          <p:cNvPr id="3" name="Content Placeholder 2"/>
          <p:cNvSpPr>
            <a:spLocks noGrp="1"/>
          </p:cNvSpPr>
          <p:nvPr>
            <p:ph idx="1"/>
          </p:nvPr>
        </p:nvSpPr>
        <p:spPr/>
        <p:txBody>
          <a:bodyPr>
            <a:normAutofit/>
          </a:bodyPr>
          <a:lstStyle/>
          <a:p>
            <a:r>
              <a:rPr lang="en-AU" dirty="0" smtClean="0"/>
              <a:t>How good has the Budget process been?</a:t>
            </a:r>
          </a:p>
          <a:p>
            <a:r>
              <a:rPr lang="en-AU" dirty="0" smtClean="0"/>
              <a:t>Is the material well presented and transparent?</a:t>
            </a:r>
          </a:p>
          <a:p>
            <a:r>
              <a:rPr lang="en-AU" dirty="0" smtClean="0"/>
              <a:t>What has been left for another day?</a:t>
            </a:r>
          </a:p>
          <a:p>
            <a:endParaRPr lang="en-AU" dirty="0" smtClean="0"/>
          </a:p>
          <a:p>
            <a:endParaRPr lang="en-AU" dirty="0" smtClean="0"/>
          </a:p>
          <a:p>
            <a:endParaRPr lang="en-AU" dirty="0"/>
          </a:p>
        </p:txBody>
      </p:sp>
    </p:spTree>
    <p:extLst>
      <p:ext uri="{BB962C8B-B14F-4D97-AF65-F5344CB8AC3E}">
        <p14:creationId xmlns:p14="http://schemas.microsoft.com/office/powerpoint/2010/main" val="3652788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2304256"/>
          </a:xfrm>
        </p:spPr>
        <p:txBody>
          <a:bodyPr>
            <a:normAutofit/>
          </a:bodyPr>
          <a:lstStyle/>
          <a:p>
            <a:r>
              <a:rPr lang="en-AU" sz="5000" b="1" dirty="0"/>
              <a:t>An overview of </a:t>
            </a:r>
            <a:r>
              <a:rPr lang="en-AU" sz="5000" b="1" dirty="0" smtClean="0"/>
              <a:t>the</a:t>
            </a:r>
            <a:br>
              <a:rPr lang="en-AU" sz="5000" b="1" dirty="0" smtClean="0"/>
            </a:br>
            <a:r>
              <a:rPr lang="en-AU" sz="5000" b="1" dirty="0" smtClean="0"/>
              <a:t>Budget Papers</a:t>
            </a:r>
            <a:endParaRPr lang="en-AU" sz="5000" b="1" dirty="0"/>
          </a:p>
        </p:txBody>
      </p:sp>
      <p:sp>
        <p:nvSpPr>
          <p:cNvPr id="3" name="Subtitle 2"/>
          <p:cNvSpPr>
            <a:spLocks noGrp="1"/>
          </p:cNvSpPr>
          <p:nvPr>
            <p:ph type="subTitle" idx="1"/>
          </p:nvPr>
        </p:nvSpPr>
        <p:spPr>
          <a:xfrm>
            <a:off x="1371600" y="3573016"/>
            <a:ext cx="6400800" cy="1728192"/>
          </a:xfrm>
        </p:spPr>
        <p:txBody>
          <a:bodyPr/>
          <a:lstStyle/>
          <a:p>
            <a:endParaRPr lang="en-AU" dirty="0"/>
          </a:p>
        </p:txBody>
      </p:sp>
    </p:spTree>
    <p:extLst>
      <p:ext uri="{BB962C8B-B14F-4D97-AF65-F5344CB8AC3E}">
        <p14:creationId xmlns:p14="http://schemas.microsoft.com/office/powerpoint/2010/main" val="1257724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affects the fiscal position?</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Parameter variations</a:t>
            </a:r>
          </a:p>
          <a:p>
            <a:pPr lvl="1"/>
            <a:r>
              <a:rPr lang="en-AU" dirty="0" smtClean="0"/>
              <a:t>On the revenue side, tax and other receipts are affected by underlying economic activity</a:t>
            </a:r>
          </a:p>
          <a:p>
            <a:pPr lvl="2"/>
            <a:r>
              <a:rPr lang="en-AU" dirty="0" smtClean="0"/>
              <a:t>Corporate profits</a:t>
            </a:r>
          </a:p>
          <a:p>
            <a:pPr lvl="2"/>
            <a:r>
              <a:rPr lang="en-AU" dirty="0" smtClean="0"/>
              <a:t>Employment</a:t>
            </a:r>
          </a:p>
          <a:p>
            <a:pPr lvl="1"/>
            <a:r>
              <a:rPr lang="en-AU" dirty="0" smtClean="0"/>
              <a:t>On the expenditure side, many government expenditures are demand driven</a:t>
            </a:r>
          </a:p>
          <a:p>
            <a:pPr lvl="2"/>
            <a:r>
              <a:rPr lang="en-AU" dirty="0" smtClean="0"/>
              <a:t>Unemployment benefits</a:t>
            </a:r>
          </a:p>
          <a:p>
            <a:pPr lvl="2"/>
            <a:r>
              <a:rPr lang="en-AU" dirty="0" smtClean="0"/>
              <a:t>Medicare</a:t>
            </a:r>
          </a:p>
          <a:p>
            <a:pPr marL="342900" lvl="2" indent="-342900"/>
            <a:r>
              <a:rPr lang="en-AU" sz="3200" dirty="0">
                <a:solidFill>
                  <a:schemeClr val="tx1">
                    <a:lumMod val="75000"/>
                    <a:lumOff val="25000"/>
                  </a:schemeClr>
                </a:solidFill>
              </a:rPr>
              <a:t>Budget measures</a:t>
            </a:r>
          </a:p>
          <a:p>
            <a:pPr lvl="1"/>
            <a:r>
              <a:rPr lang="en-AU" dirty="0"/>
              <a:t>Decision by government to spend or </a:t>
            </a:r>
            <a:r>
              <a:rPr lang="en-AU" dirty="0" smtClean="0"/>
              <a:t>save</a:t>
            </a:r>
          </a:p>
          <a:p>
            <a:pPr lvl="2"/>
            <a:r>
              <a:rPr lang="en-AU" dirty="0"/>
              <a:t>Changing program eligibility</a:t>
            </a:r>
          </a:p>
          <a:p>
            <a:pPr lvl="2"/>
            <a:r>
              <a:rPr lang="en-AU" dirty="0" smtClean="0"/>
              <a:t>Changing tax </a:t>
            </a:r>
            <a:r>
              <a:rPr lang="en-AU" dirty="0"/>
              <a:t>rules</a:t>
            </a:r>
          </a:p>
        </p:txBody>
      </p:sp>
    </p:spTree>
    <p:extLst>
      <p:ext uri="{BB962C8B-B14F-4D97-AF65-F5344CB8AC3E}">
        <p14:creationId xmlns:p14="http://schemas.microsoft.com/office/powerpoint/2010/main" val="2877855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affects the fiscal position?</a:t>
            </a:r>
            <a:endParaRPr lang="en-AU" dirty="0"/>
          </a:p>
        </p:txBody>
      </p:sp>
      <p:sp>
        <p:nvSpPr>
          <p:cNvPr id="3" name="Content Placeholder 2"/>
          <p:cNvSpPr>
            <a:spLocks noGrp="1"/>
          </p:cNvSpPr>
          <p:nvPr>
            <p:ph idx="1"/>
          </p:nvPr>
        </p:nvSpPr>
        <p:spPr/>
        <p:txBody>
          <a:bodyPr/>
          <a:lstStyle/>
          <a:p>
            <a:endParaRPr lang="en-AU"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16" y="1412776"/>
            <a:ext cx="8877300" cy="420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886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2304256"/>
          </a:xfrm>
        </p:spPr>
        <p:txBody>
          <a:bodyPr>
            <a:normAutofit fontScale="90000"/>
          </a:bodyPr>
          <a:lstStyle/>
          <a:p>
            <a:r>
              <a:rPr lang="en-AU" sz="4000" b="1" dirty="0" smtClean="0"/>
              <a:t/>
            </a:r>
            <a:br>
              <a:rPr lang="en-AU" sz="4000" b="1" dirty="0" smtClean="0"/>
            </a:br>
            <a:r>
              <a:rPr lang="en-AU" sz="4000" b="1" dirty="0"/>
              <a:t/>
            </a:r>
            <a:br>
              <a:rPr lang="en-AU" sz="4000" b="1" dirty="0"/>
            </a:br>
            <a:r>
              <a:rPr lang="en-AU" sz="4000" b="1" dirty="0" smtClean="0"/>
              <a:t>Some thoughts </a:t>
            </a:r>
            <a:r>
              <a:rPr lang="en-AU" sz="4000" b="1" smtClean="0"/>
              <a:t>on assessing </a:t>
            </a:r>
            <a:r>
              <a:rPr lang="en-AU" sz="4000" b="1" dirty="0" smtClean="0"/>
              <a:t>the quality of budgets</a:t>
            </a:r>
            <a:endParaRPr lang="en-AU" sz="4000" b="1" dirty="0"/>
          </a:p>
        </p:txBody>
      </p:sp>
      <p:sp>
        <p:nvSpPr>
          <p:cNvPr id="3" name="Subtitle 2"/>
          <p:cNvSpPr>
            <a:spLocks noGrp="1"/>
          </p:cNvSpPr>
          <p:nvPr>
            <p:ph type="subTitle" idx="1"/>
          </p:nvPr>
        </p:nvSpPr>
        <p:spPr>
          <a:xfrm>
            <a:off x="1371600" y="3573016"/>
            <a:ext cx="6400800" cy="1728192"/>
          </a:xfrm>
        </p:spPr>
        <p:txBody>
          <a:bodyPr/>
          <a:lstStyle/>
          <a:p>
            <a:endParaRPr lang="en-AU" dirty="0"/>
          </a:p>
        </p:txBody>
      </p:sp>
    </p:spTree>
    <p:extLst>
      <p:ext uri="{BB962C8B-B14F-4D97-AF65-F5344CB8AC3E}">
        <p14:creationId xmlns:p14="http://schemas.microsoft.com/office/powerpoint/2010/main" val="27552396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Annual Budget: who is the audience?</a:t>
            </a:r>
            <a:endParaRPr lang="en-AU" dirty="0"/>
          </a:p>
        </p:txBody>
      </p:sp>
      <p:sp>
        <p:nvSpPr>
          <p:cNvPr id="3" name="Content Placeholder 2"/>
          <p:cNvSpPr>
            <a:spLocks noGrp="1"/>
          </p:cNvSpPr>
          <p:nvPr>
            <p:ph idx="1"/>
          </p:nvPr>
        </p:nvSpPr>
        <p:spPr/>
        <p:txBody>
          <a:bodyPr>
            <a:normAutofit/>
          </a:bodyPr>
          <a:lstStyle/>
          <a:p>
            <a:r>
              <a:rPr lang="en-AU" dirty="0" smtClean="0"/>
              <a:t>Parliamentarians</a:t>
            </a:r>
          </a:p>
          <a:p>
            <a:r>
              <a:rPr lang="en-AU" dirty="0" smtClean="0"/>
              <a:t>Media</a:t>
            </a:r>
          </a:p>
          <a:p>
            <a:r>
              <a:rPr lang="en-AU" dirty="0" smtClean="0"/>
              <a:t>General public and interest groups</a:t>
            </a:r>
          </a:p>
          <a:p>
            <a:r>
              <a:rPr lang="en-AU" dirty="0" smtClean="0"/>
              <a:t>Economists and business</a:t>
            </a:r>
          </a:p>
          <a:p>
            <a:r>
              <a:rPr lang="en-AU" dirty="0" smtClean="0"/>
              <a:t>Commonwealth government</a:t>
            </a:r>
          </a:p>
          <a:p>
            <a:r>
              <a:rPr lang="en-AU" dirty="0" smtClean="0"/>
              <a:t>State/Territory Governments</a:t>
            </a:r>
          </a:p>
          <a:p>
            <a:endParaRPr lang="en-AU" dirty="0"/>
          </a:p>
        </p:txBody>
      </p:sp>
    </p:spTree>
    <p:extLst>
      <p:ext uri="{BB962C8B-B14F-4D97-AF65-F5344CB8AC3E}">
        <p14:creationId xmlns:p14="http://schemas.microsoft.com/office/powerpoint/2010/main" val="3813893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GFS sectoral classifications</a:t>
            </a:r>
            <a:endParaRPr lang="en-AU" dirty="0"/>
          </a:p>
        </p:txBody>
      </p:sp>
      <p:sp>
        <p:nvSpPr>
          <p:cNvPr id="3" name="Content Placeholder 2"/>
          <p:cNvSpPr>
            <a:spLocks noGrp="1"/>
          </p:cNvSpPr>
          <p:nvPr>
            <p:ph idx="1"/>
          </p:nvPr>
        </p:nvSpPr>
        <p:spPr/>
        <p:txBody>
          <a:bodyPr>
            <a:noAutofit/>
          </a:bodyPr>
          <a:lstStyle/>
          <a:p>
            <a:r>
              <a:rPr lang="en-AU" sz="1800" dirty="0" smtClean="0"/>
              <a:t>General Government Sector (GGS)</a:t>
            </a:r>
          </a:p>
          <a:p>
            <a:pPr lvl="1"/>
            <a:r>
              <a:rPr lang="en-AU" sz="1600" dirty="0" smtClean="0"/>
              <a:t>Government departments</a:t>
            </a:r>
          </a:p>
          <a:p>
            <a:pPr lvl="1"/>
            <a:r>
              <a:rPr lang="en-AU" sz="1600" dirty="0" smtClean="0"/>
              <a:t>Expenditure programs</a:t>
            </a:r>
          </a:p>
          <a:p>
            <a:pPr lvl="1"/>
            <a:r>
              <a:rPr lang="en-AU" sz="1600" dirty="0" smtClean="0"/>
              <a:t>Statutory authorities</a:t>
            </a:r>
          </a:p>
          <a:p>
            <a:pPr lvl="1"/>
            <a:r>
              <a:rPr lang="en-AU" sz="1600" dirty="0" smtClean="0"/>
              <a:t>Courts and tribunals</a:t>
            </a:r>
          </a:p>
          <a:p>
            <a:r>
              <a:rPr lang="en-AU" sz="1800" dirty="0" smtClean="0"/>
              <a:t>Public Non-Financial Corporations (PNFC) entities that are commercial in nature, but which the Government owns</a:t>
            </a:r>
          </a:p>
          <a:p>
            <a:pPr lvl="1"/>
            <a:r>
              <a:rPr lang="en-AU" sz="1600" dirty="0" smtClean="0"/>
              <a:t>Australia Post</a:t>
            </a:r>
          </a:p>
          <a:p>
            <a:pPr lvl="1"/>
            <a:r>
              <a:rPr lang="en-AU" sz="1600" dirty="0" smtClean="0"/>
              <a:t>NBN Co.</a:t>
            </a:r>
          </a:p>
          <a:p>
            <a:r>
              <a:rPr lang="en-AU" sz="1800" dirty="0" smtClean="0"/>
              <a:t>Together</a:t>
            </a:r>
            <a:r>
              <a:rPr lang="en-AU" sz="1800" dirty="0"/>
              <a:t>, the GGS and the PNFC sectors are known as the Total Non-Financial Public </a:t>
            </a:r>
            <a:r>
              <a:rPr lang="en-AU" sz="1800" dirty="0" smtClean="0"/>
              <a:t>Sector</a:t>
            </a:r>
            <a:endParaRPr lang="en-AU" sz="1800" dirty="0"/>
          </a:p>
          <a:p>
            <a:r>
              <a:rPr lang="en-AU" sz="1800" dirty="0" smtClean="0"/>
              <a:t>Public Financial Corporations (PFC) provide various financial functions</a:t>
            </a:r>
          </a:p>
          <a:p>
            <a:pPr lvl="1"/>
            <a:r>
              <a:rPr lang="en-AU" sz="1600" dirty="0" smtClean="0"/>
              <a:t>Reserve Bank of Australia</a:t>
            </a:r>
          </a:p>
          <a:p>
            <a:pPr lvl="1"/>
            <a:r>
              <a:rPr lang="en-AU" sz="1600" dirty="0" err="1" smtClean="0"/>
              <a:t>Medibank</a:t>
            </a:r>
            <a:r>
              <a:rPr lang="en-AU" sz="1600" dirty="0" smtClean="0"/>
              <a:t> Private</a:t>
            </a:r>
          </a:p>
        </p:txBody>
      </p:sp>
    </p:spTree>
    <p:extLst>
      <p:ext uri="{BB962C8B-B14F-4D97-AF65-F5344CB8AC3E}">
        <p14:creationId xmlns:p14="http://schemas.microsoft.com/office/powerpoint/2010/main" val="16924446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‘Headline’ budget balance</a:t>
            </a:r>
            <a:endParaRPr lang="en-AU" dirty="0"/>
          </a:p>
        </p:txBody>
      </p:sp>
      <p:sp>
        <p:nvSpPr>
          <p:cNvPr id="3" name="Content Placeholder 2"/>
          <p:cNvSpPr>
            <a:spLocks noGrp="1"/>
          </p:cNvSpPr>
          <p:nvPr>
            <p:ph idx="1"/>
          </p:nvPr>
        </p:nvSpPr>
        <p:spPr/>
        <p:txBody>
          <a:bodyPr/>
          <a:lstStyle/>
          <a:p>
            <a:pPr lvl="1"/>
            <a:r>
              <a:rPr lang="en-AU" dirty="0" smtClean="0"/>
              <a:t>Headline cash</a:t>
            </a:r>
          </a:p>
          <a:p>
            <a:pPr lvl="2"/>
            <a:r>
              <a:rPr lang="en-AU" dirty="0" smtClean="0"/>
              <a:t>(cash)</a:t>
            </a:r>
          </a:p>
          <a:p>
            <a:pPr lvl="1"/>
            <a:r>
              <a:rPr lang="en-AU" dirty="0" smtClean="0"/>
              <a:t>Fiscal balance</a:t>
            </a:r>
          </a:p>
          <a:p>
            <a:pPr lvl="2"/>
            <a:r>
              <a:rPr lang="en-AU" dirty="0" smtClean="0"/>
              <a:t>(accrual)</a:t>
            </a:r>
          </a:p>
          <a:p>
            <a:pPr lvl="1"/>
            <a:r>
              <a:rPr lang="en-AU" dirty="0" smtClean="0"/>
              <a:t>Underling cash balance</a:t>
            </a:r>
          </a:p>
          <a:p>
            <a:pPr lvl="2"/>
            <a:r>
              <a:rPr lang="en-AU" dirty="0" smtClean="0"/>
              <a:t>(a bit of both cash and accrual)</a:t>
            </a:r>
          </a:p>
          <a:p>
            <a:pPr lvl="1"/>
            <a:endParaRPr lang="en-AU" dirty="0" smtClean="0"/>
          </a:p>
          <a:p>
            <a:endParaRPr lang="en-AU" dirty="0"/>
          </a:p>
        </p:txBody>
      </p:sp>
    </p:spTree>
    <p:extLst>
      <p:ext uri="{BB962C8B-B14F-4D97-AF65-F5344CB8AC3E}">
        <p14:creationId xmlns:p14="http://schemas.microsoft.com/office/powerpoint/2010/main" val="2819754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‘Administered’ versus ‘departmental’</a:t>
            </a:r>
            <a:endParaRPr lang="en-AU" dirty="0"/>
          </a:p>
        </p:txBody>
      </p:sp>
      <p:sp>
        <p:nvSpPr>
          <p:cNvPr id="6" name="Content Placeholder 5"/>
          <p:cNvSpPr>
            <a:spLocks noGrp="1"/>
          </p:cNvSpPr>
          <p:nvPr>
            <p:ph idx="1"/>
          </p:nvPr>
        </p:nvSpPr>
        <p:spPr/>
        <p:txBody>
          <a:bodyPr>
            <a:normAutofit fontScale="92500" lnSpcReduction="20000"/>
          </a:bodyPr>
          <a:lstStyle/>
          <a:p>
            <a:r>
              <a:rPr lang="en-AU" dirty="0" smtClean="0"/>
              <a:t>Departmental </a:t>
            </a:r>
          </a:p>
          <a:p>
            <a:pPr lvl="1"/>
            <a:r>
              <a:rPr lang="en-AU" dirty="0" smtClean="0"/>
              <a:t>Salaries</a:t>
            </a:r>
          </a:p>
          <a:p>
            <a:pPr lvl="1"/>
            <a:r>
              <a:rPr lang="en-AU" dirty="0" smtClean="0"/>
              <a:t>Office supplies</a:t>
            </a:r>
          </a:p>
          <a:p>
            <a:pPr lvl="1"/>
            <a:r>
              <a:rPr lang="en-AU" dirty="0" smtClean="0"/>
              <a:t>Some programs</a:t>
            </a:r>
          </a:p>
          <a:p>
            <a:pPr marL="342900" lvl="1" indent="-342900"/>
            <a:r>
              <a:rPr lang="en-AU" sz="3200" dirty="0">
                <a:solidFill>
                  <a:schemeClr val="tx1">
                    <a:lumMod val="75000"/>
                    <a:lumOff val="25000"/>
                  </a:schemeClr>
                </a:solidFill>
              </a:rPr>
              <a:t>Administered</a:t>
            </a:r>
          </a:p>
          <a:p>
            <a:pPr lvl="1"/>
            <a:r>
              <a:rPr lang="en-AU" dirty="0" smtClean="0"/>
              <a:t>Social security payments</a:t>
            </a:r>
          </a:p>
          <a:p>
            <a:pPr lvl="1"/>
            <a:r>
              <a:rPr lang="en-AU" dirty="0" smtClean="0"/>
              <a:t>Health/education funding</a:t>
            </a:r>
          </a:p>
          <a:p>
            <a:pPr lvl="1"/>
            <a:r>
              <a:rPr lang="en-AU" dirty="0" smtClean="0"/>
              <a:t>Revenue</a:t>
            </a:r>
          </a:p>
          <a:p>
            <a:pPr marL="342900" lvl="1" indent="-342900"/>
            <a:r>
              <a:rPr lang="en-AU" sz="3200" dirty="0" smtClean="0">
                <a:solidFill>
                  <a:schemeClr val="tx1">
                    <a:lumMod val="75000"/>
                    <a:lumOff val="25000"/>
                  </a:schemeClr>
                </a:solidFill>
              </a:rPr>
              <a:t>Note: the </a:t>
            </a:r>
            <a:r>
              <a:rPr lang="en-AU" sz="3200" dirty="0">
                <a:solidFill>
                  <a:schemeClr val="tx1">
                    <a:lumMod val="75000"/>
                    <a:lumOff val="25000"/>
                  </a:schemeClr>
                </a:solidFill>
              </a:rPr>
              <a:t>efficiency dividend only applies to departmental </a:t>
            </a:r>
            <a:r>
              <a:rPr lang="en-AU" sz="3200" dirty="0" smtClean="0">
                <a:solidFill>
                  <a:schemeClr val="tx1">
                    <a:lumMod val="75000"/>
                    <a:lumOff val="25000"/>
                  </a:schemeClr>
                </a:solidFill>
              </a:rPr>
              <a:t>expenditure</a:t>
            </a:r>
            <a:endParaRPr lang="en-AU" sz="3200" dirty="0">
              <a:solidFill>
                <a:schemeClr val="tx1">
                  <a:lumMod val="75000"/>
                  <a:lumOff val="25000"/>
                </a:schemeClr>
              </a:solidFill>
            </a:endParaRPr>
          </a:p>
        </p:txBody>
      </p:sp>
    </p:spTree>
    <p:extLst>
      <p:ext uri="{BB962C8B-B14F-4D97-AF65-F5344CB8AC3E}">
        <p14:creationId xmlns:p14="http://schemas.microsoft.com/office/powerpoint/2010/main" val="41137925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Budget Papers</a:t>
            </a:r>
            <a:endParaRPr lang="en-AU" dirty="0"/>
          </a:p>
        </p:txBody>
      </p:sp>
      <p:sp>
        <p:nvSpPr>
          <p:cNvPr id="3" name="Content Placeholder 2"/>
          <p:cNvSpPr>
            <a:spLocks noGrp="1"/>
          </p:cNvSpPr>
          <p:nvPr>
            <p:ph idx="1"/>
          </p:nvPr>
        </p:nvSpPr>
        <p:spPr/>
        <p:txBody>
          <a:bodyPr>
            <a:normAutofit lnSpcReduction="10000"/>
          </a:bodyPr>
          <a:lstStyle/>
          <a:p>
            <a:r>
              <a:rPr lang="en-AU" dirty="0" smtClean="0"/>
              <a:t>Appropriation Bills</a:t>
            </a:r>
          </a:p>
          <a:p>
            <a:pPr marL="342900" lvl="1" indent="-342900"/>
            <a:r>
              <a:rPr lang="en-AU" sz="3200" dirty="0" smtClean="0">
                <a:solidFill>
                  <a:schemeClr val="tx1">
                    <a:lumMod val="75000"/>
                    <a:lumOff val="25000"/>
                  </a:schemeClr>
                </a:solidFill>
              </a:rPr>
              <a:t>Budget Papers</a:t>
            </a:r>
          </a:p>
          <a:p>
            <a:pPr marL="742950" lvl="2" indent="-342900"/>
            <a:r>
              <a:rPr lang="en-AU" dirty="0" smtClean="0">
                <a:solidFill>
                  <a:schemeClr val="tx1">
                    <a:lumMod val="75000"/>
                    <a:lumOff val="25000"/>
                  </a:schemeClr>
                </a:solidFill>
              </a:rPr>
              <a:t>Budget Speech</a:t>
            </a:r>
          </a:p>
          <a:p>
            <a:pPr marL="742950" lvl="2" indent="-342900"/>
            <a:r>
              <a:rPr lang="en-AU" dirty="0" smtClean="0">
                <a:solidFill>
                  <a:schemeClr val="tx1">
                    <a:lumMod val="75000"/>
                    <a:lumOff val="25000"/>
                  </a:schemeClr>
                </a:solidFill>
              </a:rPr>
              <a:t>BP 1: Budget Strategy and Outlook</a:t>
            </a:r>
          </a:p>
          <a:p>
            <a:pPr marL="742950" lvl="2" indent="-342900"/>
            <a:r>
              <a:rPr lang="en-AU" dirty="0" smtClean="0">
                <a:solidFill>
                  <a:schemeClr val="tx1">
                    <a:lumMod val="75000"/>
                    <a:lumOff val="25000"/>
                  </a:schemeClr>
                </a:solidFill>
              </a:rPr>
              <a:t>BP 2: Budget Measures</a:t>
            </a:r>
          </a:p>
          <a:p>
            <a:pPr marL="742950" lvl="2" indent="-342900"/>
            <a:r>
              <a:rPr lang="en-AU" dirty="0" smtClean="0">
                <a:solidFill>
                  <a:schemeClr val="tx1">
                    <a:lumMod val="75000"/>
                    <a:lumOff val="25000"/>
                  </a:schemeClr>
                </a:solidFill>
              </a:rPr>
              <a:t>BP 3: Australia’s Federal Financial Relations</a:t>
            </a:r>
          </a:p>
          <a:p>
            <a:pPr marL="742950" lvl="2" indent="-342900"/>
            <a:r>
              <a:rPr lang="en-AU" dirty="0" smtClean="0">
                <a:solidFill>
                  <a:schemeClr val="tx1">
                    <a:lumMod val="75000"/>
                    <a:lumOff val="25000"/>
                  </a:schemeClr>
                </a:solidFill>
              </a:rPr>
              <a:t>BP 4: Agency</a:t>
            </a:r>
          </a:p>
          <a:p>
            <a:pPr marL="342900" lvl="1" indent="-342900"/>
            <a:r>
              <a:rPr lang="en-AU" sz="3200" dirty="0" smtClean="0">
                <a:solidFill>
                  <a:schemeClr val="tx1">
                    <a:lumMod val="75000"/>
                    <a:lumOff val="25000"/>
                  </a:schemeClr>
                </a:solidFill>
              </a:rPr>
              <a:t>Ministerial Statements and ‘glossies’</a:t>
            </a:r>
          </a:p>
          <a:p>
            <a:pPr marL="342900" lvl="1" indent="-342900"/>
            <a:r>
              <a:rPr lang="en-AU" sz="3200" dirty="0" smtClean="0">
                <a:solidFill>
                  <a:schemeClr val="tx1">
                    <a:lumMod val="75000"/>
                    <a:lumOff val="25000"/>
                  </a:schemeClr>
                </a:solidFill>
              </a:rPr>
              <a:t>Portfolio Budget Statements</a:t>
            </a:r>
          </a:p>
          <a:p>
            <a:pPr marL="0" lvl="1" indent="0">
              <a:buNone/>
            </a:pPr>
            <a:endParaRPr lang="en-AU" sz="3200" dirty="0">
              <a:solidFill>
                <a:schemeClr val="tx1">
                  <a:lumMod val="75000"/>
                  <a:lumOff val="25000"/>
                </a:schemeClr>
              </a:solidFill>
            </a:endParaRPr>
          </a:p>
          <a:p>
            <a:pPr lvl="1"/>
            <a:endParaRPr lang="en-AU" dirty="0"/>
          </a:p>
        </p:txBody>
      </p:sp>
    </p:spTree>
    <p:extLst>
      <p:ext uri="{BB962C8B-B14F-4D97-AF65-F5344CB8AC3E}">
        <p14:creationId xmlns:p14="http://schemas.microsoft.com/office/powerpoint/2010/main" val="714374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mtClean="0"/>
              <a:t>Budget Speech </a:t>
            </a:r>
            <a:br>
              <a:rPr lang="en-AU" smtClean="0"/>
            </a:br>
            <a:r>
              <a:rPr lang="en-AU" smtClean="0"/>
              <a:t>Ministerial Statements and ‘glossies’</a:t>
            </a:r>
            <a:endParaRPr lang="en-AU" dirty="0"/>
          </a:p>
        </p:txBody>
      </p:sp>
      <p:sp>
        <p:nvSpPr>
          <p:cNvPr id="3" name="Content Placeholder 2"/>
          <p:cNvSpPr>
            <a:spLocks noGrp="1"/>
          </p:cNvSpPr>
          <p:nvPr>
            <p:ph idx="1"/>
          </p:nvPr>
        </p:nvSpPr>
        <p:spPr/>
        <p:txBody>
          <a:bodyPr/>
          <a:lstStyle/>
          <a:p>
            <a:r>
              <a:rPr lang="en-AU" dirty="0" smtClean="0"/>
              <a:t>Budget Speech</a:t>
            </a:r>
          </a:p>
          <a:p>
            <a:pPr lvl="1"/>
            <a:r>
              <a:rPr lang="en-AU" dirty="0" smtClean="0"/>
              <a:t>Provides the Government’s narrative</a:t>
            </a:r>
          </a:p>
          <a:p>
            <a:pPr lvl="1"/>
            <a:r>
              <a:rPr lang="en-AU" dirty="0" smtClean="0"/>
              <a:t>Highlights</a:t>
            </a:r>
          </a:p>
          <a:p>
            <a:pPr marL="342900" lvl="2" indent="-342900"/>
            <a:r>
              <a:rPr lang="en-AU" sz="3200" dirty="0">
                <a:solidFill>
                  <a:schemeClr val="tx1">
                    <a:lumMod val="75000"/>
                    <a:lumOff val="25000"/>
                  </a:schemeClr>
                </a:solidFill>
              </a:rPr>
              <a:t>Ministerial Statements and ‘glossies’</a:t>
            </a:r>
          </a:p>
          <a:p>
            <a:pPr lvl="1"/>
            <a:r>
              <a:rPr lang="en-AU" dirty="0"/>
              <a:t>May contain useful information from across multiple portfolios</a:t>
            </a:r>
          </a:p>
          <a:p>
            <a:pPr lvl="1"/>
            <a:r>
              <a:rPr lang="en-AU" dirty="0"/>
              <a:t>Link measures with overall policy direction</a:t>
            </a:r>
          </a:p>
          <a:p>
            <a:pPr lvl="1"/>
            <a:endParaRPr lang="en-AU" dirty="0" smtClean="0"/>
          </a:p>
        </p:txBody>
      </p:sp>
    </p:spTree>
    <p:extLst>
      <p:ext uri="{BB962C8B-B14F-4D97-AF65-F5344CB8AC3E}">
        <p14:creationId xmlns:p14="http://schemas.microsoft.com/office/powerpoint/2010/main" val="33206560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Appropriation Bills</a:t>
            </a:r>
            <a:endParaRPr lang="en-AU" dirty="0"/>
          </a:p>
        </p:txBody>
      </p:sp>
      <p:sp>
        <p:nvSpPr>
          <p:cNvPr id="3" name="Content Placeholder 2"/>
          <p:cNvSpPr>
            <a:spLocks noGrp="1"/>
          </p:cNvSpPr>
          <p:nvPr>
            <p:ph idx="1"/>
          </p:nvPr>
        </p:nvSpPr>
        <p:spPr/>
        <p:txBody>
          <a:bodyPr>
            <a:normAutofit/>
          </a:bodyPr>
          <a:lstStyle/>
          <a:p>
            <a:pPr marL="342900" lvl="1" indent="-342900"/>
            <a:r>
              <a:rPr lang="en-AU" sz="3200" dirty="0" smtClean="0">
                <a:solidFill>
                  <a:schemeClr val="tx1">
                    <a:lumMod val="75000"/>
                    <a:lumOff val="25000"/>
                  </a:schemeClr>
                </a:solidFill>
              </a:rPr>
              <a:t>Odd </a:t>
            </a:r>
            <a:r>
              <a:rPr lang="en-AU" sz="3200" dirty="0">
                <a:solidFill>
                  <a:schemeClr val="tx1">
                    <a:lumMod val="75000"/>
                    <a:lumOff val="25000"/>
                  </a:schemeClr>
                </a:solidFill>
              </a:rPr>
              <a:t>numbered Bills may only contain ‘ordinary’ appropriations</a:t>
            </a:r>
          </a:p>
          <a:p>
            <a:pPr marL="342900" lvl="1" indent="-342900"/>
            <a:r>
              <a:rPr lang="en-AU" sz="3200" dirty="0">
                <a:solidFill>
                  <a:schemeClr val="tx1">
                    <a:lumMod val="75000"/>
                    <a:lumOff val="25000"/>
                  </a:schemeClr>
                </a:solidFill>
              </a:rPr>
              <a:t>Even numbered Bills can also contain other legislative changes</a:t>
            </a:r>
          </a:p>
          <a:p>
            <a:pPr marL="342900" lvl="1" indent="-342900"/>
            <a:r>
              <a:rPr lang="en-AU" sz="3200" dirty="0" smtClean="0">
                <a:solidFill>
                  <a:schemeClr val="tx1">
                    <a:lumMod val="75000"/>
                    <a:lumOff val="25000"/>
                  </a:schemeClr>
                </a:solidFill>
              </a:rPr>
              <a:t>Additional appropriations</a:t>
            </a:r>
          </a:p>
          <a:p>
            <a:pPr marL="800100" lvl="3" indent="-342900"/>
            <a:r>
              <a:rPr lang="en-AU" sz="2800" dirty="0" smtClean="0">
                <a:solidFill>
                  <a:schemeClr val="tx1">
                    <a:lumMod val="75000"/>
                    <a:lumOff val="25000"/>
                  </a:schemeClr>
                </a:solidFill>
              </a:rPr>
              <a:t>“</a:t>
            </a:r>
            <a:r>
              <a:rPr lang="en-AU" sz="2800" dirty="0">
                <a:solidFill>
                  <a:schemeClr val="tx1">
                    <a:lumMod val="75000"/>
                    <a:lumOff val="25000"/>
                  </a:schemeClr>
                </a:solidFill>
              </a:rPr>
              <a:t>Appropriation Bill (No. 5/6) 2012-13”</a:t>
            </a:r>
          </a:p>
        </p:txBody>
      </p:sp>
    </p:spTree>
    <p:extLst>
      <p:ext uri="{BB962C8B-B14F-4D97-AF65-F5344CB8AC3E}">
        <p14:creationId xmlns:p14="http://schemas.microsoft.com/office/powerpoint/2010/main" val="4533456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BP1: Budget Strategy and Outlook</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Statements 1-4:</a:t>
            </a:r>
          </a:p>
          <a:p>
            <a:pPr lvl="1"/>
            <a:r>
              <a:rPr lang="en-AU" dirty="0" smtClean="0"/>
              <a:t>Economic and fiscal outlook</a:t>
            </a:r>
          </a:p>
          <a:p>
            <a:pPr lvl="1"/>
            <a:r>
              <a:rPr lang="en-AU" dirty="0" smtClean="0"/>
              <a:t>The ‘narrative’</a:t>
            </a:r>
          </a:p>
          <a:p>
            <a:r>
              <a:rPr lang="en-AU" dirty="0" smtClean="0"/>
              <a:t>Statement 5: Revenue</a:t>
            </a:r>
          </a:p>
          <a:p>
            <a:r>
              <a:rPr lang="en-AU" dirty="0" smtClean="0"/>
              <a:t>Statement 6: Expenses and Net Capital Investment</a:t>
            </a:r>
          </a:p>
          <a:p>
            <a:r>
              <a:rPr lang="en-AU" dirty="0" smtClean="0"/>
              <a:t>Statement 7: Assets and Liabilities</a:t>
            </a:r>
          </a:p>
          <a:p>
            <a:r>
              <a:rPr lang="en-AU" dirty="0" smtClean="0"/>
              <a:t>Statement 8: Statement of Risks</a:t>
            </a:r>
          </a:p>
          <a:p>
            <a:r>
              <a:rPr lang="en-AU" dirty="0" smtClean="0"/>
              <a:t>Statement 9: Budget Financial Statements</a:t>
            </a:r>
          </a:p>
          <a:p>
            <a:r>
              <a:rPr lang="en-AU" dirty="0" smtClean="0"/>
              <a:t>Statement 10: Historical Australian Government Data</a:t>
            </a:r>
            <a:endParaRPr lang="en-AU" dirty="0"/>
          </a:p>
        </p:txBody>
      </p:sp>
    </p:spTree>
    <p:extLst>
      <p:ext uri="{BB962C8B-B14F-4D97-AF65-F5344CB8AC3E}">
        <p14:creationId xmlns:p14="http://schemas.microsoft.com/office/powerpoint/2010/main" val="2434181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BP1: Budget Strategy and Outlook</a:t>
            </a:r>
            <a:endParaRPr lang="en-AU" dirty="0"/>
          </a:p>
        </p:txBody>
      </p:sp>
      <p:sp>
        <p:nvSpPr>
          <p:cNvPr id="3" name="Content Placeholder 2"/>
          <p:cNvSpPr>
            <a:spLocks noGrp="1"/>
          </p:cNvSpPr>
          <p:nvPr>
            <p:ph idx="1"/>
          </p:nvPr>
        </p:nvSpPr>
        <p:spPr/>
        <p:txBody>
          <a:bodyPr>
            <a:normAutofit/>
          </a:bodyPr>
          <a:lstStyle/>
          <a:p>
            <a:r>
              <a:rPr lang="en-AU" sz="2800" dirty="0" smtClean="0"/>
              <a:t>Statement 6: Expenses and Net Capital Investment</a:t>
            </a:r>
          </a:p>
          <a:p>
            <a:pPr lvl="1"/>
            <a:r>
              <a:rPr lang="en-AU" sz="2400" dirty="0" smtClean="0"/>
              <a:t>Appendix A: Expenses by function and sub-function</a:t>
            </a:r>
          </a:p>
          <a:p>
            <a:pPr lvl="1"/>
            <a:r>
              <a:rPr lang="en-AU" sz="2400" dirty="0" smtClean="0"/>
              <a:t>Appendix C: Additional Agency Statistics</a:t>
            </a:r>
          </a:p>
          <a:p>
            <a:pPr lvl="2"/>
            <a:r>
              <a:rPr lang="en-AU" sz="2000" dirty="0" smtClean="0"/>
              <a:t>Table C5: ASL levels</a:t>
            </a:r>
          </a:p>
          <a:p>
            <a:r>
              <a:rPr lang="en-AU" sz="2800" dirty="0" smtClean="0"/>
              <a:t>Statement 8: Statement of Risks</a:t>
            </a:r>
          </a:p>
          <a:p>
            <a:pPr lvl="1"/>
            <a:r>
              <a:rPr lang="en-AU" sz="2400" dirty="0" smtClean="0"/>
              <a:t>Contingent liabilities</a:t>
            </a:r>
          </a:p>
          <a:p>
            <a:pPr lvl="2"/>
            <a:r>
              <a:rPr lang="en-AU" sz="2000" dirty="0" smtClean="0"/>
              <a:t>Quantifiable</a:t>
            </a:r>
          </a:p>
          <a:p>
            <a:pPr lvl="2"/>
            <a:r>
              <a:rPr lang="en-AU" sz="2000" dirty="0" smtClean="0"/>
              <a:t>Unquantifiable</a:t>
            </a:r>
            <a:endParaRPr lang="en-AU" dirty="0" smtClean="0"/>
          </a:p>
          <a:p>
            <a:pPr lvl="1"/>
            <a:endParaRPr lang="en-AU" dirty="0" smtClean="0"/>
          </a:p>
          <a:p>
            <a:pPr lvl="1"/>
            <a:endParaRPr lang="en-AU" dirty="0"/>
          </a:p>
        </p:txBody>
      </p:sp>
    </p:spTree>
    <p:extLst>
      <p:ext uri="{BB962C8B-B14F-4D97-AF65-F5344CB8AC3E}">
        <p14:creationId xmlns:p14="http://schemas.microsoft.com/office/powerpoint/2010/main" val="933661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BP1: Budget Strategy and Outlook</a:t>
            </a:r>
            <a:endParaRPr lang="en-AU" dirty="0"/>
          </a:p>
        </p:txBody>
      </p:sp>
      <p:sp>
        <p:nvSpPr>
          <p:cNvPr id="3" name="Content Placeholder 2"/>
          <p:cNvSpPr>
            <a:spLocks noGrp="1"/>
          </p:cNvSpPr>
          <p:nvPr>
            <p:ph idx="1"/>
          </p:nvPr>
        </p:nvSpPr>
        <p:spPr/>
        <p:txBody>
          <a:bodyPr/>
          <a:lstStyle/>
          <a:p>
            <a:pPr marL="342900" lvl="1" indent="-342900"/>
            <a:r>
              <a:rPr lang="en-AU" dirty="0">
                <a:solidFill>
                  <a:schemeClr val="tx1">
                    <a:lumMod val="75000"/>
                    <a:lumOff val="25000"/>
                  </a:schemeClr>
                </a:solidFill>
              </a:rPr>
              <a:t>Statement 9: Budget Financial Statements</a:t>
            </a:r>
          </a:p>
          <a:p>
            <a:pPr lvl="1"/>
            <a:r>
              <a:rPr lang="en-AU" sz="2400" dirty="0"/>
              <a:t>Prepared on fiscal balance (accrual), not underlying cash, basis</a:t>
            </a:r>
          </a:p>
          <a:p>
            <a:pPr lvl="1"/>
            <a:r>
              <a:rPr lang="en-AU" sz="2400" dirty="0"/>
              <a:t>Operating Statement, Balance Sheet, and </a:t>
            </a:r>
            <a:r>
              <a:rPr lang="en-AU" sz="2400" dirty="0" err="1"/>
              <a:t>Cashflow</a:t>
            </a:r>
            <a:r>
              <a:rPr lang="en-AU" sz="2400" dirty="0"/>
              <a:t> Statement for the General Government Sector, </a:t>
            </a:r>
            <a:br>
              <a:rPr lang="en-AU" sz="2400" dirty="0"/>
            </a:br>
            <a:r>
              <a:rPr lang="en-AU" sz="2400" dirty="0"/>
              <a:t>Public Non-Financial Corporations and </a:t>
            </a:r>
            <a:br>
              <a:rPr lang="en-AU" sz="2400" dirty="0"/>
            </a:br>
            <a:r>
              <a:rPr lang="en-AU" sz="2400" dirty="0"/>
              <a:t>Total Non-Financial Public sectors</a:t>
            </a:r>
          </a:p>
          <a:p>
            <a:pPr lvl="2"/>
            <a:r>
              <a:rPr lang="en-AU" sz="2000" dirty="0"/>
              <a:t>GGS sector has estimates out to 2016-17</a:t>
            </a:r>
          </a:p>
          <a:p>
            <a:pPr lvl="2"/>
            <a:r>
              <a:rPr lang="en-AU" sz="2000" dirty="0"/>
              <a:t>Look in the ‘Notes’</a:t>
            </a:r>
          </a:p>
          <a:p>
            <a:pPr lvl="2"/>
            <a:r>
              <a:rPr lang="en-AU" sz="2000" dirty="0"/>
              <a:t>‘Government securities on issue’</a:t>
            </a:r>
          </a:p>
        </p:txBody>
      </p:sp>
    </p:spTree>
    <p:extLst>
      <p:ext uri="{BB962C8B-B14F-4D97-AF65-F5344CB8AC3E}">
        <p14:creationId xmlns:p14="http://schemas.microsoft.com/office/powerpoint/2010/main" val="354020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Some starting propositions</a:t>
            </a:r>
            <a:endParaRPr lang="en-AU" dirty="0"/>
          </a:p>
        </p:txBody>
      </p:sp>
      <p:sp>
        <p:nvSpPr>
          <p:cNvPr id="3" name="Content Placeholder 2"/>
          <p:cNvSpPr>
            <a:spLocks noGrp="1"/>
          </p:cNvSpPr>
          <p:nvPr>
            <p:ph idx="1"/>
          </p:nvPr>
        </p:nvSpPr>
        <p:spPr/>
        <p:txBody>
          <a:bodyPr/>
          <a:lstStyle/>
          <a:p>
            <a:r>
              <a:rPr lang="en-AU" dirty="0" smtClean="0"/>
              <a:t>Budgets are central to the compact between the community &amp; the State</a:t>
            </a:r>
          </a:p>
          <a:p>
            <a:r>
              <a:rPr lang="en-AU" dirty="0" smtClean="0"/>
              <a:t>Strong public finances are needed to provide a good foundation for growth</a:t>
            </a:r>
          </a:p>
          <a:p>
            <a:r>
              <a:rPr lang="en-AU" dirty="0" smtClean="0"/>
              <a:t>Budgets should be the catalyst for an informed debate about the state of public finances</a:t>
            </a:r>
          </a:p>
          <a:p>
            <a:r>
              <a:rPr lang="en-AU" dirty="0" smtClean="0"/>
              <a:t>A Budget is more than the bottom line</a:t>
            </a:r>
          </a:p>
          <a:p>
            <a:endParaRPr lang="en-AU" dirty="0" smtClean="0"/>
          </a:p>
          <a:p>
            <a:endParaRPr lang="en-AU" dirty="0"/>
          </a:p>
        </p:txBody>
      </p:sp>
    </p:spTree>
    <p:extLst>
      <p:ext uri="{BB962C8B-B14F-4D97-AF65-F5344CB8AC3E}">
        <p14:creationId xmlns:p14="http://schemas.microsoft.com/office/powerpoint/2010/main" val="40171457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BP 2: Budget Measures</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What is a measure?</a:t>
            </a:r>
          </a:p>
          <a:p>
            <a:pPr lvl="1"/>
            <a:r>
              <a:rPr lang="en-AU" dirty="0" smtClean="0"/>
              <a:t>Revenue measures are defined as those measures that affect taxation or non-taxation revenues</a:t>
            </a:r>
          </a:p>
          <a:p>
            <a:pPr lvl="1"/>
            <a:r>
              <a:rPr lang="en-AU" dirty="0" smtClean="0"/>
              <a:t>Expense measures are defined as those measures that affect expenses</a:t>
            </a:r>
          </a:p>
          <a:p>
            <a:pPr lvl="1"/>
            <a:r>
              <a:rPr lang="en-AU" dirty="0" smtClean="0"/>
              <a:t>Capital measures are defined as those measures that affect net capital investment, defined as the change in non-financial assets</a:t>
            </a:r>
          </a:p>
          <a:p>
            <a:pPr marL="342900" lvl="1" indent="-342900"/>
            <a:r>
              <a:rPr lang="en-AU" sz="3200" dirty="0">
                <a:solidFill>
                  <a:schemeClr val="tx1">
                    <a:lumMod val="75000"/>
                    <a:lumOff val="25000"/>
                  </a:schemeClr>
                </a:solidFill>
              </a:rPr>
              <a:t>What is not a measure?</a:t>
            </a:r>
          </a:p>
          <a:p>
            <a:pPr lvl="1"/>
            <a:r>
              <a:rPr lang="en-AU" dirty="0" smtClean="0"/>
              <a:t>Parameter variations</a:t>
            </a:r>
          </a:p>
          <a:p>
            <a:pPr lvl="1"/>
            <a:endParaRPr lang="en-AU" dirty="0"/>
          </a:p>
        </p:txBody>
      </p:sp>
    </p:spTree>
    <p:extLst>
      <p:ext uri="{BB962C8B-B14F-4D97-AF65-F5344CB8AC3E}">
        <p14:creationId xmlns:p14="http://schemas.microsoft.com/office/powerpoint/2010/main" val="985708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2: Budget </a:t>
            </a:r>
            <a:r>
              <a:rPr lang="en-AU" dirty="0" smtClean="0"/>
              <a:t>Measures</a:t>
            </a:r>
            <a:endParaRPr lang="en-AU" dirty="0"/>
          </a:p>
        </p:txBody>
      </p:sp>
      <p:sp>
        <p:nvSpPr>
          <p:cNvPr id="4" name="Content Placeholder 3"/>
          <p:cNvSpPr>
            <a:spLocks noGrp="1"/>
          </p:cNvSpPr>
          <p:nvPr>
            <p:ph idx="1"/>
          </p:nvPr>
        </p:nvSpPr>
        <p:spPr/>
        <p:txBody>
          <a:bodyPr/>
          <a:lstStyle/>
          <a:p>
            <a:pPr marL="0" indent="0">
              <a:buNone/>
            </a:pPr>
            <a:endParaRPr lang="en-AU" dirty="0" smtClean="0"/>
          </a:p>
          <a:p>
            <a:endParaRPr lang="en-AU" dirty="0" smtClean="0"/>
          </a:p>
          <a:p>
            <a:endParaRPr lang="en-AU" dirty="0"/>
          </a:p>
        </p:txBody>
      </p:sp>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825" y="1822450"/>
            <a:ext cx="8896350" cy="321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08261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2: Budget Measures</a:t>
            </a:r>
          </a:p>
        </p:txBody>
      </p:sp>
      <p:sp>
        <p:nvSpPr>
          <p:cNvPr id="4" name="Content Placeholder 3"/>
          <p:cNvSpPr>
            <a:spLocks noGrp="1"/>
          </p:cNvSpPr>
          <p:nvPr>
            <p:ph idx="1"/>
          </p:nvPr>
        </p:nvSpPr>
        <p:spPr/>
        <p:txBody>
          <a:bodyPr/>
          <a:lstStyle/>
          <a:p>
            <a:pPr marL="0" indent="0">
              <a:buNone/>
            </a:pPr>
            <a:endParaRPr lang="en-AU"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825" y="2036763"/>
            <a:ext cx="8896350" cy="278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9228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2: Budget Measures</a:t>
            </a:r>
          </a:p>
        </p:txBody>
      </p:sp>
      <p:sp>
        <p:nvSpPr>
          <p:cNvPr id="5" name="Content Placeholder 4"/>
          <p:cNvSpPr>
            <a:spLocks noGrp="1"/>
          </p:cNvSpPr>
          <p:nvPr>
            <p:ph idx="1"/>
          </p:nvPr>
        </p:nvSpPr>
        <p:spPr/>
        <p:txBody>
          <a:bodyPr/>
          <a:lstStyle/>
          <a:p>
            <a:pPr marL="0" indent="0">
              <a:buNone/>
            </a:pPr>
            <a:endParaRPr lang="en-AU" dirty="0" smtClean="0"/>
          </a:p>
          <a:p>
            <a:endParaRPr lang="en-AU" dirty="0"/>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925" y="1485597"/>
            <a:ext cx="8896350" cy="449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81776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3: Australia’s Federal Relations</a:t>
            </a:r>
          </a:p>
        </p:txBody>
      </p:sp>
      <p:sp>
        <p:nvSpPr>
          <p:cNvPr id="3" name="Content Placeholder 2"/>
          <p:cNvSpPr>
            <a:spLocks noGrp="1"/>
          </p:cNvSpPr>
          <p:nvPr>
            <p:ph idx="1"/>
          </p:nvPr>
        </p:nvSpPr>
        <p:spPr>
          <a:xfrm>
            <a:off x="467544" y="1556793"/>
            <a:ext cx="8229600" cy="4320480"/>
          </a:xfrm>
        </p:spPr>
        <p:txBody>
          <a:bodyPr>
            <a:normAutofit/>
          </a:bodyPr>
          <a:lstStyle/>
          <a:p>
            <a:r>
              <a:rPr lang="en-AU" dirty="0" smtClean="0"/>
              <a:t>Part </a:t>
            </a:r>
            <a:r>
              <a:rPr lang="en-AU" dirty="0"/>
              <a:t>2: Payments for Specific Purposes</a:t>
            </a:r>
          </a:p>
          <a:p>
            <a:pPr lvl="1"/>
            <a:r>
              <a:rPr lang="en-AU" dirty="0"/>
              <a:t>National Healthcare SPP</a:t>
            </a:r>
          </a:p>
          <a:p>
            <a:pPr lvl="1"/>
            <a:r>
              <a:rPr lang="en-AU" dirty="0"/>
              <a:t>National Schools SPP</a:t>
            </a:r>
          </a:p>
          <a:p>
            <a:pPr lvl="1"/>
            <a:r>
              <a:rPr lang="en-AU" dirty="0"/>
              <a:t>National Skills and Workforce Development SPP</a:t>
            </a:r>
          </a:p>
          <a:p>
            <a:pPr lvl="1"/>
            <a:r>
              <a:rPr lang="en-AU" dirty="0"/>
              <a:t>National Disability Services SPP</a:t>
            </a:r>
          </a:p>
          <a:p>
            <a:pPr lvl="1"/>
            <a:r>
              <a:rPr lang="en-AU" dirty="0"/>
              <a:t>National Affordable Housing SPP</a:t>
            </a:r>
          </a:p>
          <a:p>
            <a:pPr lvl="1"/>
            <a:r>
              <a:rPr lang="en-AU" dirty="0"/>
              <a:t>Infrastructure and road funding</a:t>
            </a:r>
          </a:p>
          <a:p>
            <a:pPr lvl="1"/>
            <a:r>
              <a:rPr lang="en-AU" dirty="0"/>
              <a:t>Contingent </a:t>
            </a:r>
            <a:r>
              <a:rPr lang="en-AU" dirty="0" smtClean="0"/>
              <a:t>funding</a:t>
            </a:r>
            <a:endParaRPr lang="en-AU" dirty="0"/>
          </a:p>
          <a:p>
            <a:endParaRPr lang="en-AU" dirty="0"/>
          </a:p>
        </p:txBody>
      </p:sp>
    </p:spTree>
    <p:extLst>
      <p:ext uri="{BB962C8B-B14F-4D97-AF65-F5344CB8AC3E}">
        <p14:creationId xmlns:p14="http://schemas.microsoft.com/office/powerpoint/2010/main" val="19921573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3: Australia’s Federal Relations</a:t>
            </a:r>
          </a:p>
        </p:txBody>
      </p:sp>
      <p:pic>
        <p:nvPicPr>
          <p:cNvPr id="4098"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19570" y="1557338"/>
            <a:ext cx="7927086"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21272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a:t>BP 3: Australia’s Federal Relations</a:t>
            </a:r>
          </a:p>
        </p:txBody>
      </p:sp>
      <p:pic>
        <p:nvPicPr>
          <p:cNvPr id="5122"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467544" y="2276872"/>
            <a:ext cx="8229600" cy="3006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63056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3: Australia’s Federal Relations</a:t>
            </a:r>
          </a:p>
        </p:txBody>
      </p:sp>
      <p:pic>
        <p:nvPicPr>
          <p:cNvPr id="614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68313" y="2267013"/>
            <a:ext cx="8229600" cy="3106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86044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3: Australia’s Federal Relations</a:t>
            </a:r>
          </a:p>
        </p:txBody>
      </p:sp>
      <p:sp>
        <p:nvSpPr>
          <p:cNvPr id="5" name="Content Placeholder 4"/>
          <p:cNvSpPr>
            <a:spLocks noGrp="1"/>
          </p:cNvSpPr>
          <p:nvPr>
            <p:ph idx="1"/>
          </p:nvPr>
        </p:nvSpPr>
        <p:spPr/>
        <p:txBody>
          <a:bodyPr/>
          <a:lstStyle/>
          <a:p>
            <a:r>
              <a:rPr lang="en-AU" dirty="0" smtClean="0"/>
              <a:t>Part 3: General Revenue Assistance</a:t>
            </a:r>
          </a:p>
          <a:p>
            <a:pPr lvl="1"/>
            <a:r>
              <a:rPr lang="en-AU" dirty="0" smtClean="0"/>
              <a:t>GST revenue</a:t>
            </a:r>
          </a:p>
          <a:p>
            <a:pPr lvl="2"/>
            <a:r>
              <a:rPr lang="en-AU" dirty="0" smtClean="0"/>
              <a:t>Updated GST relativities</a:t>
            </a:r>
          </a:p>
          <a:p>
            <a:pPr lvl="2"/>
            <a:r>
              <a:rPr lang="en-AU" dirty="0" smtClean="0"/>
              <a:t>Parameters</a:t>
            </a:r>
          </a:p>
          <a:p>
            <a:pPr lvl="1"/>
            <a:r>
              <a:rPr lang="en-AU" dirty="0" smtClean="0"/>
              <a:t>Other payments</a:t>
            </a:r>
          </a:p>
        </p:txBody>
      </p:sp>
    </p:spTree>
    <p:extLst>
      <p:ext uri="{BB962C8B-B14F-4D97-AF65-F5344CB8AC3E}">
        <p14:creationId xmlns:p14="http://schemas.microsoft.com/office/powerpoint/2010/main" val="41237259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3: Australia’s Federal Relations</a:t>
            </a:r>
          </a:p>
        </p:txBody>
      </p:sp>
      <p:sp>
        <p:nvSpPr>
          <p:cNvPr id="4" name="Content Placeholder 3"/>
          <p:cNvSpPr>
            <a:spLocks noGrp="1"/>
          </p:cNvSpPr>
          <p:nvPr>
            <p:ph idx="1"/>
          </p:nvPr>
        </p:nvSpPr>
        <p:spPr/>
        <p:txBody>
          <a:bodyPr/>
          <a:lstStyle/>
          <a:p>
            <a:r>
              <a:rPr lang="en-AU" dirty="0" smtClean="0"/>
              <a:t>Appendix C: Total Payments to the States by GFS function</a:t>
            </a:r>
          </a:p>
          <a:p>
            <a:endParaRPr lang="en-AU" dirty="0"/>
          </a:p>
        </p:txBody>
      </p:sp>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2420888"/>
            <a:ext cx="8915400" cy="297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7555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do we mean by ‘quality’</a:t>
            </a:r>
            <a:endParaRPr lang="en-AU" dirty="0"/>
          </a:p>
        </p:txBody>
      </p:sp>
      <p:sp>
        <p:nvSpPr>
          <p:cNvPr id="3" name="Content Placeholder 2"/>
          <p:cNvSpPr>
            <a:spLocks noGrp="1"/>
          </p:cNvSpPr>
          <p:nvPr>
            <p:ph idx="1"/>
          </p:nvPr>
        </p:nvSpPr>
        <p:spPr/>
        <p:txBody>
          <a:bodyPr>
            <a:normAutofit fontScale="92500" lnSpcReduction="20000"/>
          </a:bodyPr>
          <a:lstStyle/>
          <a:p>
            <a:r>
              <a:rPr lang="en-AU" sz="3300" dirty="0" smtClean="0"/>
              <a:t>The Budget funds public goods, services &amp; transfers that improve community wellbeing in an efficient way</a:t>
            </a:r>
          </a:p>
          <a:p>
            <a:r>
              <a:rPr lang="en-AU" sz="3300" dirty="0" smtClean="0"/>
              <a:t>Having regard for the Government’s priorities the Budget allocates funding to its most efficient use</a:t>
            </a:r>
          </a:p>
          <a:p>
            <a:r>
              <a:rPr lang="en-AU" sz="3300" dirty="0" smtClean="0"/>
              <a:t>The Budget is capable of raising the revenue needed to fund government expenditure and in a way that is least detrimental to economic growth </a:t>
            </a:r>
            <a:r>
              <a:rPr lang="en-AU" sz="3300" smtClean="0"/>
              <a:t>and equity</a:t>
            </a:r>
            <a:endParaRPr lang="en-AU" sz="3300" dirty="0" smtClean="0"/>
          </a:p>
          <a:p>
            <a:endParaRPr lang="en-AU" dirty="0"/>
          </a:p>
        </p:txBody>
      </p:sp>
    </p:spTree>
    <p:extLst>
      <p:ext uri="{BB962C8B-B14F-4D97-AF65-F5344CB8AC3E}">
        <p14:creationId xmlns:p14="http://schemas.microsoft.com/office/powerpoint/2010/main" val="6156130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BP 4: Agency Resourcing</a:t>
            </a:r>
            <a:endParaRPr lang="en-AU" dirty="0"/>
          </a:p>
        </p:txBody>
      </p:sp>
      <p:sp>
        <p:nvSpPr>
          <p:cNvPr id="4" name="Content Placeholder 3"/>
          <p:cNvSpPr>
            <a:spLocks noGrp="1"/>
          </p:cNvSpPr>
          <p:nvPr>
            <p:ph idx="1"/>
          </p:nvPr>
        </p:nvSpPr>
        <p:spPr/>
        <p:txBody>
          <a:bodyPr/>
          <a:lstStyle/>
          <a:p>
            <a:r>
              <a:rPr lang="en-AU" dirty="0" smtClean="0"/>
              <a:t>Introduction</a:t>
            </a:r>
          </a:p>
          <a:p>
            <a:pPr lvl="1"/>
            <a:r>
              <a:rPr lang="en-AU" dirty="0"/>
              <a:t>E</a:t>
            </a:r>
            <a:r>
              <a:rPr lang="en-AU" dirty="0" smtClean="0"/>
              <a:t>xplanation </a:t>
            </a:r>
            <a:r>
              <a:rPr lang="en-AU" dirty="0"/>
              <a:t>of </a:t>
            </a:r>
            <a:r>
              <a:rPr lang="en-AU" dirty="0" smtClean="0"/>
              <a:t>Appropriations</a:t>
            </a:r>
          </a:p>
          <a:p>
            <a:pPr marL="342900" lvl="1" indent="-342900"/>
            <a:r>
              <a:rPr lang="en-AU" sz="3200" dirty="0">
                <a:solidFill>
                  <a:schemeClr val="tx1">
                    <a:lumMod val="75000"/>
                    <a:lumOff val="25000"/>
                  </a:schemeClr>
                </a:solidFill>
              </a:rPr>
              <a:t>Special </a:t>
            </a:r>
            <a:r>
              <a:rPr lang="en-AU" sz="3200" dirty="0" smtClean="0">
                <a:solidFill>
                  <a:schemeClr val="tx1">
                    <a:lumMod val="75000"/>
                    <a:lumOff val="25000"/>
                  </a:schemeClr>
                </a:solidFill>
              </a:rPr>
              <a:t>Appropriations</a:t>
            </a:r>
          </a:p>
          <a:p>
            <a:pPr marL="742950" lvl="2" indent="-342900"/>
            <a:r>
              <a:rPr lang="en-AU" dirty="0" smtClean="0">
                <a:solidFill>
                  <a:schemeClr val="tx1">
                    <a:lumMod val="75000"/>
                    <a:lumOff val="25000"/>
                  </a:schemeClr>
                </a:solidFill>
              </a:rPr>
              <a:t>Also known as ‘standing appropriations’</a:t>
            </a:r>
          </a:p>
          <a:p>
            <a:pPr marL="342900" lvl="1" indent="-342900"/>
            <a:r>
              <a:rPr lang="en-AU" sz="3200" dirty="0" smtClean="0">
                <a:solidFill>
                  <a:schemeClr val="tx1">
                    <a:lumMod val="75000"/>
                    <a:lumOff val="25000"/>
                  </a:schemeClr>
                </a:solidFill>
              </a:rPr>
              <a:t>Special Accounts</a:t>
            </a:r>
          </a:p>
          <a:p>
            <a:pPr marL="742950" lvl="2" indent="-342900"/>
            <a:r>
              <a:rPr lang="en-AU" dirty="0" smtClean="0">
                <a:solidFill>
                  <a:schemeClr val="tx1">
                    <a:lumMod val="75000"/>
                    <a:lumOff val="25000"/>
                  </a:schemeClr>
                </a:solidFill>
              </a:rPr>
              <a:t>Money hypothecated to particular outcomes / programs</a:t>
            </a:r>
          </a:p>
          <a:p>
            <a:pPr marL="342900" lvl="1" indent="-342900"/>
            <a:endParaRPr lang="en-AU" sz="3200" dirty="0">
              <a:solidFill>
                <a:schemeClr val="tx1">
                  <a:lumMod val="75000"/>
                  <a:lumOff val="25000"/>
                </a:schemeClr>
              </a:solidFill>
            </a:endParaRPr>
          </a:p>
        </p:txBody>
      </p:sp>
    </p:spTree>
    <p:extLst>
      <p:ext uri="{BB962C8B-B14F-4D97-AF65-F5344CB8AC3E}">
        <p14:creationId xmlns:p14="http://schemas.microsoft.com/office/powerpoint/2010/main" val="23331128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4: Agency Resourcing</a:t>
            </a:r>
          </a:p>
        </p:txBody>
      </p:sp>
      <p:sp>
        <p:nvSpPr>
          <p:cNvPr id="3" name="Content Placeholder 2"/>
          <p:cNvSpPr>
            <a:spLocks noGrp="1"/>
          </p:cNvSpPr>
          <p:nvPr>
            <p:ph idx="1"/>
          </p:nvPr>
        </p:nvSpPr>
        <p:spPr/>
        <p:txBody>
          <a:bodyPr/>
          <a:lstStyle/>
          <a:p>
            <a:r>
              <a:rPr lang="en-AU" dirty="0" smtClean="0"/>
              <a:t>Special Appropriations</a:t>
            </a:r>
          </a:p>
          <a:p>
            <a:endParaRPr lang="en-AU"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17" y="1988840"/>
            <a:ext cx="8991600" cy="361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00223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BP 4: Agency Resourcing</a:t>
            </a:r>
          </a:p>
        </p:txBody>
      </p:sp>
      <p:sp>
        <p:nvSpPr>
          <p:cNvPr id="3" name="Content Placeholder 2"/>
          <p:cNvSpPr>
            <a:spLocks noGrp="1"/>
          </p:cNvSpPr>
          <p:nvPr>
            <p:ph idx="1"/>
          </p:nvPr>
        </p:nvSpPr>
        <p:spPr/>
        <p:txBody>
          <a:bodyPr/>
          <a:lstStyle/>
          <a:p>
            <a:r>
              <a:rPr lang="en-AU" dirty="0" smtClean="0"/>
              <a:t>Agency Resourcing</a:t>
            </a:r>
          </a:p>
          <a:p>
            <a:endParaRPr lang="en-AU" dirty="0"/>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662" y="1844824"/>
            <a:ext cx="9067800" cy="574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59123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Portfolio Budget Statements</a:t>
            </a:r>
            <a:endParaRPr lang="en-AU" dirty="0"/>
          </a:p>
        </p:txBody>
      </p:sp>
      <p:sp>
        <p:nvSpPr>
          <p:cNvPr id="3" name="Content Placeholder 2"/>
          <p:cNvSpPr>
            <a:spLocks noGrp="1"/>
          </p:cNvSpPr>
          <p:nvPr>
            <p:ph idx="1"/>
          </p:nvPr>
        </p:nvSpPr>
        <p:spPr/>
        <p:txBody>
          <a:bodyPr>
            <a:normAutofit/>
          </a:bodyPr>
          <a:lstStyle/>
          <a:p>
            <a:r>
              <a:rPr lang="en-AU" dirty="0" smtClean="0"/>
              <a:t>Outcomes</a:t>
            </a:r>
          </a:p>
          <a:p>
            <a:pPr lvl="1"/>
            <a:r>
              <a:rPr lang="en-AU" dirty="0" smtClean="0"/>
              <a:t>Government </a:t>
            </a:r>
            <a:r>
              <a:rPr lang="en-AU" dirty="0"/>
              <a:t>outcomes are the intended results, impacts or consequences of actions by the Government on the Australian community. Commonwealth programs are the primary vehicle by which government agencies achieve the intended results of their outcome statements. </a:t>
            </a:r>
            <a:endParaRPr lang="en-AU" dirty="0" smtClean="0"/>
          </a:p>
          <a:p>
            <a:pPr marL="342900" lvl="1" indent="-342900"/>
            <a:r>
              <a:rPr lang="en-AU" sz="3200" dirty="0" smtClean="0">
                <a:solidFill>
                  <a:schemeClr val="tx1">
                    <a:lumMod val="75000"/>
                    <a:lumOff val="25000"/>
                  </a:schemeClr>
                </a:solidFill>
              </a:rPr>
              <a:t>An agency </a:t>
            </a:r>
            <a:r>
              <a:rPr lang="en-AU" sz="3200" dirty="0">
                <a:solidFill>
                  <a:schemeClr val="tx1">
                    <a:lumMod val="75000"/>
                    <a:lumOff val="25000"/>
                  </a:schemeClr>
                </a:solidFill>
              </a:rPr>
              <a:t>may have one or more </a:t>
            </a:r>
            <a:r>
              <a:rPr lang="en-AU" sz="3200" dirty="0" smtClean="0">
                <a:solidFill>
                  <a:schemeClr val="tx1">
                    <a:lumMod val="75000"/>
                    <a:lumOff val="25000"/>
                  </a:schemeClr>
                </a:solidFill>
              </a:rPr>
              <a:t>outcomes</a:t>
            </a:r>
          </a:p>
          <a:p>
            <a:pPr marL="342900" lvl="1" indent="-342900"/>
            <a:endParaRPr lang="en-AU" sz="3200" dirty="0" smtClean="0">
              <a:solidFill>
                <a:schemeClr val="tx1">
                  <a:lumMod val="75000"/>
                  <a:lumOff val="25000"/>
                </a:schemeClr>
              </a:solidFill>
            </a:endParaRPr>
          </a:p>
          <a:p>
            <a:endParaRPr lang="en-AU" dirty="0" smtClean="0"/>
          </a:p>
          <a:p>
            <a:pPr marL="0" indent="0">
              <a:buNone/>
            </a:pPr>
            <a:endParaRPr lang="en-AU" dirty="0" smtClean="0"/>
          </a:p>
          <a:p>
            <a:endParaRPr lang="en-AU" dirty="0"/>
          </a:p>
        </p:txBody>
      </p:sp>
    </p:spTree>
    <p:extLst>
      <p:ext uri="{BB962C8B-B14F-4D97-AF65-F5344CB8AC3E}">
        <p14:creationId xmlns:p14="http://schemas.microsoft.com/office/powerpoint/2010/main" val="42032413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Portfolio Budget Statements</a:t>
            </a:r>
          </a:p>
        </p:txBody>
      </p:sp>
      <p:sp>
        <p:nvSpPr>
          <p:cNvPr id="3" name="Content Placeholder 2"/>
          <p:cNvSpPr>
            <a:spLocks noGrp="1"/>
          </p:cNvSpPr>
          <p:nvPr>
            <p:ph idx="1"/>
          </p:nvPr>
        </p:nvSpPr>
        <p:spPr/>
        <p:txBody>
          <a:bodyPr/>
          <a:lstStyle/>
          <a:p>
            <a:r>
              <a:rPr lang="en-AU" dirty="0" smtClean="0"/>
              <a:t>Programs</a:t>
            </a:r>
          </a:p>
          <a:p>
            <a:pPr lvl="1"/>
            <a:r>
              <a:rPr lang="en-AU" dirty="0" smtClean="0"/>
              <a:t>The mechanisms used to achieve outcomes</a:t>
            </a:r>
          </a:p>
          <a:p>
            <a:pPr lvl="1"/>
            <a:r>
              <a:rPr lang="en-AU" dirty="0" smtClean="0"/>
              <a:t>An outcome may have one or more programs</a:t>
            </a:r>
          </a:p>
          <a:p>
            <a:pPr marL="342900" lvl="1" indent="-342900"/>
            <a:r>
              <a:rPr lang="en-AU" sz="3200" dirty="0" smtClean="0">
                <a:solidFill>
                  <a:schemeClr val="tx1">
                    <a:lumMod val="75000"/>
                    <a:lumOff val="25000"/>
                  </a:schemeClr>
                </a:solidFill>
              </a:rPr>
              <a:t>Expenditure by program over the forward estimates</a:t>
            </a:r>
          </a:p>
          <a:p>
            <a:pPr marL="342900" lvl="1" indent="-342900"/>
            <a:r>
              <a:rPr lang="en-AU" sz="3200" dirty="0" smtClean="0">
                <a:solidFill>
                  <a:schemeClr val="tx1">
                    <a:lumMod val="75000"/>
                    <a:lumOff val="25000"/>
                  </a:schemeClr>
                </a:solidFill>
              </a:rPr>
              <a:t>Note KPIs</a:t>
            </a:r>
            <a:endParaRPr lang="en-AU" sz="3200" dirty="0">
              <a:solidFill>
                <a:schemeClr val="tx1">
                  <a:lumMod val="75000"/>
                  <a:lumOff val="25000"/>
                </a:schemeClr>
              </a:solidFill>
            </a:endParaRPr>
          </a:p>
          <a:p>
            <a:pPr marL="342900" lvl="1" indent="-342900"/>
            <a:endParaRPr lang="en-AU" sz="3200" dirty="0" smtClean="0">
              <a:solidFill>
                <a:schemeClr val="tx1">
                  <a:lumMod val="75000"/>
                  <a:lumOff val="25000"/>
                </a:schemeClr>
              </a:solidFill>
            </a:endParaRPr>
          </a:p>
        </p:txBody>
      </p:sp>
    </p:spTree>
    <p:extLst>
      <p:ext uri="{BB962C8B-B14F-4D97-AF65-F5344CB8AC3E}">
        <p14:creationId xmlns:p14="http://schemas.microsoft.com/office/powerpoint/2010/main" val="16774986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Portfolio Budget Statements</a:t>
            </a:r>
          </a:p>
        </p:txBody>
      </p:sp>
      <p:pic>
        <p:nvPicPr>
          <p:cNvPr id="6147" name="Picture 3"/>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12718" b="12718"/>
          <a:stretch/>
        </p:blipFill>
        <p:spPr bwMode="auto">
          <a:xfrm>
            <a:off x="2578271" y="1188000"/>
            <a:ext cx="39079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55776" y="1486153"/>
            <a:ext cx="88773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91246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Portfolio Budget Statements</a:t>
            </a:r>
          </a:p>
        </p:txBody>
      </p:sp>
      <p:pic>
        <p:nvPicPr>
          <p:cNvPr id="5123"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1124744"/>
            <a:ext cx="8229600" cy="4182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18474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AU" dirty="0" smtClean="0"/>
              <a:t>Questions?</a:t>
            </a:r>
            <a:endParaRPr lang="en-AU" dirty="0"/>
          </a:p>
        </p:txBody>
      </p:sp>
      <p:sp>
        <p:nvSpPr>
          <p:cNvPr id="5" name="Subtitle 4"/>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3369485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we mean by ‘quality’ </a:t>
            </a:r>
            <a:r>
              <a:rPr lang="en-AU" dirty="0" err="1" smtClean="0"/>
              <a:t>con’t</a:t>
            </a:r>
            <a:endParaRPr lang="en-AU" dirty="0"/>
          </a:p>
        </p:txBody>
      </p:sp>
      <p:sp>
        <p:nvSpPr>
          <p:cNvPr id="3" name="Content Placeholder 2"/>
          <p:cNvSpPr>
            <a:spLocks noGrp="1"/>
          </p:cNvSpPr>
          <p:nvPr>
            <p:ph idx="1"/>
          </p:nvPr>
        </p:nvSpPr>
        <p:spPr/>
        <p:txBody>
          <a:bodyPr>
            <a:normAutofit/>
          </a:bodyPr>
          <a:lstStyle/>
          <a:p>
            <a:r>
              <a:rPr lang="en-AU" sz="3300" dirty="0" smtClean="0"/>
              <a:t>The Budget includes hard decisions when adjustment is needed</a:t>
            </a:r>
          </a:p>
          <a:p>
            <a:r>
              <a:rPr lang="en-AU" sz="3300" dirty="0" smtClean="0"/>
              <a:t>The Budget supports higher and more stable economic growth</a:t>
            </a:r>
          </a:p>
          <a:p>
            <a:r>
              <a:rPr lang="en-AU" sz="3300" dirty="0" smtClean="0"/>
              <a:t>Decisions </a:t>
            </a:r>
            <a:r>
              <a:rPr lang="en-AU" sz="3300" dirty="0"/>
              <a:t>in the Budget are sustainable</a:t>
            </a:r>
          </a:p>
          <a:p>
            <a:endParaRPr lang="en-AU" sz="3300" dirty="0" smtClean="0"/>
          </a:p>
          <a:p>
            <a:endParaRPr lang="en-AU" dirty="0"/>
          </a:p>
        </p:txBody>
      </p:sp>
    </p:spTree>
    <p:extLst>
      <p:ext uri="{BB962C8B-B14F-4D97-AF65-F5344CB8AC3E}">
        <p14:creationId xmlns:p14="http://schemas.microsoft.com/office/powerpoint/2010/main" val="3643503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A related concept - sustainability</a:t>
            </a:r>
            <a:endParaRPr lang="en-AU" dirty="0"/>
          </a:p>
        </p:txBody>
      </p:sp>
      <p:sp>
        <p:nvSpPr>
          <p:cNvPr id="3" name="Content Placeholder 2"/>
          <p:cNvSpPr>
            <a:spLocks noGrp="1"/>
          </p:cNvSpPr>
          <p:nvPr>
            <p:ph idx="1"/>
          </p:nvPr>
        </p:nvSpPr>
        <p:spPr/>
        <p:txBody>
          <a:bodyPr>
            <a:normAutofit/>
          </a:bodyPr>
          <a:lstStyle/>
          <a:p>
            <a:r>
              <a:rPr lang="en-AU" sz="2800" dirty="0" smtClean="0"/>
              <a:t>Solvency – the ability of the gov’t to pay its financial obligations</a:t>
            </a:r>
          </a:p>
          <a:p>
            <a:r>
              <a:rPr lang="en-AU" sz="2800" dirty="0" smtClean="0"/>
              <a:t>Growth – fiscal policy that sustains economic growth</a:t>
            </a:r>
          </a:p>
          <a:p>
            <a:r>
              <a:rPr lang="en-AU" sz="2800" dirty="0" smtClean="0"/>
              <a:t>Stability – the capacity of gov’t to pay current obligations with existing tax burdens</a:t>
            </a:r>
          </a:p>
          <a:p>
            <a:r>
              <a:rPr lang="en-AU" sz="2800" dirty="0" smtClean="0"/>
              <a:t>Fairness – the capacity of gov’t to pay current obligations without shifting the cost to future generations</a:t>
            </a:r>
          </a:p>
          <a:p>
            <a:r>
              <a:rPr lang="en-AU" sz="2800" dirty="0" smtClean="0"/>
              <a:t>Resilience – the capacity to ‘take a hit’</a:t>
            </a:r>
          </a:p>
          <a:p>
            <a:endParaRPr lang="en-AU" dirty="0"/>
          </a:p>
        </p:txBody>
      </p:sp>
    </p:spTree>
    <p:extLst>
      <p:ext uri="{BB962C8B-B14F-4D97-AF65-F5344CB8AC3E}">
        <p14:creationId xmlns:p14="http://schemas.microsoft.com/office/powerpoint/2010/main" val="1664893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can help us assess quality?</a:t>
            </a:r>
            <a:endParaRPr lang="en-AU" dirty="0"/>
          </a:p>
        </p:txBody>
      </p:sp>
      <p:sp>
        <p:nvSpPr>
          <p:cNvPr id="3" name="Content Placeholder 2"/>
          <p:cNvSpPr>
            <a:spLocks noGrp="1"/>
          </p:cNvSpPr>
          <p:nvPr>
            <p:ph idx="1"/>
          </p:nvPr>
        </p:nvSpPr>
        <p:spPr/>
        <p:txBody>
          <a:bodyPr>
            <a:normAutofit lnSpcReduction="10000"/>
          </a:bodyPr>
          <a:lstStyle/>
          <a:p>
            <a:r>
              <a:rPr lang="en-AU" dirty="0" smtClean="0"/>
              <a:t>Strategy</a:t>
            </a:r>
          </a:p>
          <a:p>
            <a:r>
              <a:rPr lang="en-AU" dirty="0" smtClean="0"/>
              <a:t>History</a:t>
            </a:r>
          </a:p>
          <a:p>
            <a:r>
              <a:rPr lang="en-AU" dirty="0" smtClean="0"/>
              <a:t>Context</a:t>
            </a:r>
          </a:p>
          <a:p>
            <a:r>
              <a:rPr lang="en-AU" dirty="0" smtClean="0"/>
              <a:t>Assumptions</a:t>
            </a:r>
          </a:p>
          <a:p>
            <a:r>
              <a:rPr lang="en-AU" dirty="0" smtClean="0"/>
              <a:t>Allocation</a:t>
            </a:r>
          </a:p>
          <a:p>
            <a:r>
              <a:rPr lang="en-AU" dirty="0" smtClean="0"/>
              <a:t>Incentives</a:t>
            </a:r>
          </a:p>
          <a:p>
            <a:r>
              <a:rPr lang="en-AU" dirty="0" smtClean="0"/>
              <a:t>The Future</a:t>
            </a:r>
          </a:p>
          <a:p>
            <a:r>
              <a:rPr lang="en-AU" dirty="0" smtClean="0"/>
              <a:t>Evidence</a:t>
            </a:r>
          </a:p>
          <a:p>
            <a:endParaRPr lang="en-AU" dirty="0" smtClean="0"/>
          </a:p>
          <a:p>
            <a:endParaRPr lang="en-AU" dirty="0" smtClean="0"/>
          </a:p>
          <a:p>
            <a:endParaRPr lang="en-AU" dirty="0"/>
          </a:p>
        </p:txBody>
      </p:sp>
    </p:spTree>
    <p:extLst>
      <p:ext uri="{BB962C8B-B14F-4D97-AF65-F5344CB8AC3E}">
        <p14:creationId xmlns:p14="http://schemas.microsoft.com/office/powerpoint/2010/main" val="2861256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Strategy</a:t>
            </a:r>
            <a:endParaRPr lang="en-AU" dirty="0"/>
          </a:p>
        </p:txBody>
      </p:sp>
      <p:sp>
        <p:nvSpPr>
          <p:cNvPr id="3" name="Content Placeholder 2"/>
          <p:cNvSpPr>
            <a:spLocks noGrp="1"/>
          </p:cNvSpPr>
          <p:nvPr>
            <p:ph idx="1"/>
          </p:nvPr>
        </p:nvSpPr>
        <p:spPr/>
        <p:txBody>
          <a:bodyPr>
            <a:normAutofit/>
          </a:bodyPr>
          <a:lstStyle/>
          <a:p>
            <a:r>
              <a:rPr lang="en-AU" dirty="0" smtClean="0"/>
              <a:t>Is the Budget anchored in a credible medium-term fiscal strategy?</a:t>
            </a:r>
          </a:p>
          <a:p>
            <a:r>
              <a:rPr lang="en-AU" dirty="0" smtClean="0"/>
              <a:t>Is the Budget linked to some broader economic strategy?</a:t>
            </a:r>
          </a:p>
          <a:p>
            <a:r>
              <a:rPr lang="en-AU" dirty="0" smtClean="0"/>
              <a:t>Is the Budget &amp; individual measures consistent with this strategy?</a:t>
            </a:r>
          </a:p>
          <a:p>
            <a:r>
              <a:rPr lang="en-AU" dirty="0" smtClean="0"/>
              <a:t>How well does the Budget tell this story?</a:t>
            </a:r>
          </a:p>
          <a:p>
            <a:endParaRPr lang="en-AU" dirty="0" smtClean="0"/>
          </a:p>
          <a:p>
            <a:endParaRPr lang="en-AU" dirty="0" smtClean="0"/>
          </a:p>
          <a:p>
            <a:endParaRPr lang="en-AU" dirty="0" smtClean="0"/>
          </a:p>
          <a:p>
            <a:endParaRPr lang="en-AU" dirty="0"/>
          </a:p>
        </p:txBody>
      </p:sp>
    </p:spTree>
    <p:extLst>
      <p:ext uri="{BB962C8B-B14F-4D97-AF65-F5344CB8AC3E}">
        <p14:creationId xmlns:p14="http://schemas.microsoft.com/office/powerpoint/2010/main" val="1177342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History</a:t>
            </a:r>
            <a:endParaRPr lang="en-AU" dirty="0"/>
          </a:p>
        </p:txBody>
      </p:sp>
      <p:sp>
        <p:nvSpPr>
          <p:cNvPr id="3" name="Content Placeholder 2"/>
          <p:cNvSpPr>
            <a:spLocks noGrp="1"/>
          </p:cNvSpPr>
          <p:nvPr>
            <p:ph idx="1"/>
          </p:nvPr>
        </p:nvSpPr>
        <p:spPr/>
        <p:txBody>
          <a:bodyPr>
            <a:normAutofit/>
          </a:bodyPr>
          <a:lstStyle/>
          <a:p>
            <a:r>
              <a:rPr lang="en-AU" sz="2800" dirty="0" smtClean="0"/>
              <a:t>Given the recent past – how realistic is the Budget?</a:t>
            </a:r>
          </a:p>
          <a:p>
            <a:r>
              <a:rPr lang="en-AU" sz="2800" dirty="0" smtClean="0"/>
              <a:t>How have key areas of expenditure and revenue been growing?</a:t>
            </a:r>
          </a:p>
          <a:p>
            <a:r>
              <a:rPr lang="en-AU" sz="2800" dirty="0" smtClean="0"/>
              <a:t>How does this compare to the projections in the Budget?</a:t>
            </a:r>
          </a:p>
          <a:p>
            <a:r>
              <a:rPr lang="en-AU" sz="2800" dirty="0" smtClean="0"/>
              <a:t>What has been tried before and what have we learnt?</a:t>
            </a:r>
          </a:p>
          <a:p>
            <a:r>
              <a:rPr lang="en-AU" sz="2800" dirty="0" smtClean="0"/>
              <a:t>What is genuinely new and what is being</a:t>
            </a:r>
            <a:br>
              <a:rPr lang="en-AU" sz="2800" dirty="0" smtClean="0"/>
            </a:br>
            <a:r>
              <a:rPr lang="en-AU" sz="2800" dirty="0" smtClean="0"/>
              <a:t> ‘re-badged’ or ‘re-packaged’?</a:t>
            </a:r>
          </a:p>
          <a:p>
            <a:endParaRPr lang="en-AU" dirty="0" smtClean="0"/>
          </a:p>
          <a:p>
            <a:endParaRPr lang="en-AU" dirty="0" smtClean="0"/>
          </a:p>
          <a:p>
            <a:endParaRPr lang="en-AU" dirty="0" smtClean="0"/>
          </a:p>
          <a:p>
            <a:endParaRPr lang="en-AU" dirty="0"/>
          </a:p>
        </p:txBody>
      </p:sp>
    </p:spTree>
    <p:extLst>
      <p:ext uri="{BB962C8B-B14F-4D97-AF65-F5344CB8AC3E}">
        <p14:creationId xmlns:p14="http://schemas.microsoft.com/office/powerpoint/2010/main" val="1935342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liamentary Library">
  <a:themeElements>
    <a:clrScheme name="Custom 4">
      <a:dk1>
        <a:sysClr val="windowText" lastClr="000000"/>
      </a:dk1>
      <a:lt1>
        <a:sysClr val="window" lastClr="FFFFFF"/>
      </a:lt1>
      <a:dk2>
        <a:srgbClr val="00B0F0"/>
      </a:dk2>
      <a:lt2>
        <a:srgbClr val="EEECE1"/>
      </a:lt2>
      <a:accent1>
        <a:srgbClr val="4F81BD"/>
      </a:accent1>
      <a:accent2>
        <a:srgbClr val="CEE020"/>
      </a:accent2>
      <a:accent3>
        <a:srgbClr val="FFFF00"/>
      </a:accent3>
      <a:accent4>
        <a:srgbClr val="8064A2"/>
      </a:accent4>
      <a:accent5>
        <a:srgbClr val="4BACC6"/>
      </a:accent5>
      <a:accent6>
        <a:srgbClr val="8DB3E2"/>
      </a:accent6>
      <a:hlink>
        <a:srgbClr val="0084B4"/>
      </a:hlink>
      <a:folHlink>
        <a:srgbClr val="0084B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3360</TotalTime>
  <Words>1406</Words>
  <Application>Microsoft Office PowerPoint</Application>
  <PresentationFormat>On-screen Show (4:3)</PresentationFormat>
  <Paragraphs>297</Paragraphs>
  <Slides>47</Slides>
  <Notes>47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Parliamentary Library</vt:lpstr>
      <vt:lpstr>Budget 2013-14</vt:lpstr>
      <vt:lpstr>  Some thoughts on assessing the quality of budgets</vt:lpstr>
      <vt:lpstr>Some starting propositions</vt:lpstr>
      <vt:lpstr>What do we mean by ‘quality’</vt:lpstr>
      <vt:lpstr>What we mean by ‘quality’ con’t</vt:lpstr>
      <vt:lpstr>A related concept - sustainability</vt:lpstr>
      <vt:lpstr>What can help us assess quality?</vt:lpstr>
      <vt:lpstr>Strategy</vt:lpstr>
      <vt:lpstr>History</vt:lpstr>
      <vt:lpstr>Context</vt:lpstr>
      <vt:lpstr>Assumptions</vt:lpstr>
      <vt:lpstr>Allocation</vt:lpstr>
      <vt:lpstr>Incentives</vt:lpstr>
      <vt:lpstr>The future</vt:lpstr>
      <vt:lpstr>Evidence</vt:lpstr>
      <vt:lpstr>Some closing questions</vt:lpstr>
      <vt:lpstr>An overview of the Budget Papers</vt:lpstr>
      <vt:lpstr>What affects the fiscal position?</vt:lpstr>
      <vt:lpstr>What affects the fiscal position?</vt:lpstr>
      <vt:lpstr>Annual Budget: who is the audience?</vt:lpstr>
      <vt:lpstr>GFS sectoral classifications</vt:lpstr>
      <vt:lpstr>‘Headline’ budget balance</vt:lpstr>
      <vt:lpstr>‘Administered’ versus ‘departmental’</vt:lpstr>
      <vt:lpstr>Budget Papers</vt:lpstr>
      <vt:lpstr>Budget Speech  Ministerial Statements and ‘glossies’</vt:lpstr>
      <vt:lpstr>Appropriation Bills</vt:lpstr>
      <vt:lpstr>BP1: Budget Strategy and Outlook</vt:lpstr>
      <vt:lpstr>BP1: Budget Strategy and Outlook</vt:lpstr>
      <vt:lpstr>BP1: Budget Strategy and Outlook</vt:lpstr>
      <vt:lpstr>BP 2: Budget Measures</vt:lpstr>
      <vt:lpstr>BP 2: Budget Measures</vt:lpstr>
      <vt:lpstr>BP 2: Budget Measures</vt:lpstr>
      <vt:lpstr>BP 2: Budget Measures</vt:lpstr>
      <vt:lpstr>BP 3: Australia’s Federal Relations</vt:lpstr>
      <vt:lpstr>BP 3: Australia’s Federal Relations</vt:lpstr>
      <vt:lpstr>BP 3: Australia’s Federal Relations</vt:lpstr>
      <vt:lpstr>BP 3: Australia’s Federal Relations</vt:lpstr>
      <vt:lpstr>BP 3: Australia’s Federal Relations</vt:lpstr>
      <vt:lpstr>BP 3: Australia’s Federal Relations</vt:lpstr>
      <vt:lpstr>BP 4: Agency Resourcing</vt:lpstr>
      <vt:lpstr>BP 4: Agency Resourcing</vt:lpstr>
      <vt:lpstr>BP 4: Agency Resourcing</vt:lpstr>
      <vt:lpstr>Portfolio Budget Statements</vt:lpstr>
      <vt:lpstr>Portfolio Budget Statements</vt:lpstr>
      <vt:lpstr>Portfolio Budget Statements</vt:lpstr>
      <vt:lpstr>Portfolio Budget Statements</vt:lpstr>
      <vt:lpstr>Questions?</vt:lpstr>
    </vt:vector>
  </TitlesOfParts>
  <Company>Parliament of Australia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jamesjo</dc:creator>
  <cp:lastModifiedBy>Daniel Weight</cp:lastModifiedBy>
  <cp:revision>233</cp:revision>
  <cp:lastPrinted>2013-05-10T07:04:16Z</cp:lastPrinted>
  <dcterms:created xsi:type="dcterms:W3CDTF">2010-09-10T04:21:11Z</dcterms:created>
  <dcterms:modified xsi:type="dcterms:W3CDTF">2013-05-13T07:07:32Z</dcterms:modified>
</cp:coreProperties>
</file>