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294" r:id="rId3"/>
    <p:sldId id="317" r:id="rId4"/>
    <p:sldId id="323" r:id="rId5"/>
    <p:sldId id="302" r:id="rId6"/>
    <p:sldId id="295" r:id="rId7"/>
    <p:sldId id="304" r:id="rId8"/>
    <p:sldId id="314" r:id="rId9"/>
    <p:sldId id="307" r:id="rId10"/>
    <p:sldId id="308" r:id="rId11"/>
    <p:sldId id="279" r:id="rId12"/>
    <p:sldId id="312" r:id="rId13"/>
    <p:sldId id="313" r:id="rId14"/>
    <p:sldId id="309" r:id="rId15"/>
    <p:sldId id="315" r:id="rId16"/>
    <p:sldId id="316" r:id="rId17"/>
    <p:sldId id="305" r:id="rId18"/>
    <p:sldId id="282" r:id="rId19"/>
    <p:sldId id="324" r:id="rId20"/>
    <p:sldId id="325" r:id="rId21"/>
    <p:sldId id="326" r:id="rId22"/>
    <p:sldId id="264" r:id="rId23"/>
    <p:sldId id="265" r:id="rId24"/>
    <p:sldId id="327" r:id="rId25"/>
    <p:sldId id="328" r:id="rId26"/>
    <p:sldId id="297" r:id="rId27"/>
    <p:sldId id="298" r:id="rId28"/>
    <p:sldId id="299" r:id="rId29"/>
    <p:sldId id="268" r:id="rId30"/>
    <p:sldId id="267" r:id="rId31"/>
    <p:sldId id="322" r:id="rId32"/>
    <p:sldId id="318" r:id="rId33"/>
    <p:sldId id="329" r:id="rId34"/>
    <p:sldId id="330" r:id="rId35"/>
    <p:sldId id="319" r:id="rId36"/>
    <p:sldId id="320" r:id="rId37"/>
    <p:sldId id="274" r:id="rId38"/>
    <p:sldId id="300" r:id="rId39"/>
    <p:sldId id="301" r:id="rId40"/>
    <p:sldId id="287" r:id="rId4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6" d="100"/>
          <a:sy n="46" d="100"/>
        </p:scale>
        <p:origin x="-64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32A439-0C90-4F01-85FD-4A02570A8689}" type="datetimeFigureOut">
              <a:rPr lang="en-AU" smtClean="0"/>
              <a:pPr/>
              <a:t>24/08/2011</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7BA13C-EC8E-4185-8EEB-48A072322AFC}" type="slidenum">
              <a:rPr lang="en-AU" smtClean="0"/>
              <a:pPr/>
              <a:t>‹#›</a:t>
            </a:fld>
            <a:endParaRPr lang="en-AU"/>
          </a:p>
        </p:txBody>
      </p:sp>
    </p:spTree>
    <p:extLst>
      <p:ext uri="{BB962C8B-B14F-4D97-AF65-F5344CB8AC3E}">
        <p14:creationId xmlns:p14="http://schemas.microsoft.com/office/powerpoint/2010/main" xmlns="" val="3148997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197F133-58EC-46AD-A011-83403529FE25}" type="datetimeFigureOut">
              <a:rPr lang="en-AU"/>
              <a:pPr>
                <a:defRPr/>
              </a:pPr>
              <a:t>24/08/2011</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89CA82E-0000-4565-BDE5-B230E59EB4B6}" type="slidenum">
              <a:rPr lang="en-AU"/>
              <a:pPr>
                <a:defRPr/>
              </a:pPr>
              <a:t>‹#›</a:t>
            </a:fld>
            <a:endParaRPr lang="en-AU"/>
          </a:p>
        </p:txBody>
      </p:sp>
    </p:spTree>
    <p:extLst>
      <p:ext uri="{BB962C8B-B14F-4D97-AF65-F5344CB8AC3E}">
        <p14:creationId xmlns:p14="http://schemas.microsoft.com/office/powerpoint/2010/main" xmlns="" val="4067910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5681C4-9B26-4D6F-A484-0BCBFE6825A3}" type="slidenum">
              <a:rPr lang="en-AU" smtClean="0"/>
              <a:pPr fontAlgn="base">
                <a:spcBef>
                  <a:spcPct val="0"/>
                </a:spcBef>
                <a:spcAft>
                  <a:spcPct val="0"/>
                </a:spcAft>
                <a:defRPr/>
              </a:pPr>
              <a:t>1</a:t>
            </a:fld>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a:lstStyle/>
          <a:p>
            <a:fld id="{A61DEB81-C3D6-4501-A942-491684C70577}" type="slidenum">
              <a:rPr lang="en-US" smtClean="0">
                <a:latin typeface="Calibri" pitchFamily="34" charset="0"/>
              </a:rPr>
              <a:pPr/>
              <a:t>10</a:t>
            </a:fld>
            <a:endParaRPr lang="en-US" smtClean="0">
              <a:latin typeface="Calibri"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endParaRPr lang="en-AU" smtClean="0">
              <a:latin typeface="Times" pitchFamily="-105"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11</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9278F1B-DCC0-43AB-A36F-0832C8E20A37}" type="slidenum">
              <a:rPr lang="en-US" smtClean="0"/>
              <a:pPr/>
              <a:t>12</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3"/>
          <p:cNvSpPr>
            <a:spLocks noGrp="1"/>
          </p:cNvSpPr>
          <p:nvPr>
            <p:ph type="sldNum" sz="quarter" idx="5"/>
          </p:nvPr>
        </p:nvSpPr>
        <p:spPr>
          <a:noFill/>
        </p:spPr>
        <p:txBody>
          <a:bodyPr/>
          <a:lstStyle/>
          <a:p>
            <a:fld id="{236D2D8B-7880-49DB-BB37-27E3DD9C32A9}"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14</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15</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16</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18</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19</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smtClean="0"/>
          </a:p>
        </p:txBody>
      </p:sp>
      <p:sp>
        <p:nvSpPr>
          <p:cNvPr id="4" name="Slide Number Placeholder 3"/>
          <p:cNvSpPr>
            <a:spLocks noGrp="1"/>
          </p:cNvSpPr>
          <p:nvPr>
            <p:ph type="sldNum" sz="quarter" idx="5"/>
          </p:nvPr>
        </p:nvSpPr>
        <p:spPr/>
        <p:txBody>
          <a:bodyPr/>
          <a:lstStyle/>
          <a:p>
            <a:pPr>
              <a:defRPr/>
            </a:pPr>
            <a:fld id="{4C2DBB04-4B2F-4118-B28A-7FD3ADDDEA1B}" type="slidenum">
              <a:rPr lang="en-AU" smtClean="0"/>
              <a:pPr>
                <a:defRPr/>
              </a:pPr>
              <a:t>20</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22</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23</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FA0B802-E57A-4215-B4A9-1754D10A4B07}" type="slidenum">
              <a:rPr lang="en-US" smtClean="0"/>
              <a:pPr/>
              <a:t>24</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endParaRPr lang="en-AU" smtClean="0"/>
          </a:p>
        </p:txBody>
      </p:sp>
      <p:sp>
        <p:nvSpPr>
          <p:cNvPr id="54276" name="Slide Number Placeholder 3"/>
          <p:cNvSpPr>
            <a:spLocks noGrp="1"/>
          </p:cNvSpPr>
          <p:nvPr>
            <p:ph type="sldNum" sz="quarter" idx="5"/>
          </p:nvPr>
        </p:nvSpPr>
        <p:spPr bwMode="auto">
          <a:noFill/>
          <a:ln>
            <a:miter lim="800000"/>
            <a:headEnd/>
            <a:tailEnd/>
          </a:ln>
        </p:spPr>
        <p:txBody>
          <a:bodyPr/>
          <a:lstStyle/>
          <a:p>
            <a:fld id="{82539F9B-BF4D-4D54-8430-42FA1B5CFB02}" type="slidenum">
              <a:rPr lang="en-AU" smtClean="0">
                <a:latin typeface="Calibri" pitchFamily="34" charset="0"/>
              </a:rPr>
              <a:pPr/>
              <a:t>25</a:t>
            </a:fld>
            <a:endParaRPr lang="en-AU"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26</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AU" smtClean="0"/>
          </a:p>
        </p:txBody>
      </p:sp>
      <p:sp>
        <p:nvSpPr>
          <p:cNvPr id="4" name="Slide Number Placeholder 3"/>
          <p:cNvSpPr>
            <a:spLocks noGrp="1"/>
          </p:cNvSpPr>
          <p:nvPr>
            <p:ph type="sldNum" sz="quarter" idx="5"/>
          </p:nvPr>
        </p:nvSpPr>
        <p:spPr/>
        <p:txBody>
          <a:bodyPr/>
          <a:lstStyle/>
          <a:p>
            <a:pPr>
              <a:defRPr/>
            </a:pPr>
            <a:fld id="{ACE877ED-1B2D-40A5-85ED-C8A1DCB99667}" type="slidenum">
              <a:rPr lang="en-AU" smtClean="0"/>
              <a:pPr>
                <a:defRPr/>
              </a:pPr>
              <a:t>27</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28</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29</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67164062-1CF4-412D-8D60-E763C4FA71CA}" type="slidenum">
              <a:rPr lang="en-US" smtClean="0">
                <a:latin typeface="Calibri" pitchFamily="34" charset="0"/>
              </a:rPr>
              <a:pPr/>
              <a:t>3</a:t>
            </a:fld>
            <a:endParaRPr lang="en-US" smtClean="0">
              <a:latin typeface="Calibri" pitchFamily="34" charset="0"/>
            </a:endParaRPr>
          </a:p>
        </p:txBody>
      </p:sp>
      <p:sp>
        <p:nvSpPr>
          <p:cNvPr id="51203"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51204" name="Rectangle 3"/>
          <p:cNvSpPr>
            <a:spLocks noGrp="1" noChangeArrowheads="1"/>
          </p:cNvSpPr>
          <p:nvPr>
            <p:ph type="body" idx="1"/>
          </p:nvPr>
        </p:nvSpPr>
        <p:spPr bwMode="auto">
          <a:xfrm>
            <a:off x="914827" y="4343436"/>
            <a:ext cx="5028347" cy="4114143"/>
          </a:xfrm>
          <a:noFill/>
        </p:spPr>
        <p:txBody>
          <a:bodyPr/>
          <a:lstStyle/>
          <a:p>
            <a:pPr>
              <a:buFontTx/>
              <a:buChar char="•"/>
            </a:pPr>
            <a:r>
              <a:rPr lang="en-US" sz="1600" b="1" smtClean="0">
                <a:latin typeface="Times" pitchFamily="-105" charset="0"/>
                <a:cs typeface="Times New Roman" pitchFamily="-105" charset="0"/>
              </a:rPr>
              <a:t>Human Trafficking is commonly referred to as modern-day slavery..</a:t>
            </a:r>
          </a:p>
          <a:p>
            <a:pPr>
              <a:buFontTx/>
              <a:buChar char="•"/>
            </a:pPr>
            <a:r>
              <a:rPr lang="en-US" sz="1600" b="1" smtClean="0">
                <a:latin typeface="Times" pitchFamily="-105" charset="0"/>
                <a:cs typeface="Times New Roman" pitchFamily="-105" charset="0"/>
              </a:rPr>
              <a:t>The face of modern-day slavery is a different one than the old form of chattel slavery, characterized by physical chains and forced removal that dominated the transatlantic slave trade </a:t>
            </a:r>
            <a:r>
              <a:rPr lang="en-US" sz="1600" b="1" smtClean="0">
                <a:latin typeface="Times" pitchFamily="-105" charset="0"/>
              </a:rPr>
              <a:t>.</a:t>
            </a:r>
          </a:p>
          <a:p>
            <a:pPr>
              <a:buFontTx/>
              <a:buChar char="•"/>
            </a:pPr>
            <a:r>
              <a:rPr lang="en-US" sz="1600" b="1" smtClean="0">
                <a:latin typeface="Times" pitchFamily="-105" charset="0"/>
              </a:rPr>
              <a:t>Rather it is a prison with no walls, in which the tactics used are more underhanded and involve psychological coercion in the form of </a:t>
            </a:r>
          </a:p>
          <a:p>
            <a:pPr>
              <a:buFontTx/>
              <a:buChar char="•"/>
            </a:pPr>
            <a:r>
              <a:rPr lang="en-US" sz="1600" b="1" smtClean="0">
                <a:latin typeface="Times" pitchFamily="-105" charset="0"/>
              </a:rPr>
              <a:t>We now see threats of deportation, often victims do not know they are in the country illegally so they are told that after and that in the process the authorities will hold them in jail, and abuse them.</a:t>
            </a:r>
          </a:p>
          <a:p>
            <a:pPr>
              <a:buFontTx/>
              <a:buChar char="•"/>
            </a:pPr>
            <a:r>
              <a:rPr lang="en-US" sz="1600" b="1" smtClean="0">
                <a:latin typeface="Times" pitchFamily="-105" charset="0"/>
              </a:rPr>
              <a:t>Often, victims have their passports and papers confiscated as a control mechanism</a:t>
            </a:r>
          </a:p>
          <a:p>
            <a:pPr>
              <a:buFontTx/>
              <a:buChar char="•"/>
            </a:pPr>
            <a:r>
              <a:rPr lang="en-US" sz="1600" b="1" smtClean="0">
                <a:latin typeface="Times" pitchFamily="-105" charset="0"/>
              </a:rPr>
              <a:t>Traffickers often control victim’s communication with family members, not allowing phone calls or mail to be received</a:t>
            </a:r>
          </a:p>
          <a:p>
            <a:pPr>
              <a:buFontTx/>
              <a:buChar char="•"/>
            </a:pPr>
            <a:r>
              <a:rPr lang="en-US" sz="1600" b="1" smtClean="0">
                <a:latin typeface="Times" pitchFamily="-105" charset="0"/>
              </a:rPr>
              <a:t>Verbal abuse is often used as a way to deplete their self-esteem</a:t>
            </a:r>
          </a:p>
          <a:p>
            <a:pPr>
              <a:buFontTx/>
              <a:buChar char="•"/>
            </a:pPr>
            <a:r>
              <a:rPr lang="en-US" sz="1600" b="1" smtClean="0">
                <a:latin typeface="Times" pitchFamily="-105" charset="0"/>
              </a:rPr>
              <a:t>Physical violence and sexual assault are also common elements in these types of situations.</a:t>
            </a:r>
          </a:p>
          <a:p>
            <a:endParaRPr lang="en-US" sz="1600" b="1" smtClean="0">
              <a:latin typeface="Times" pitchFamily="-105"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30</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32</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35</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36</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37</a:t>
            </a:fld>
            <a:endParaRPr lang="en-A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38</a:t>
            </a:fld>
            <a:endParaRPr lang="en-A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39</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61A619-46FC-498F-9C4D-08672FDBEE8F}" type="slidenum">
              <a:rPr lang="en-AU" smtClean="0"/>
              <a:pPr fontAlgn="base">
                <a:spcBef>
                  <a:spcPct val="0"/>
                </a:spcBef>
                <a:spcAft>
                  <a:spcPct val="0"/>
                </a:spcAft>
                <a:defRPr/>
              </a:pPr>
              <a:t>40</a:t>
            </a:fld>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F0947F-B37D-4593-8336-756C90FF52A0}" type="slidenum">
              <a:rPr lang="en-AU" smtClean="0"/>
              <a:pPr fontAlgn="base">
                <a:spcBef>
                  <a:spcPct val="0"/>
                </a:spcBef>
                <a:spcAft>
                  <a:spcPct val="0"/>
                </a:spcAft>
                <a:defRPr/>
              </a:pPr>
              <a:t>7</a:t>
            </a:fld>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61DA6E1-BD22-4475-B9A2-8604FE0048F3}" type="slidenum">
              <a:rPr lang="en-US" smtClean="0"/>
              <a:pPr/>
              <a:t>8</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89CA82E-0000-4565-BDE5-B230E59EB4B6}" type="slidenum">
              <a:rPr lang="en-AU" smtClean="0"/>
              <a:pPr>
                <a:defRPr/>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D02259F-3580-43EB-85E3-34133619D26A}" type="datetimeFigureOut">
              <a:rPr lang="en-US"/>
              <a:pPr>
                <a:defRPr/>
              </a:pPr>
              <a:t>8/24/2011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EB1B6B-D991-4DCC-860A-457C3EAEACD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AFC3E2-3FD4-4F8C-A386-DA487E445EA7}" type="datetimeFigureOut">
              <a:rPr lang="en-US"/>
              <a:pPr>
                <a:defRPr/>
              </a:pPr>
              <a:t>8/24/2011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25FEC6-1D10-4550-AB54-BD2B04B7BB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1703CE-8BF2-4C1B-B504-C8855EA0196D}" type="datetimeFigureOut">
              <a:rPr lang="en-US"/>
              <a:pPr>
                <a:defRPr/>
              </a:pPr>
              <a:t>8/24/2011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D104AC-2EE8-45EA-80AD-404833469E3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1975" y="685800"/>
            <a:ext cx="7878763"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2362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p:txBody>
          <a:bodyPr/>
          <a:lstStyle>
            <a:lvl1pPr>
              <a:defRPr>
                <a:ea typeface="Arial" pitchFamily="-105" charset="0"/>
                <a:cs typeface="Arial" pitchFamily="-105" charset="0"/>
              </a:defRPr>
            </a:lvl1pPr>
          </a:lstStyle>
          <a:p>
            <a:pPr>
              <a:defRPr/>
            </a:pPr>
            <a:endParaRPr lang="en-AU"/>
          </a:p>
        </p:txBody>
      </p:sp>
      <p:sp>
        <p:nvSpPr>
          <p:cNvPr id="6" name="Rectangle 5"/>
          <p:cNvSpPr>
            <a:spLocks noGrp="1" noChangeArrowheads="1"/>
          </p:cNvSpPr>
          <p:nvPr>
            <p:ph type="ftr" sz="quarter" idx="11"/>
          </p:nvPr>
        </p:nvSpPr>
        <p:spPr/>
        <p:txBody>
          <a:bodyPr/>
          <a:lstStyle>
            <a:lvl1pPr>
              <a:defRPr/>
            </a:lvl1pPr>
          </a:lstStyle>
          <a:p>
            <a:pPr>
              <a:defRPr/>
            </a:pPr>
            <a:r>
              <a:rPr lang="en-US"/>
              <a:t> </a:t>
            </a:r>
          </a:p>
        </p:txBody>
      </p:sp>
      <p:sp>
        <p:nvSpPr>
          <p:cNvPr id="7" name="Rectangle 6"/>
          <p:cNvSpPr>
            <a:spLocks noGrp="1" noChangeArrowheads="1"/>
          </p:cNvSpPr>
          <p:nvPr>
            <p:ph type="sldNum" sz="quarter" idx="12"/>
          </p:nvPr>
        </p:nvSpPr>
        <p:spPr/>
        <p:txBody>
          <a:bodyPr/>
          <a:lstStyle>
            <a:lvl1pPr>
              <a:defRPr/>
            </a:lvl1pPr>
          </a:lstStyle>
          <a:p>
            <a:pPr>
              <a:defRPr/>
            </a:pPr>
            <a:fld id="{31C17BBB-A2A5-45B9-BFD7-B6B73D1F195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7AF1BD-5FB8-4C6A-9D32-1D77786B7230}" type="datetimeFigureOut">
              <a:rPr lang="en-US"/>
              <a:pPr>
                <a:defRPr/>
              </a:pPr>
              <a:t>8/24/2011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DDBFBE-DA15-4F03-B9DF-A9A58B8F792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6EB8017-C204-469D-A61B-0192F2742C35}" type="datetimeFigureOut">
              <a:rPr lang="en-US"/>
              <a:pPr>
                <a:defRPr/>
              </a:pPr>
              <a:t>8/24/2011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DA58AD-447E-411C-99DD-8F55F371B33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BFC7778-E781-4F23-B4C3-43340CF4CDA7}" type="datetimeFigureOut">
              <a:rPr lang="en-US"/>
              <a:pPr>
                <a:defRPr/>
              </a:pPr>
              <a:t>8/24/2011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B084E4-EF58-4331-8535-79DC5A0A9B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997F796-620B-4DDB-9DD0-F9F98F571B94}" type="datetimeFigureOut">
              <a:rPr lang="en-US"/>
              <a:pPr>
                <a:defRPr/>
              </a:pPr>
              <a:t>8/24/2011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FC83E97-35FB-46AD-9FD3-BF4580C5899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BD3E7E6-D813-4340-86EF-E9D85A99F8AE}" type="datetimeFigureOut">
              <a:rPr lang="en-US"/>
              <a:pPr>
                <a:defRPr/>
              </a:pPr>
              <a:t>8/24/2011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C0DEBEB-59A5-48FB-9698-C900EC03A1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0266B33-50BC-4299-94E5-AC31DE03AD6D}" type="datetimeFigureOut">
              <a:rPr lang="en-US"/>
              <a:pPr>
                <a:defRPr/>
              </a:pPr>
              <a:t>8/24/2011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E54987A-0E6C-476B-BF06-EE8CCF4281F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686CBB-0054-434B-BB50-D5C33F6EB237}" type="datetimeFigureOut">
              <a:rPr lang="en-US"/>
              <a:pPr>
                <a:defRPr/>
              </a:pPr>
              <a:t>8/24/2011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35C317-24B7-4082-9FDD-9439F28E20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051791-A78B-47B9-8605-081CBDE37E0D}" type="datetimeFigureOut">
              <a:rPr lang="en-US"/>
              <a:pPr>
                <a:defRPr/>
              </a:pPr>
              <a:t>8/24/2011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41633F-A226-4192-9836-79CC189631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99FD855-0C8C-414D-B6A0-2CBEDA8E3781}" type="datetimeFigureOut">
              <a:rPr lang="en-US"/>
              <a:pPr>
                <a:defRPr/>
              </a:pPr>
              <a:t>8/24/2011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FCF6EC5-0A11-4641-9053-942E308AFD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antislavery@uts.edu.a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hyperlink" Target="http://www.speakout.org.au/index.html" TargetMode="External"/><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mailto:antislavery@uts.edu.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pt cover.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Title 1"/>
          <p:cNvSpPr txBox="1">
            <a:spLocks/>
          </p:cNvSpPr>
          <p:nvPr/>
        </p:nvSpPr>
        <p:spPr>
          <a:xfrm>
            <a:off x="487363" y="2614613"/>
            <a:ext cx="8101012" cy="1143000"/>
          </a:xfrm>
          <a:prstGeom prst="rect">
            <a:avLst/>
          </a:prstGeom>
        </p:spPr>
        <p:txBody>
          <a:bodyPr anchor="ctr">
            <a:noAutofit/>
          </a:bodyPr>
          <a:lstStyle/>
          <a:p>
            <a:pPr algn="ctr" fontAlgn="auto">
              <a:spcAft>
                <a:spcPts val="0"/>
              </a:spcAft>
              <a:defRPr/>
            </a:pPr>
            <a:r>
              <a:rPr lang="en-AU" sz="2400" dirty="0" smtClean="0">
                <a:latin typeface="Arial" pitchFamily="34" charset="0"/>
                <a:cs typeface="Arial" pitchFamily="34" charset="0"/>
              </a:rPr>
              <a:t>Trafficking and Slavery in Australia:</a:t>
            </a:r>
          </a:p>
          <a:p>
            <a:pPr algn="ctr" fontAlgn="auto">
              <a:spcAft>
                <a:spcPts val="0"/>
              </a:spcAft>
              <a:defRPr/>
            </a:pPr>
            <a:r>
              <a:rPr lang="en-AU" sz="2400" dirty="0" smtClean="0">
                <a:latin typeface="Arial" pitchFamily="34" charset="0"/>
                <a:ea typeface="+mj-ea"/>
                <a:cs typeface="Arial" pitchFamily="34" charset="0"/>
              </a:rPr>
              <a:t>review, experiences &amp; challenges </a:t>
            </a:r>
            <a:br>
              <a:rPr lang="en-AU" sz="2400" dirty="0" smtClean="0">
                <a:latin typeface="Arial" pitchFamily="34" charset="0"/>
                <a:ea typeface="+mj-ea"/>
                <a:cs typeface="Arial" pitchFamily="34" charset="0"/>
              </a:rPr>
            </a:br>
            <a:endParaRPr lang="en-AU" sz="2400" dirty="0" smtClean="0">
              <a:latin typeface="Arial" pitchFamily="34" charset="0"/>
              <a:ea typeface="+mj-ea"/>
              <a:cs typeface="Arial" pitchFamily="34" charset="0"/>
            </a:endParaRPr>
          </a:p>
          <a:p>
            <a:pPr algn="ctr" fontAlgn="auto">
              <a:spcAft>
                <a:spcPts val="0"/>
              </a:spcAft>
              <a:defRPr/>
            </a:pPr>
            <a:r>
              <a:rPr lang="en-AU" sz="2400" dirty="0" smtClean="0">
                <a:latin typeface="Arial" pitchFamily="34" charset="0"/>
                <a:ea typeface="+mj-ea"/>
                <a:cs typeface="Arial" pitchFamily="34" charset="0"/>
              </a:rPr>
              <a:t>Parliamentary Library, Vital Issues Lecture</a:t>
            </a:r>
            <a:endParaRPr lang="en-US" sz="2400" dirty="0">
              <a:latin typeface="+mj-lt"/>
              <a:ea typeface="+mj-ea"/>
              <a:cs typeface="+mj-cs"/>
            </a:endParaRPr>
          </a:p>
        </p:txBody>
      </p:sp>
      <p:sp>
        <p:nvSpPr>
          <p:cNvPr id="2052" name="TextBox 3"/>
          <p:cNvSpPr txBox="1">
            <a:spLocks noChangeArrowheads="1"/>
          </p:cNvSpPr>
          <p:nvPr/>
        </p:nvSpPr>
        <p:spPr bwMode="auto">
          <a:xfrm>
            <a:off x="2001838" y="4525963"/>
            <a:ext cx="4938712" cy="923925"/>
          </a:xfrm>
          <a:prstGeom prst="rect">
            <a:avLst/>
          </a:prstGeom>
          <a:noFill/>
          <a:ln w="9525">
            <a:noFill/>
            <a:miter lim="800000"/>
            <a:headEnd/>
            <a:tailEnd/>
          </a:ln>
        </p:spPr>
        <p:txBody>
          <a:bodyPr>
            <a:spAutoFit/>
          </a:bodyPr>
          <a:lstStyle/>
          <a:p>
            <a:pPr algn="ctr"/>
            <a:r>
              <a:rPr lang="en-AU" dirty="0"/>
              <a:t>Jennifer Burn</a:t>
            </a:r>
          </a:p>
          <a:p>
            <a:pPr algn="ctr"/>
            <a:r>
              <a:rPr lang="en-AU" dirty="0"/>
              <a:t>Director, Anti-Slavery Australia</a:t>
            </a:r>
          </a:p>
          <a:p>
            <a:pPr algn="ctr"/>
            <a:endParaRPr lang="en-A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p:txBody>
          <a:bodyPr/>
          <a:lstStyle/>
          <a:p>
            <a:pPr>
              <a:defRPr/>
            </a:pPr>
            <a:r>
              <a:rPr lang="en-US">
                <a:latin typeface="Times" pitchFamily="-105" charset="0"/>
              </a:rPr>
              <a:t> </a:t>
            </a:r>
          </a:p>
        </p:txBody>
      </p:sp>
      <p:sp>
        <p:nvSpPr>
          <p:cNvPr id="15363" name="Rectangle 2"/>
          <p:cNvSpPr>
            <a:spLocks noGrp="1" noChangeArrowheads="1"/>
          </p:cNvSpPr>
          <p:nvPr>
            <p:ph type="title"/>
          </p:nvPr>
        </p:nvSpPr>
        <p:spPr>
          <a:xfrm>
            <a:off x="457200" y="588474"/>
            <a:ext cx="8229600" cy="1011726"/>
          </a:xfrm>
        </p:spPr>
        <p:txBody>
          <a:bodyPr/>
          <a:lstStyle/>
          <a:p>
            <a:r>
              <a:rPr lang="en-US" sz="3600" dirty="0" smtClean="0"/>
              <a:t>THE THREE ELEMENTS OF TRAFFICKING</a:t>
            </a:r>
          </a:p>
        </p:txBody>
      </p:sp>
      <p:sp>
        <p:nvSpPr>
          <p:cNvPr id="15364" name="Rectangle 3"/>
          <p:cNvSpPr>
            <a:spLocks noGrp="1" noChangeArrowheads="1"/>
          </p:cNvSpPr>
          <p:nvPr>
            <p:ph type="body" idx="1"/>
          </p:nvPr>
        </p:nvSpPr>
        <p:spPr/>
        <p:txBody>
          <a:bodyPr/>
          <a:lstStyle/>
          <a:p>
            <a:pPr>
              <a:buNone/>
            </a:pPr>
            <a:endParaRPr lang="en-US" dirty="0" smtClean="0"/>
          </a:p>
        </p:txBody>
      </p:sp>
      <p:grpSp>
        <p:nvGrpSpPr>
          <p:cNvPr id="2" name="Group 4"/>
          <p:cNvGrpSpPr>
            <a:grpSpLocks/>
          </p:cNvGrpSpPr>
          <p:nvPr/>
        </p:nvGrpSpPr>
        <p:grpSpPr bwMode="auto">
          <a:xfrm>
            <a:off x="468313" y="2444437"/>
            <a:ext cx="3024187" cy="3359464"/>
            <a:chOff x="270" y="1017"/>
            <a:chExt cx="1938" cy="1815"/>
          </a:xfrm>
        </p:grpSpPr>
        <p:sp>
          <p:nvSpPr>
            <p:cNvPr id="15375" name="Rectangle 5"/>
            <p:cNvSpPr>
              <a:spLocks noChangeAspect="1" noChangeArrowheads="1"/>
            </p:cNvSpPr>
            <p:nvPr/>
          </p:nvSpPr>
          <p:spPr bwMode="auto">
            <a:xfrm>
              <a:off x="270" y="1532"/>
              <a:ext cx="1218" cy="1300"/>
            </a:xfrm>
            <a:prstGeom prst="rect">
              <a:avLst/>
            </a:prstGeom>
            <a:gradFill rotWithShape="0">
              <a:gsLst>
                <a:gs pos="0">
                  <a:srgbClr val="DDDDDD"/>
                </a:gs>
                <a:gs pos="100000">
                  <a:srgbClr val="FEEA86"/>
                </a:gs>
              </a:gsLst>
              <a:path path="shape">
                <a:fillToRect l="50000" t="50000" r="50000" b="50000"/>
              </a:path>
            </a:gradFill>
            <a:ln w="9525">
              <a:solidFill>
                <a:schemeClr val="tx1"/>
              </a:solidFill>
              <a:miter lim="800000"/>
              <a:headEnd/>
              <a:tailEnd/>
            </a:ln>
          </p:spPr>
          <p:txBody>
            <a:bodyPr wrap="none" anchor="ctr"/>
            <a:lstStyle/>
            <a:p>
              <a:pPr algn="ctr"/>
              <a:r>
                <a:rPr lang="en-US" sz="1500" b="1">
                  <a:solidFill>
                    <a:srgbClr val="000000"/>
                  </a:solidFill>
                </a:rPr>
                <a:t>Recruiting</a:t>
              </a:r>
            </a:p>
            <a:p>
              <a:pPr algn="ctr"/>
              <a:r>
                <a:rPr lang="en-US" sz="1500" b="1">
                  <a:solidFill>
                    <a:srgbClr val="000000"/>
                  </a:solidFill>
                </a:rPr>
                <a:t>OR</a:t>
              </a:r>
            </a:p>
            <a:p>
              <a:pPr algn="ctr"/>
              <a:r>
                <a:rPr lang="en-US" sz="1500" b="1">
                  <a:solidFill>
                    <a:srgbClr val="000000"/>
                  </a:solidFill>
                </a:rPr>
                <a:t>Harboring</a:t>
              </a:r>
            </a:p>
            <a:p>
              <a:pPr algn="ctr"/>
              <a:r>
                <a:rPr lang="en-US" sz="1500" b="1">
                  <a:solidFill>
                    <a:srgbClr val="000000"/>
                  </a:solidFill>
                </a:rPr>
                <a:t>OR</a:t>
              </a:r>
            </a:p>
            <a:p>
              <a:pPr algn="ctr"/>
              <a:r>
                <a:rPr lang="en-US" sz="1500" b="1">
                  <a:solidFill>
                    <a:srgbClr val="000000"/>
                  </a:solidFill>
                </a:rPr>
                <a:t>Moving</a:t>
              </a:r>
            </a:p>
            <a:p>
              <a:pPr algn="ctr"/>
              <a:r>
                <a:rPr lang="en-US" sz="1500" b="1">
                  <a:solidFill>
                    <a:srgbClr val="000000"/>
                  </a:solidFill>
                </a:rPr>
                <a:t> OR</a:t>
              </a:r>
            </a:p>
            <a:p>
              <a:pPr algn="ctr"/>
              <a:r>
                <a:rPr lang="en-US" sz="1500" b="1">
                  <a:solidFill>
                    <a:srgbClr val="000000"/>
                  </a:solidFill>
                </a:rPr>
                <a:t>Obtaining </a:t>
              </a:r>
            </a:p>
            <a:p>
              <a:pPr algn="ctr">
                <a:lnSpc>
                  <a:spcPct val="30000"/>
                </a:lnSpc>
              </a:pPr>
              <a:endParaRPr lang="en-US" sz="1500" b="1" i="1">
                <a:solidFill>
                  <a:srgbClr val="000000"/>
                </a:solidFill>
              </a:endParaRPr>
            </a:p>
            <a:p>
              <a:pPr algn="ctr"/>
              <a:r>
                <a:rPr lang="en-US" sz="1500" b="1" i="1">
                  <a:solidFill>
                    <a:srgbClr val="000000"/>
                  </a:solidFill>
                </a:rPr>
                <a:t> a person</a:t>
              </a:r>
              <a:r>
                <a:rPr lang="en-US" sz="1500" b="1" i="1"/>
                <a:t>,</a:t>
              </a:r>
              <a:r>
                <a:rPr lang="en-US" sz="1400" b="1"/>
                <a:t>  </a:t>
              </a:r>
            </a:p>
          </p:txBody>
        </p:sp>
        <p:sp>
          <p:nvSpPr>
            <p:cNvPr id="15376" name="Text Box 6"/>
            <p:cNvSpPr txBox="1">
              <a:spLocks noChangeArrowheads="1"/>
            </p:cNvSpPr>
            <p:nvPr/>
          </p:nvSpPr>
          <p:spPr bwMode="auto">
            <a:xfrm>
              <a:off x="649" y="1017"/>
              <a:ext cx="269" cy="328"/>
            </a:xfrm>
            <a:prstGeom prst="rect">
              <a:avLst/>
            </a:prstGeom>
            <a:noFill/>
            <a:ln w="9525">
              <a:noFill/>
              <a:miter lim="800000"/>
              <a:headEnd/>
              <a:tailEnd/>
            </a:ln>
          </p:spPr>
          <p:txBody>
            <a:bodyPr>
              <a:spAutoFit/>
            </a:bodyPr>
            <a:lstStyle/>
            <a:p>
              <a:pPr>
                <a:spcBef>
                  <a:spcPct val="50000"/>
                </a:spcBef>
              </a:pPr>
              <a:r>
                <a:rPr lang="en-US" sz="2800">
                  <a:latin typeface="Tahoma" pitchFamily="-105" charset="0"/>
                  <a:sym typeface="Wingdings 2" pitchFamily="-105" charset="2"/>
                </a:rPr>
                <a:t>1</a:t>
              </a:r>
              <a:endParaRPr lang="en-US" sz="2800">
                <a:latin typeface="Tahoma" pitchFamily="-105" charset="0"/>
              </a:endParaRPr>
            </a:p>
          </p:txBody>
        </p:sp>
        <p:sp>
          <p:nvSpPr>
            <p:cNvPr id="15377" name="Text Box 7"/>
            <p:cNvSpPr txBox="1">
              <a:spLocks noChangeArrowheads="1"/>
            </p:cNvSpPr>
            <p:nvPr/>
          </p:nvSpPr>
          <p:spPr bwMode="auto">
            <a:xfrm>
              <a:off x="334" y="1352"/>
              <a:ext cx="1007" cy="232"/>
            </a:xfrm>
            <a:prstGeom prst="rect">
              <a:avLst/>
            </a:prstGeom>
            <a:noFill/>
            <a:ln w="9525">
              <a:noFill/>
              <a:miter lim="800000"/>
              <a:headEnd/>
              <a:tailEnd/>
            </a:ln>
          </p:spPr>
          <p:txBody>
            <a:bodyPr anchor="b">
              <a:spAutoFit/>
            </a:bodyPr>
            <a:lstStyle/>
            <a:p>
              <a:pPr algn="ctr">
                <a:spcBef>
                  <a:spcPct val="50000"/>
                </a:spcBef>
              </a:pPr>
              <a:r>
                <a:rPr lang="en-US" b="1" dirty="0">
                  <a:latin typeface="Tahoma" pitchFamily="-105" charset="0"/>
                </a:rPr>
                <a:t>PROCESS</a:t>
              </a:r>
            </a:p>
          </p:txBody>
        </p:sp>
        <p:sp>
          <p:nvSpPr>
            <p:cNvPr id="15378" name="AutoShape 8"/>
            <p:cNvSpPr>
              <a:spLocks noChangeArrowheads="1"/>
            </p:cNvSpPr>
            <p:nvPr/>
          </p:nvSpPr>
          <p:spPr bwMode="auto">
            <a:xfrm>
              <a:off x="1475" y="2208"/>
              <a:ext cx="733" cy="205"/>
            </a:xfrm>
            <a:prstGeom prst="rightArrow">
              <a:avLst>
                <a:gd name="adj1" fmla="val 50000"/>
                <a:gd name="adj2" fmla="val 89390"/>
              </a:avLst>
            </a:prstGeom>
            <a:gradFill rotWithShape="0">
              <a:gsLst>
                <a:gs pos="0">
                  <a:srgbClr val="C0C0C0"/>
                </a:gs>
                <a:gs pos="100000">
                  <a:srgbClr val="FFFFFF"/>
                </a:gs>
              </a:gsLst>
              <a:lin ang="0" scaled="1"/>
            </a:gradFill>
            <a:ln w="9525">
              <a:solidFill>
                <a:srgbClr val="5F5F5F"/>
              </a:solidFill>
              <a:miter lim="800000"/>
              <a:headEnd/>
              <a:tailEnd/>
            </a:ln>
          </p:spPr>
          <p:txBody>
            <a:bodyPr wrap="none" anchor="ctr"/>
            <a:lstStyle/>
            <a:p>
              <a:endParaRPr lang="en-AU"/>
            </a:p>
          </p:txBody>
        </p:sp>
      </p:grpSp>
      <p:grpSp>
        <p:nvGrpSpPr>
          <p:cNvPr id="3" name="Group 9"/>
          <p:cNvGrpSpPr>
            <a:grpSpLocks/>
          </p:cNvGrpSpPr>
          <p:nvPr/>
        </p:nvGrpSpPr>
        <p:grpSpPr bwMode="auto">
          <a:xfrm>
            <a:off x="3563938" y="2444437"/>
            <a:ext cx="2808287" cy="3681725"/>
            <a:chOff x="2101" y="1017"/>
            <a:chExt cx="1951" cy="1815"/>
          </a:xfrm>
        </p:grpSpPr>
        <p:sp>
          <p:nvSpPr>
            <p:cNvPr id="15371" name="Rectangle 10"/>
            <p:cNvSpPr>
              <a:spLocks noChangeAspect="1" noChangeArrowheads="1"/>
            </p:cNvSpPr>
            <p:nvPr/>
          </p:nvSpPr>
          <p:spPr bwMode="auto">
            <a:xfrm>
              <a:off x="2101" y="1545"/>
              <a:ext cx="1259" cy="1287"/>
            </a:xfrm>
            <a:prstGeom prst="rect">
              <a:avLst/>
            </a:prstGeom>
            <a:gradFill rotWithShape="0">
              <a:gsLst>
                <a:gs pos="0">
                  <a:srgbClr val="DDDDDD"/>
                </a:gs>
                <a:gs pos="100000">
                  <a:srgbClr val="FEEA86"/>
                </a:gs>
              </a:gsLst>
              <a:path path="shape">
                <a:fillToRect l="50000" t="50000" r="50000" b="50000"/>
              </a:path>
            </a:gradFill>
            <a:ln w="9525">
              <a:solidFill>
                <a:schemeClr val="tx1"/>
              </a:solidFill>
              <a:miter lim="800000"/>
              <a:headEnd/>
              <a:tailEnd/>
            </a:ln>
          </p:spPr>
          <p:txBody>
            <a:bodyPr wrap="none" anchor="ctr"/>
            <a:lstStyle/>
            <a:p>
              <a:pPr algn="ctr"/>
              <a:r>
                <a:rPr lang="en-US" sz="1500" b="1" i="1">
                  <a:solidFill>
                    <a:srgbClr val="000000"/>
                  </a:solidFill>
                </a:rPr>
                <a:t>by</a:t>
              </a:r>
            </a:p>
            <a:p>
              <a:pPr algn="ctr">
                <a:lnSpc>
                  <a:spcPct val="50000"/>
                </a:lnSpc>
              </a:pPr>
              <a:endParaRPr lang="en-US" sz="1500" b="1">
                <a:solidFill>
                  <a:srgbClr val="000000"/>
                </a:solidFill>
              </a:endParaRPr>
            </a:p>
            <a:p>
              <a:pPr algn="ctr"/>
              <a:r>
                <a:rPr lang="en-US" sz="1500" b="1">
                  <a:solidFill>
                    <a:srgbClr val="000000"/>
                  </a:solidFill>
                </a:rPr>
                <a:t>Force</a:t>
              </a:r>
            </a:p>
            <a:p>
              <a:pPr algn="ctr"/>
              <a:r>
                <a:rPr lang="en-US" sz="1500" b="1">
                  <a:solidFill>
                    <a:srgbClr val="000000"/>
                  </a:solidFill>
                </a:rPr>
                <a:t>OR</a:t>
              </a:r>
            </a:p>
            <a:p>
              <a:pPr algn="ctr"/>
              <a:r>
                <a:rPr lang="en-US" sz="1500" b="1">
                  <a:solidFill>
                    <a:srgbClr val="000000"/>
                  </a:solidFill>
                </a:rPr>
                <a:t>Fraud</a:t>
              </a:r>
            </a:p>
            <a:p>
              <a:pPr algn="ctr"/>
              <a:r>
                <a:rPr lang="en-US" sz="1500" b="1">
                  <a:solidFill>
                    <a:srgbClr val="000000"/>
                  </a:solidFill>
                </a:rPr>
                <a:t> OR</a:t>
              </a:r>
            </a:p>
            <a:p>
              <a:pPr algn="ctr"/>
              <a:r>
                <a:rPr lang="en-US" sz="1500" b="1">
                  <a:solidFill>
                    <a:srgbClr val="000000"/>
                  </a:solidFill>
                </a:rPr>
                <a:t> Coercion</a:t>
              </a:r>
            </a:p>
          </p:txBody>
        </p:sp>
        <p:sp>
          <p:nvSpPr>
            <p:cNvPr id="15372" name="Text Box 11"/>
            <p:cNvSpPr txBox="1">
              <a:spLocks noChangeArrowheads="1"/>
            </p:cNvSpPr>
            <p:nvPr/>
          </p:nvSpPr>
          <p:spPr bwMode="auto">
            <a:xfrm>
              <a:off x="2544" y="1017"/>
              <a:ext cx="288" cy="328"/>
            </a:xfrm>
            <a:prstGeom prst="rect">
              <a:avLst/>
            </a:prstGeom>
            <a:noFill/>
            <a:ln w="9525">
              <a:noFill/>
              <a:miter lim="800000"/>
              <a:headEnd/>
              <a:tailEnd/>
            </a:ln>
          </p:spPr>
          <p:txBody>
            <a:bodyPr>
              <a:spAutoFit/>
            </a:bodyPr>
            <a:lstStyle/>
            <a:p>
              <a:pPr>
                <a:spcBef>
                  <a:spcPct val="50000"/>
                </a:spcBef>
              </a:pPr>
              <a:r>
                <a:rPr lang="en-US" sz="2800" dirty="0">
                  <a:latin typeface="Tahoma" pitchFamily="-105" charset="0"/>
                  <a:sym typeface="Wingdings 2" pitchFamily="-105" charset="2"/>
                </a:rPr>
                <a:t>2</a:t>
              </a:r>
              <a:endParaRPr lang="en-US" sz="2800" dirty="0">
                <a:latin typeface="Tahoma" pitchFamily="-105" charset="0"/>
              </a:endParaRPr>
            </a:p>
          </p:txBody>
        </p:sp>
        <p:sp>
          <p:nvSpPr>
            <p:cNvPr id="15373" name="Text Box 12"/>
            <p:cNvSpPr txBox="1">
              <a:spLocks noChangeArrowheads="1"/>
            </p:cNvSpPr>
            <p:nvPr/>
          </p:nvSpPr>
          <p:spPr bwMode="auto">
            <a:xfrm>
              <a:off x="2180" y="1352"/>
              <a:ext cx="1085" cy="232"/>
            </a:xfrm>
            <a:prstGeom prst="rect">
              <a:avLst/>
            </a:prstGeom>
            <a:noFill/>
            <a:ln w="9525">
              <a:noFill/>
              <a:miter lim="800000"/>
              <a:headEnd/>
              <a:tailEnd/>
            </a:ln>
          </p:spPr>
          <p:txBody>
            <a:bodyPr anchor="b">
              <a:spAutoFit/>
            </a:bodyPr>
            <a:lstStyle/>
            <a:p>
              <a:pPr algn="ctr">
                <a:spcBef>
                  <a:spcPct val="50000"/>
                </a:spcBef>
              </a:pPr>
              <a:r>
                <a:rPr lang="en-US" b="1">
                  <a:latin typeface="Tahoma" pitchFamily="-105" charset="0"/>
                </a:rPr>
                <a:t>MEANS</a:t>
              </a:r>
            </a:p>
          </p:txBody>
        </p:sp>
        <p:sp>
          <p:nvSpPr>
            <p:cNvPr id="15374" name="AutoShape 13"/>
            <p:cNvSpPr>
              <a:spLocks noChangeArrowheads="1"/>
            </p:cNvSpPr>
            <p:nvPr/>
          </p:nvSpPr>
          <p:spPr bwMode="auto">
            <a:xfrm>
              <a:off x="3360" y="2208"/>
              <a:ext cx="692" cy="192"/>
            </a:xfrm>
            <a:prstGeom prst="rightArrow">
              <a:avLst>
                <a:gd name="adj1" fmla="val 50000"/>
                <a:gd name="adj2" fmla="val 90104"/>
              </a:avLst>
            </a:prstGeom>
            <a:gradFill rotWithShape="0">
              <a:gsLst>
                <a:gs pos="0">
                  <a:srgbClr val="C0C0C0"/>
                </a:gs>
                <a:gs pos="100000">
                  <a:srgbClr val="FFFFFF"/>
                </a:gs>
              </a:gsLst>
              <a:lin ang="0" scaled="1"/>
            </a:gradFill>
            <a:ln w="9525">
              <a:solidFill>
                <a:srgbClr val="5F5F5F"/>
              </a:solidFill>
              <a:miter lim="800000"/>
              <a:headEnd/>
              <a:tailEnd/>
            </a:ln>
          </p:spPr>
          <p:txBody>
            <a:bodyPr wrap="none" anchor="ctr"/>
            <a:lstStyle/>
            <a:p>
              <a:endParaRPr lang="en-AU"/>
            </a:p>
          </p:txBody>
        </p:sp>
      </p:grpSp>
      <p:grpSp>
        <p:nvGrpSpPr>
          <p:cNvPr id="4" name="Group 14"/>
          <p:cNvGrpSpPr>
            <a:grpSpLocks/>
          </p:cNvGrpSpPr>
          <p:nvPr/>
        </p:nvGrpSpPr>
        <p:grpSpPr bwMode="auto">
          <a:xfrm>
            <a:off x="6516688" y="3141663"/>
            <a:ext cx="2016125" cy="2665412"/>
            <a:chOff x="3941" y="1056"/>
            <a:chExt cx="1339" cy="1776"/>
          </a:xfrm>
        </p:grpSpPr>
        <p:sp>
          <p:nvSpPr>
            <p:cNvPr id="15368" name="Rectangle 15"/>
            <p:cNvSpPr>
              <a:spLocks noChangeAspect="1" noChangeArrowheads="1"/>
            </p:cNvSpPr>
            <p:nvPr/>
          </p:nvSpPr>
          <p:spPr bwMode="auto">
            <a:xfrm>
              <a:off x="3941" y="1551"/>
              <a:ext cx="1339" cy="1281"/>
            </a:xfrm>
            <a:prstGeom prst="rect">
              <a:avLst/>
            </a:prstGeom>
            <a:gradFill rotWithShape="0">
              <a:gsLst>
                <a:gs pos="0">
                  <a:srgbClr val="DDDDDD"/>
                </a:gs>
                <a:gs pos="100000">
                  <a:srgbClr val="FEEA86"/>
                </a:gs>
              </a:gsLst>
              <a:path path="shape">
                <a:fillToRect l="50000" t="50000" r="50000" b="50000"/>
              </a:path>
            </a:gradFill>
            <a:ln w="9525">
              <a:solidFill>
                <a:schemeClr val="tx1"/>
              </a:solidFill>
              <a:miter lim="800000"/>
              <a:headEnd/>
              <a:tailEnd/>
            </a:ln>
          </p:spPr>
          <p:txBody>
            <a:bodyPr wrap="none" anchor="ctr"/>
            <a:lstStyle/>
            <a:p>
              <a:pPr algn="ctr"/>
              <a:r>
                <a:rPr lang="en-US" sz="1300" b="1" i="1" dirty="0">
                  <a:solidFill>
                    <a:srgbClr val="000000"/>
                  </a:solidFill>
                </a:rPr>
                <a:t>For the purposes of</a:t>
              </a:r>
            </a:p>
            <a:p>
              <a:pPr algn="ctr">
                <a:lnSpc>
                  <a:spcPct val="40000"/>
                </a:lnSpc>
              </a:pPr>
              <a:endParaRPr lang="en-US" sz="1500" b="1" i="1" dirty="0">
                <a:solidFill>
                  <a:srgbClr val="000000"/>
                </a:solidFill>
              </a:endParaRPr>
            </a:p>
            <a:p>
              <a:pPr algn="ctr"/>
              <a:r>
                <a:rPr lang="en-US" sz="1500" b="1" dirty="0">
                  <a:solidFill>
                    <a:srgbClr val="000000"/>
                  </a:solidFill>
                </a:rPr>
                <a:t>Involuntary Servitude</a:t>
              </a:r>
            </a:p>
            <a:p>
              <a:pPr algn="ctr"/>
              <a:r>
                <a:rPr lang="en-US" sz="1500" b="1" dirty="0">
                  <a:solidFill>
                    <a:srgbClr val="000000"/>
                  </a:solidFill>
                </a:rPr>
                <a:t>OR</a:t>
              </a:r>
            </a:p>
            <a:p>
              <a:pPr algn="ctr"/>
              <a:r>
                <a:rPr lang="en-US" sz="1500" b="1" dirty="0">
                  <a:solidFill>
                    <a:srgbClr val="000000"/>
                  </a:solidFill>
                </a:rPr>
                <a:t>Debt Bondage</a:t>
              </a:r>
            </a:p>
            <a:p>
              <a:pPr algn="ctr"/>
              <a:r>
                <a:rPr lang="en-US" sz="1500" b="1" dirty="0">
                  <a:solidFill>
                    <a:srgbClr val="000000"/>
                  </a:solidFill>
                </a:rPr>
                <a:t>OR</a:t>
              </a:r>
            </a:p>
            <a:p>
              <a:pPr algn="ctr"/>
              <a:r>
                <a:rPr lang="en-US" sz="1500" b="1" dirty="0">
                  <a:solidFill>
                    <a:srgbClr val="000000"/>
                  </a:solidFill>
                </a:rPr>
                <a:t>Slavery</a:t>
              </a:r>
            </a:p>
            <a:p>
              <a:pPr algn="ctr"/>
              <a:r>
                <a:rPr lang="en-US" sz="1500" b="1" dirty="0"/>
                <a:t> </a:t>
              </a:r>
            </a:p>
          </p:txBody>
        </p:sp>
        <p:sp>
          <p:nvSpPr>
            <p:cNvPr id="15369" name="Text Box 16"/>
            <p:cNvSpPr txBox="1">
              <a:spLocks noChangeArrowheads="1"/>
            </p:cNvSpPr>
            <p:nvPr/>
          </p:nvSpPr>
          <p:spPr bwMode="auto">
            <a:xfrm>
              <a:off x="4456" y="1056"/>
              <a:ext cx="296" cy="347"/>
            </a:xfrm>
            <a:prstGeom prst="rect">
              <a:avLst/>
            </a:prstGeom>
            <a:noFill/>
            <a:ln w="9525">
              <a:noFill/>
              <a:miter lim="800000"/>
              <a:headEnd/>
              <a:tailEnd/>
            </a:ln>
          </p:spPr>
          <p:txBody>
            <a:bodyPr>
              <a:spAutoFit/>
            </a:bodyPr>
            <a:lstStyle/>
            <a:p>
              <a:pPr>
                <a:spcBef>
                  <a:spcPct val="50000"/>
                </a:spcBef>
              </a:pPr>
              <a:r>
                <a:rPr lang="en-US" sz="2800">
                  <a:latin typeface="Tahoma" pitchFamily="-105" charset="0"/>
                </a:rPr>
                <a:t>3</a:t>
              </a:r>
            </a:p>
          </p:txBody>
        </p:sp>
        <p:sp>
          <p:nvSpPr>
            <p:cNvPr id="15370" name="Text Box 17"/>
            <p:cNvSpPr txBox="1">
              <a:spLocks noChangeArrowheads="1"/>
            </p:cNvSpPr>
            <p:nvPr/>
          </p:nvSpPr>
          <p:spPr bwMode="auto">
            <a:xfrm>
              <a:off x="4053" y="1338"/>
              <a:ext cx="1113" cy="246"/>
            </a:xfrm>
            <a:prstGeom prst="rect">
              <a:avLst/>
            </a:prstGeom>
            <a:noFill/>
            <a:ln w="9525">
              <a:noFill/>
              <a:miter lim="800000"/>
              <a:headEnd/>
              <a:tailEnd/>
            </a:ln>
          </p:spPr>
          <p:txBody>
            <a:bodyPr anchor="b">
              <a:spAutoFit/>
            </a:bodyPr>
            <a:lstStyle/>
            <a:p>
              <a:pPr algn="ctr">
                <a:spcBef>
                  <a:spcPct val="50000"/>
                </a:spcBef>
              </a:pPr>
              <a:r>
                <a:rPr lang="en-US" b="1">
                  <a:latin typeface="Tahoma" pitchFamily="-105" charset="0"/>
                </a:rPr>
                <a:t>END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279525" y="430213"/>
          <a:ext cx="6574538" cy="5410889"/>
        </p:xfrm>
        <a:graphic>
          <a:graphicData uri="http://schemas.openxmlformats.org/drawingml/2006/table">
            <a:tbl>
              <a:tblPr/>
              <a:tblGrid>
                <a:gridCol w="1085639"/>
                <a:gridCol w="3914010"/>
                <a:gridCol w="1574889"/>
              </a:tblGrid>
              <a:tr h="255124">
                <a:tc gridSpan="3">
                  <a:txBody>
                    <a:bodyPr/>
                    <a:lstStyle/>
                    <a:p>
                      <a:pPr algn="l" fontAlgn="b"/>
                      <a:r>
                        <a:rPr lang="en-AU" sz="1800" b="1" i="0" u="none" strike="noStrike" dirty="0">
                          <a:solidFill>
                            <a:srgbClr val="000000"/>
                          </a:solidFill>
                          <a:latin typeface="Arial" pitchFamily="34" charset="0"/>
                          <a:cs typeface="Arial" pitchFamily="34" charset="0"/>
                        </a:rPr>
                        <a:t>Table 1: Criminal Code - Divisions 270 and 271</a:t>
                      </a:r>
                    </a:p>
                  </a:txBody>
                  <a:tcPr marL="5976" marR="5976" marT="5976"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r>
              <a:tr h="199638">
                <a:tc>
                  <a:txBody>
                    <a:bodyPr/>
                    <a:lstStyle/>
                    <a:p>
                      <a:pPr algn="l" fontAlgn="b"/>
                      <a:r>
                        <a:rPr lang="en-AU" sz="1400" b="1" i="0" u="none" strike="noStrike" dirty="0">
                          <a:solidFill>
                            <a:srgbClr val="000000"/>
                          </a:solidFill>
                          <a:latin typeface="Arial" pitchFamily="34" charset="0"/>
                          <a:cs typeface="Arial" pitchFamily="34" charset="0"/>
                        </a:rPr>
                        <a:t>Section</a:t>
                      </a:r>
                    </a:p>
                  </a:txBody>
                  <a:tcPr marL="5976" marR="5976" marT="5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AU" sz="1400" b="1" i="0" u="none" strike="noStrike" dirty="0">
                          <a:solidFill>
                            <a:srgbClr val="000000"/>
                          </a:solidFill>
                          <a:latin typeface="Arial" pitchFamily="34" charset="0"/>
                          <a:cs typeface="Arial" pitchFamily="34" charset="0"/>
                        </a:rPr>
                        <a:t>Offence</a:t>
                      </a:r>
                    </a:p>
                  </a:txBody>
                  <a:tcPr marL="5976" marR="5976" marT="5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AU" sz="1400" b="1" i="0" u="none" strike="noStrike" dirty="0">
                          <a:solidFill>
                            <a:srgbClr val="000000"/>
                          </a:solidFill>
                          <a:latin typeface="Arial" pitchFamily="34" charset="0"/>
                          <a:cs typeface="Arial" pitchFamily="34" charset="0"/>
                        </a:rPr>
                        <a:t>Maximum Penalty</a:t>
                      </a:r>
                    </a:p>
                  </a:txBody>
                  <a:tcPr marL="5976" marR="5976" marT="5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171896">
                <a:tc>
                  <a:txBody>
                    <a:bodyPr/>
                    <a:lstStyle/>
                    <a:p>
                      <a:pPr algn="l" fontAlgn="t"/>
                      <a:r>
                        <a:rPr lang="en-AU" sz="1100" b="0" i="0" u="none" strike="noStrike">
                          <a:solidFill>
                            <a:srgbClr val="000000"/>
                          </a:solidFill>
                          <a:latin typeface="Arial" pitchFamily="34" charset="0"/>
                          <a:cs typeface="Arial" pitchFamily="34" charset="0"/>
                        </a:rPr>
                        <a:t>270.3(1)</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Possess or exercise right of control over a slave </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25 years</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71896">
                <a:tc>
                  <a:txBody>
                    <a:bodyPr/>
                    <a:lstStyle/>
                    <a:p>
                      <a:pPr algn="l" fontAlgn="t"/>
                      <a:r>
                        <a:rPr lang="en-AU" sz="1100" b="0" i="0" u="none" strike="noStrike" dirty="0">
                          <a:solidFill>
                            <a:srgbClr val="000000"/>
                          </a:solidFill>
                          <a:latin typeface="Arial" pitchFamily="34" charset="0"/>
                          <a:cs typeface="Arial" pitchFamily="34" charset="0"/>
                        </a:rPr>
                        <a:t>270.3(2) </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Commercial transactions involving a slave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17 years</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38352">
                <a:tc>
                  <a:txBody>
                    <a:bodyPr/>
                    <a:lstStyle/>
                    <a:p>
                      <a:pPr algn="l" fontAlgn="t"/>
                      <a:r>
                        <a:rPr lang="en-AU" sz="1100" b="0" i="0" u="none" strike="noStrike">
                          <a:solidFill>
                            <a:srgbClr val="000000"/>
                          </a:solidFill>
                          <a:latin typeface="Arial" pitchFamily="34" charset="0"/>
                          <a:cs typeface="Arial" pitchFamily="34" charset="0"/>
                        </a:rPr>
                        <a:t>270.6(1)</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Causing another person to enter into or remain insexual servitude (see s270.4 (1) for definition of sexual servitude)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15 years/20 years (aggravated offence*)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04809">
                <a:tc>
                  <a:txBody>
                    <a:bodyPr/>
                    <a:lstStyle/>
                    <a:p>
                      <a:pPr algn="l" fontAlgn="t"/>
                      <a:r>
                        <a:rPr lang="en-AU" sz="1100" b="0" i="0" u="none" strike="noStrike">
                          <a:solidFill>
                            <a:srgbClr val="000000"/>
                          </a:solidFill>
                          <a:latin typeface="Arial" pitchFamily="34" charset="0"/>
                          <a:cs typeface="Arial" pitchFamily="34" charset="0"/>
                        </a:rPr>
                        <a:t>270.6(2) </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Conducting a business involving the sexual servitude of another (see s270.6(3) for definition of conducting a business)</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15 years/20 years (aggravated offence*)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337091">
                <a:tc>
                  <a:txBody>
                    <a:bodyPr/>
                    <a:lstStyle/>
                    <a:p>
                      <a:pPr algn="l" fontAlgn="t"/>
                      <a:r>
                        <a:rPr lang="en-AU" sz="1100" b="0" i="0" u="none" strike="noStrike">
                          <a:solidFill>
                            <a:srgbClr val="000000"/>
                          </a:solidFill>
                          <a:latin typeface="Arial" pitchFamily="34" charset="0"/>
                          <a:cs typeface="Arial" pitchFamily="34" charset="0"/>
                        </a:rPr>
                        <a:t>270.7(1) </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Intentionally inducing another person to enter into an engagement where the other person is deceived about providing sexual services, the nature of the sexual services to be provided, extent to which the person will be free to leave or cease providing sexual services, involvement of exploitation or debt bondage or confiscation of travel or identity documents (see s270.6(2) for definition of sexual service and s271.1 for definition of deceive)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7 years/9 years (aggravated offence*)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04809">
                <a:tc>
                  <a:txBody>
                    <a:bodyPr/>
                    <a:lstStyle/>
                    <a:p>
                      <a:pPr algn="l" fontAlgn="t"/>
                      <a:r>
                        <a:rPr lang="en-AU" sz="1100" b="0" i="0" u="none" strike="noStrike">
                          <a:solidFill>
                            <a:srgbClr val="000000"/>
                          </a:solidFill>
                          <a:latin typeface="Arial" pitchFamily="34" charset="0"/>
                          <a:cs typeface="Arial" pitchFamily="34" charset="0"/>
                        </a:rPr>
                        <a:t>271.2(1), (1A), (1B), (1C)</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Trafficking offences involving the use of force or threats, or recklessness as to whether the trafficked person will be exploited (see s271.5 for domestic trafficking offences)</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12 years/20 years (aggravated offence#)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37721">
                <a:tc>
                  <a:txBody>
                    <a:bodyPr/>
                    <a:lstStyle/>
                    <a:p>
                      <a:pPr algn="l" fontAlgn="t"/>
                      <a:r>
                        <a:rPr lang="en-AU" sz="1100" b="0" i="0" u="none" strike="noStrike">
                          <a:solidFill>
                            <a:srgbClr val="000000"/>
                          </a:solidFill>
                          <a:latin typeface="Arial" pitchFamily="34" charset="0"/>
                          <a:cs typeface="Arial" pitchFamily="34" charset="0"/>
                        </a:rPr>
                        <a:t>271.2(2), (2A)</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AU" sz="1100" b="0" i="0" u="none" strike="noStrike">
                          <a:solidFill>
                            <a:srgbClr val="000000"/>
                          </a:solidFill>
                          <a:latin typeface="Arial" pitchFamily="34" charset="0"/>
                          <a:cs typeface="Arial" pitchFamily="34" charset="0"/>
                        </a:rPr>
                        <a:t>Trafficking offences where there is an arrangement for the trafficked person to provide sexual services but is deceived about the nature of those sexual services, freedom to leave or cease providing sexual services, or any debt owed in connection with the arrangement</a:t>
                      </a:r>
                    </a:p>
                  </a:txBody>
                  <a:tcPr marL="5976" marR="5976" marT="59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12 years/20 years (aggravated offence#)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671265">
                <a:tc>
                  <a:txBody>
                    <a:bodyPr/>
                    <a:lstStyle/>
                    <a:p>
                      <a:pPr algn="l" fontAlgn="t"/>
                      <a:r>
                        <a:rPr lang="en-AU" sz="1100" b="0" i="0" u="none" strike="noStrike">
                          <a:solidFill>
                            <a:srgbClr val="000000"/>
                          </a:solidFill>
                          <a:latin typeface="Arial" pitchFamily="34" charset="0"/>
                          <a:cs typeface="Arial" pitchFamily="34" charset="0"/>
                        </a:rPr>
                        <a:t>271.4(1), (2)</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Trafficking in children offences where there is intention for or reckless as to whether the child will be used to provide sexual services or be otherwise exploited (see s271.7 for domestic trafficking in children offences)</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25 years</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38352">
                <a:tc>
                  <a:txBody>
                    <a:bodyPr/>
                    <a:lstStyle/>
                    <a:p>
                      <a:pPr algn="l" fontAlgn="t"/>
                      <a:r>
                        <a:rPr lang="en-AU" sz="1100" b="0" i="0" u="none" strike="noStrike">
                          <a:solidFill>
                            <a:srgbClr val="000000"/>
                          </a:solidFill>
                          <a:latin typeface="Arial" pitchFamily="34" charset="0"/>
                          <a:cs typeface="Arial" pitchFamily="34" charset="0"/>
                        </a:rPr>
                        <a:t>271.8(1)</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Intentionally causing another person to enter into debt bondage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12 months/2 years (aggravated offence*)</a:t>
                      </a:r>
                    </a:p>
                  </a:txBody>
                  <a:tcPr marL="5976" marR="5976" marT="59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fontAlgn="auto">
              <a:spcAft>
                <a:spcPts val="0"/>
              </a:spcAft>
              <a:defRPr/>
            </a:pPr>
            <a:r>
              <a:rPr lang="en-US" sz="2400" dirty="0"/>
              <a:t>Slavery </a:t>
            </a:r>
            <a:r>
              <a:rPr lang="en-US" sz="2400" dirty="0" smtClean="0"/>
              <a:t> </a:t>
            </a:r>
            <a:endParaRPr lang="en-US" sz="2400" dirty="0"/>
          </a:p>
        </p:txBody>
      </p:sp>
      <p:sp>
        <p:nvSpPr>
          <p:cNvPr id="45059" name="Rectangle 3"/>
          <p:cNvSpPr>
            <a:spLocks noGrp="1" noChangeArrowheads="1"/>
          </p:cNvSpPr>
          <p:nvPr>
            <p:ph type="body" idx="1"/>
          </p:nvPr>
        </p:nvSpPr>
        <p:spPr/>
        <p:txBody>
          <a:bodyPr/>
          <a:lstStyle/>
          <a:p>
            <a:pPr>
              <a:lnSpc>
                <a:spcPct val="80000"/>
              </a:lnSpc>
              <a:buFont typeface="Arial" charset="0"/>
              <a:buNone/>
            </a:pPr>
            <a:r>
              <a:rPr lang="en-US" sz="2000" dirty="0" smtClean="0"/>
              <a:t>OFFENCES – Criminal Code 1995 </a:t>
            </a:r>
          </a:p>
          <a:p>
            <a:pPr>
              <a:lnSpc>
                <a:spcPct val="80000"/>
              </a:lnSpc>
              <a:buFont typeface="Arial" charset="0"/>
              <a:buNone/>
            </a:pPr>
            <a:r>
              <a:rPr lang="en-US" sz="2000" dirty="0" smtClean="0"/>
              <a:t>A person who </a:t>
            </a:r>
            <a:r>
              <a:rPr lang="en-US" sz="2000" dirty="0" smtClean="0">
                <a:solidFill>
                  <a:srgbClr val="FE000C"/>
                </a:solidFill>
              </a:rPr>
              <a:t>intentionally</a:t>
            </a:r>
            <a:r>
              <a:rPr lang="en-US" sz="2000" dirty="0" smtClean="0"/>
              <a:t> :</a:t>
            </a:r>
          </a:p>
          <a:p>
            <a:pPr>
              <a:lnSpc>
                <a:spcPct val="80000"/>
              </a:lnSpc>
            </a:pPr>
            <a:r>
              <a:rPr lang="en-US" sz="2000" dirty="0" smtClean="0"/>
              <a:t>Possesses a slave or exercises the right of ownership over a slave;</a:t>
            </a:r>
          </a:p>
          <a:p>
            <a:pPr>
              <a:lnSpc>
                <a:spcPct val="80000"/>
              </a:lnSpc>
            </a:pPr>
            <a:r>
              <a:rPr lang="en-US" sz="2000" dirty="0" smtClean="0"/>
              <a:t>Engages in slave trading</a:t>
            </a:r>
          </a:p>
          <a:p>
            <a:pPr>
              <a:lnSpc>
                <a:spcPct val="80000"/>
              </a:lnSpc>
            </a:pPr>
            <a:r>
              <a:rPr lang="en-US" sz="2000" dirty="0" smtClean="0"/>
              <a:t>Enters into any commercial transaction involving a slave</a:t>
            </a:r>
          </a:p>
          <a:p>
            <a:pPr>
              <a:lnSpc>
                <a:spcPct val="80000"/>
              </a:lnSpc>
            </a:pPr>
            <a:r>
              <a:rPr lang="en-US" sz="2000" dirty="0" smtClean="0"/>
              <a:t>Exercises control or direction or provides finances for slave trading or commercial transactions </a:t>
            </a:r>
          </a:p>
          <a:p>
            <a:pPr lvl="1">
              <a:lnSpc>
                <a:spcPct val="80000"/>
              </a:lnSpc>
            </a:pPr>
            <a:r>
              <a:rPr lang="en-US" sz="2000" dirty="0" smtClean="0"/>
              <a:t>25 years imprisonment </a:t>
            </a:r>
          </a:p>
          <a:p>
            <a:pPr lvl="1">
              <a:lnSpc>
                <a:spcPct val="80000"/>
              </a:lnSpc>
            </a:pPr>
            <a:r>
              <a:rPr lang="en-US" sz="2000" dirty="0" smtClean="0"/>
              <a:t>(If a person is </a:t>
            </a:r>
            <a:r>
              <a:rPr lang="en-US" sz="2000" dirty="0" smtClean="0">
                <a:solidFill>
                  <a:srgbClr val="FE000C"/>
                </a:solidFill>
              </a:rPr>
              <a:t>reckless</a:t>
            </a:r>
            <a:r>
              <a:rPr lang="en-US" sz="2000" dirty="0" smtClean="0"/>
              <a:t> as to whether a transaction involves a slave and enters into a commercial transaction, directs, finances or exercises control over slave trading : 17 years imprisonment ). </a:t>
            </a:r>
          </a:p>
          <a:p>
            <a:pPr lvl="1">
              <a:lnSpc>
                <a:spcPct val="80000"/>
              </a:lnSpc>
              <a:buFontTx/>
              <a:buNone/>
            </a:pPr>
            <a:endParaRPr lang="en-US" sz="2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fontAlgn="auto">
              <a:spcAft>
                <a:spcPts val="0"/>
              </a:spcAft>
              <a:defRPr/>
            </a:pPr>
            <a:r>
              <a:rPr lang="en-AU" dirty="0" smtClean="0"/>
              <a:t>Provisions – 1999 </a:t>
            </a:r>
            <a:endParaRPr lang="en-AU" dirty="0"/>
          </a:p>
        </p:txBody>
      </p:sp>
      <p:sp>
        <p:nvSpPr>
          <p:cNvPr id="46083" name="Content Placeholder 2"/>
          <p:cNvSpPr>
            <a:spLocks noGrp="1"/>
          </p:cNvSpPr>
          <p:nvPr>
            <p:ph idx="4294967295"/>
          </p:nvPr>
        </p:nvSpPr>
        <p:spPr>
          <a:xfrm>
            <a:off x="588474" y="1557338"/>
            <a:ext cx="7641125" cy="4349750"/>
          </a:xfrm>
        </p:spPr>
        <p:txBody>
          <a:bodyPr/>
          <a:lstStyle/>
          <a:p>
            <a:pPr>
              <a:spcBef>
                <a:spcPts val="1400"/>
              </a:spcBef>
              <a:buFont typeface="Wingdings" pitchFamily="2" charset="2"/>
              <a:buNone/>
            </a:pPr>
            <a:r>
              <a:rPr lang="en-AU" sz="2400" b="1" dirty="0" smtClean="0">
                <a:latin typeface="Times New Roman" pitchFamily="18" charset="0"/>
                <a:cs typeface="Times New Roman" pitchFamily="18" charset="0"/>
              </a:rPr>
              <a:t>270.1  Definition of </a:t>
            </a:r>
            <a:r>
              <a:rPr lang="en-AU" sz="2400" b="1" i="1" dirty="0" smtClean="0">
                <a:latin typeface="Times New Roman" pitchFamily="18" charset="0"/>
                <a:cs typeface="Times New Roman" pitchFamily="18" charset="0"/>
              </a:rPr>
              <a:t>slavery</a:t>
            </a:r>
            <a:endParaRPr lang="en-AU" sz="2400" b="1" dirty="0" smtClean="0">
              <a:latin typeface="Times New Roman" pitchFamily="18" charset="0"/>
              <a:cs typeface="Times New Roman" pitchFamily="18" charset="0"/>
            </a:endParaRPr>
          </a:p>
          <a:p>
            <a:pPr lvl="1">
              <a:spcBef>
                <a:spcPts val="900"/>
              </a:spcBef>
              <a:buFont typeface="Wingdings" pitchFamily="2" charset="2"/>
              <a:buNone/>
            </a:pPr>
            <a:r>
              <a:rPr lang="en-AU" sz="2400" dirty="0" smtClean="0">
                <a:latin typeface="Times New Roman" pitchFamily="18" charset="0"/>
                <a:cs typeface="Times New Roman" pitchFamily="18" charset="0"/>
              </a:rPr>
              <a:t>	For the purposes of this Division, </a:t>
            </a:r>
            <a:r>
              <a:rPr lang="en-AU" sz="2400" b="1" i="1" dirty="0" smtClean="0">
                <a:latin typeface="Times New Roman" pitchFamily="18" charset="0"/>
                <a:cs typeface="Times New Roman" pitchFamily="18" charset="0"/>
              </a:rPr>
              <a:t>slavery</a:t>
            </a:r>
            <a:r>
              <a:rPr lang="en-AU" sz="2400" dirty="0" smtClean="0">
                <a:latin typeface="Times New Roman" pitchFamily="18" charset="0"/>
                <a:cs typeface="Times New Roman" pitchFamily="18" charset="0"/>
              </a:rPr>
              <a:t> is the condition of a person over whom any or all of the powers attaching to the right of ownership are exercised, including where such a condition results from a debt or contract made by the person.</a:t>
            </a:r>
          </a:p>
          <a:p>
            <a:endParaRPr lang="en-AU" sz="24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AU" sz="4000" b="1" i="1" smtClean="0">
                <a:latin typeface="Arial" charset="0"/>
                <a:cs typeface="Arial" charset="0"/>
              </a:rPr>
              <a:t/>
            </a:r>
            <a:br>
              <a:rPr lang="en-AU" sz="4000" b="1" i="1" smtClean="0">
                <a:latin typeface="Arial" charset="0"/>
                <a:cs typeface="Arial" charset="0"/>
              </a:rPr>
            </a:br>
            <a:r>
              <a:rPr lang="en-AU" sz="4000" b="1" i="1" smtClean="0">
                <a:latin typeface="Arial" charset="0"/>
                <a:cs typeface="Arial" charset="0"/>
              </a:rPr>
              <a:t/>
            </a:r>
            <a:br>
              <a:rPr lang="en-AU" sz="4000" b="1" i="1" smtClean="0">
                <a:latin typeface="Arial" charset="0"/>
                <a:cs typeface="Arial" charset="0"/>
              </a:rPr>
            </a:br>
            <a:r>
              <a:rPr lang="en-AU" sz="4000" b="1" i="1" smtClean="0">
                <a:latin typeface="Arial" charset="0"/>
                <a:cs typeface="Arial" charset="0"/>
              </a:rPr>
              <a:t>R v Wei Tang </a:t>
            </a:r>
            <a:r>
              <a:rPr lang="en-AU" sz="4000" b="1" smtClean="0">
                <a:latin typeface="Arial" charset="0"/>
                <a:cs typeface="Arial" charset="0"/>
              </a:rPr>
              <a:t>[2006] VCC 637 at [6]:</a:t>
            </a:r>
            <a:r>
              <a:rPr lang="en-AU" b="1" smtClean="0">
                <a:latin typeface="Arial" charset="0"/>
                <a:cs typeface="Arial" charset="0"/>
              </a:rPr>
              <a:t/>
            </a:r>
            <a:br>
              <a:rPr lang="en-AU" b="1" smtClean="0">
                <a:latin typeface="Arial" charset="0"/>
                <a:cs typeface="Arial" charset="0"/>
              </a:rPr>
            </a:br>
            <a:endParaRPr lang="en-AU" smtClean="0"/>
          </a:p>
        </p:txBody>
      </p:sp>
      <p:sp>
        <p:nvSpPr>
          <p:cNvPr id="22531" name="Content Placeholder 2"/>
          <p:cNvSpPr>
            <a:spLocks noGrp="1"/>
          </p:cNvSpPr>
          <p:nvPr>
            <p:ph idx="1"/>
          </p:nvPr>
        </p:nvSpPr>
        <p:spPr/>
        <p:txBody>
          <a:bodyPr/>
          <a:lstStyle/>
          <a:p>
            <a:pPr eaLnBrk="1" hangingPunct="1">
              <a:buFont typeface="Arial" charset="0"/>
              <a:buNone/>
            </a:pPr>
            <a:endParaRPr lang="en-AU" sz="2000" b="1" smtClean="0">
              <a:latin typeface="Arial" charset="0"/>
              <a:cs typeface="Arial" charset="0"/>
            </a:endParaRPr>
          </a:p>
          <a:p>
            <a:pPr eaLnBrk="1" hangingPunct="1">
              <a:buFont typeface="Arial" charset="0"/>
              <a:buNone/>
            </a:pPr>
            <a:endParaRPr lang="en-AU" sz="2000" b="1" smtClean="0">
              <a:latin typeface="Arial" charset="0"/>
              <a:cs typeface="Arial" charset="0"/>
            </a:endParaRPr>
          </a:p>
          <a:p>
            <a:pPr eaLnBrk="1" hangingPunct="1">
              <a:buFont typeface="Arial" charset="0"/>
              <a:buNone/>
            </a:pPr>
            <a:r>
              <a:rPr lang="en-AU" sz="2000" i="1" smtClean="0">
                <a:latin typeface="Arial" charset="0"/>
                <a:cs typeface="Arial" charset="0"/>
              </a:rPr>
              <a:t>How could they run away when they had no money, they had no passport or ticket, they entered on an illegally obtained visa, albeit legal on its face, they had limited English language, they had no friends, they were told to avoid immigration, they had come to Australia consensually to earn income and were aware of the need to work particularly hard in order to pay off a debt of approximately $45 000 before they were able to earn income for themselves?</a:t>
            </a:r>
          </a:p>
          <a:p>
            <a:pPr eaLnBrk="1" hangingPunct="1"/>
            <a:endParaRPr lang="en-AU"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Queen v Tang, Gleeson CJ</a:t>
            </a:r>
            <a:endParaRPr lang="en-AU" dirty="0"/>
          </a:p>
        </p:txBody>
      </p:sp>
      <p:sp>
        <p:nvSpPr>
          <p:cNvPr id="3" name="Content Placeholder 2"/>
          <p:cNvSpPr>
            <a:spLocks noGrp="1"/>
          </p:cNvSpPr>
          <p:nvPr>
            <p:ph idx="1"/>
          </p:nvPr>
        </p:nvSpPr>
        <p:spPr/>
        <p:txBody>
          <a:bodyPr/>
          <a:lstStyle/>
          <a:p>
            <a:pPr>
              <a:buNone/>
            </a:pPr>
            <a:r>
              <a:rPr lang="en-AU" sz="2400" dirty="0" smtClean="0"/>
              <a:t>	[it is] important not to debase the currency of language, or to </a:t>
            </a:r>
            <a:r>
              <a:rPr lang="en-AU" sz="2400" dirty="0" err="1" smtClean="0"/>
              <a:t>banalise</a:t>
            </a:r>
            <a:r>
              <a:rPr lang="en-AU" sz="2400" dirty="0" smtClean="0"/>
              <a:t> crimes against humanity, by giving slavery a meaning that extends beyond the 1926 Convention” and that harsh or exploitative conditions of labour do not of themselves amount to slavery. </a:t>
            </a:r>
          </a:p>
          <a:p>
            <a:pPr>
              <a:buNone/>
            </a:pPr>
            <a:r>
              <a:rPr lang="en-AU" sz="2400" dirty="0" smtClean="0"/>
              <a:t>	The question of when a person has been enslaved is a complex one that involves questions of fact and degree. </a:t>
            </a:r>
            <a:r>
              <a:rPr lang="en-GB" sz="2400" dirty="0" smtClean="0"/>
              <a:t>The ability to deal with a person ‘as a commodity’ or ‘an object of sale and purchase, may be a powerful indication that a case falls on one side of the line [between harsh employment and slavery’</a:t>
            </a:r>
            <a:endParaRPr lang="en-AU"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Exercise of power over the victims</a:t>
            </a:r>
            <a:endParaRPr lang="en-AU" dirty="0"/>
          </a:p>
        </p:txBody>
      </p:sp>
      <p:sp>
        <p:nvSpPr>
          <p:cNvPr id="3" name="Content Placeholder 2"/>
          <p:cNvSpPr>
            <a:spLocks noGrp="1"/>
          </p:cNvSpPr>
          <p:nvPr>
            <p:ph idx="1"/>
          </p:nvPr>
        </p:nvSpPr>
        <p:spPr/>
        <p:txBody>
          <a:bodyPr/>
          <a:lstStyle/>
          <a:p>
            <a:r>
              <a:rPr lang="en-AU" dirty="0" smtClean="0"/>
              <a:t>Power to make each woman an object of purchase;</a:t>
            </a:r>
          </a:p>
          <a:p>
            <a:r>
              <a:rPr lang="en-AU" dirty="0" smtClean="0"/>
              <a:t>Power to control and restrict their movements;</a:t>
            </a:r>
          </a:p>
          <a:p>
            <a:r>
              <a:rPr lang="en-AU" dirty="0" smtClean="0"/>
              <a:t>Power to use their services without commensurate compensation </a:t>
            </a:r>
            <a:endParaRPr lang="en-A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Stills_32 copy.jpg"/>
          <p:cNvPicPr>
            <a:picLocks noChangeAspect="1"/>
          </p:cNvPicPr>
          <p:nvPr/>
        </p:nvPicPr>
        <p:blipFill>
          <a:blip r:embed="rId3">
            <a:lum bright="70000" contrast="-70000"/>
          </a:blip>
          <a:srcRect/>
          <a:stretch>
            <a:fillRect/>
          </a:stretch>
        </p:blipFill>
        <p:spPr bwMode="auto">
          <a:xfrm>
            <a:off x="779463" y="503238"/>
            <a:ext cx="7643812" cy="5086350"/>
          </a:xfrm>
          <a:prstGeom prst="rect">
            <a:avLst/>
          </a:prstGeom>
          <a:noFill/>
          <a:ln w="9525">
            <a:noFill/>
            <a:miter lim="800000"/>
            <a:headEnd/>
            <a:tailEnd/>
          </a:ln>
        </p:spPr>
      </p:pic>
      <p:sp>
        <p:nvSpPr>
          <p:cNvPr id="26627" name="Rectangle 4"/>
          <p:cNvSpPr>
            <a:spLocks noChangeArrowheads="1"/>
          </p:cNvSpPr>
          <p:nvPr/>
        </p:nvSpPr>
        <p:spPr bwMode="auto">
          <a:xfrm>
            <a:off x="779463" y="503238"/>
            <a:ext cx="7643812" cy="3293209"/>
          </a:xfrm>
          <a:prstGeom prst="rect">
            <a:avLst/>
          </a:prstGeom>
          <a:noFill/>
          <a:ln w="9525">
            <a:noFill/>
            <a:miter lim="800000"/>
            <a:headEnd/>
            <a:tailEnd/>
          </a:ln>
        </p:spPr>
        <p:txBody>
          <a:bodyPr>
            <a:spAutoFit/>
          </a:bodyPr>
          <a:lstStyle/>
          <a:p>
            <a:r>
              <a:rPr lang="en-AU" sz="1600" b="1" dirty="0"/>
              <a:t>Forced Labour Convention 1930 (ILO No. 29)</a:t>
            </a:r>
            <a:br>
              <a:rPr lang="en-AU" sz="1600" b="1" dirty="0"/>
            </a:br>
            <a:endParaRPr lang="en-AU" sz="1600" b="1" dirty="0"/>
          </a:p>
          <a:p>
            <a:pPr>
              <a:buFont typeface="Arial" charset="0"/>
              <a:buChar char="•"/>
            </a:pPr>
            <a:r>
              <a:rPr lang="en-AU" sz="1600" dirty="0"/>
              <a:t>Adopted </a:t>
            </a:r>
            <a:r>
              <a:rPr lang="en-AU" sz="1600" dirty="0" smtClean="0"/>
              <a:t>1930 , Australia </a:t>
            </a:r>
            <a:r>
              <a:rPr lang="en-AU" sz="1600" dirty="0"/>
              <a:t>ratified </a:t>
            </a:r>
            <a:r>
              <a:rPr lang="en-AU" sz="1600" dirty="0" smtClean="0"/>
              <a:t>1933</a:t>
            </a:r>
            <a:r>
              <a:rPr lang="en-AU" sz="1600" dirty="0"/>
              <a:t>.</a:t>
            </a:r>
          </a:p>
          <a:p>
            <a:pPr>
              <a:buFont typeface="Arial" charset="0"/>
              <a:buChar char="•"/>
            </a:pPr>
            <a:r>
              <a:rPr lang="en-AU" sz="1600" dirty="0"/>
              <a:t>Article 2(1):</a:t>
            </a:r>
          </a:p>
          <a:p>
            <a:pPr lvl="1"/>
            <a:r>
              <a:rPr lang="en-AU" sz="1600" i="1" dirty="0"/>
              <a:t>For the purposes of this Convention the term "forced or compulsory labour" shall mean all work or service which is exacted from any person under the menace of any penalty and for which the said person has not offered himself voluntarily.</a:t>
            </a:r>
          </a:p>
          <a:p>
            <a:pPr>
              <a:buFont typeface="Arial" charset="0"/>
              <a:buChar char="•"/>
            </a:pPr>
            <a:r>
              <a:rPr lang="en-AU" sz="1600" dirty="0"/>
              <a:t>Article 25:</a:t>
            </a:r>
          </a:p>
          <a:p>
            <a:pPr lvl="1"/>
            <a:r>
              <a:rPr lang="en-AU" sz="1600" i="1" dirty="0"/>
              <a:t>The illegal exaction of forced or compulsory labour shall be punishable as a penal offence, and it shall be an obligation on any Member ratifying this Convention to ensure that the penalties imposed by law are really adequate and are strictly enforced. </a:t>
            </a:r>
          </a:p>
        </p:txBody>
      </p:sp>
      <p:sp>
        <p:nvSpPr>
          <p:cNvPr id="26628" name="TextBox 5"/>
          <p:cNvSpPr txBox="1">
            <a:spLocks noChangeArrowheads="1"/>
          </p:cNvSpPr>
          <p:nvPr/>
        </p:nvSpPr>
        <p:spPr bwMode="auto">
          <a:xfrm>
            <a:off x="779463" y="4235451"/>
            <a:ext cx="7643812" cy="1354137"/>
          </a:xfrm>
          <a:prstGeom prst="rect">
            <a:avLst/>
          </a:prstGeom>
          <a:noFill/>
          <a:ln w="9525">
            <a:noFill/>
            <a:miter lim="800000"/>
            <a:headEnd/>
            <a:tailEnd/>
          </a:ln>
        </p:spPr>
        <p:txBody>
          <a:bodyPr>
            <a:spAutoFit/>
          </a:bodyPr>
          <a:lstStyle/>
          <a:p>
            <a:r>
              <a:rPr lang="en-AU" sz="1600" b="1" dirty="0"/>
              <a:t>Abolition of Forced Labour Convention 1957 (ILO No. 105)</a:t>
            </a:r>
          </a:p>
          <a:p>
            <a:endParaRPr lang="en-AU" sz="1600" b="1" dirty="0"/>
          </a:p>
          <a:p>
            <a:pPr>
              <a:buFont typeface="Arial" charset="0"/>
              <a:buChar char="•"/>
            </a:pPr>
            <a:r>
              <a:rPr lang="en-AU" sz="1600" dirty="0"/>
              <a:t>Adopted 25 June 1957.</a:t>
            </a:r>
          </a:p>
          <a:p>
            <a:pPr>
              <a:buFont typeface="Arial" charset="0"/>
              <a:buChar char="•"/>
            </a:pPr>
            <a:r>
              <a:rPr lang="en-AU" sz="1600" dirty="0"/>
              <a:t>Entered into force 17 January 1959. </a:t>
            </a:r>
          </a:p>
          <a:p>
            <a:endParaRPr lang="en-A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Stills_33 copy.jpg"/>
          <p:cNvPicPr>
            <a:picLocks noGrp="1" noChangeAspect="1"/>
          </p:cNvPicPr>
          <p:nvPr>
            <p:ph idx="1"/>
          </p:nvPr>
        </p:nvPicPr>
        <p:blipFill>
          <a:blip r:embed="rId3">
            <a:lum bright="70000" contrast="-70000"/>
          </a:blip>
          <a:srcRect/>
          <a:stretch>
            <a:fillRect/>
          </a:stretch>
        </p:blipFill>
        <p:spPr>
          <a:xfrm>
            <a:off x="1335088" y="1619250"/>
            <a:ext cx="6397625" cy="4262438"/>
          </a:xfrm>
        </p:spPr>
      </p:pic>
      <p:sp>
        <p:nvSpPr>
          <p:cNvPr id="28675" name="TextBox 4"/>
          <p:cNvSpPr txBox="1">
            <a:spLocks noChangeArrowheads="1"/>
          </p:cNvSpPr>
          <p:nvPr/>
        </p:nvSpPr>
        <p:spPr bwMode="auto">
          <a:xfrm>
            <a:off x="1335088" y="639763"/>
            <a:ext cx="6610350" cy="1354137"/>
          </a:xfrm>
          <a:prstGeom prst="rect">
            <a:avLst/>
          </a:prstGeom>
          <a:noFill/>
          <a:ln w="9525">
            <a:noFill/>
            <a:miter lim="800000"/>
            <a:headEnd/>
            <a:tailEnd/>
          </a:ln>
        </p:spPr>
        <p:txBody>
          <a:bodyPr>
            <a:spAutoFit/>
          </a:bodyPr>
          <a:lstStyle/>
          <a:p>
            <a:pPr algn="ctr"/>
            <a:r>
              <a:rPr lang="en-AU" sz="3200" b="1" dirty="0"/>
              <a:t>Criminal Code Act 1995 (</a:t>
            </a:r>
            <a:r>
              <a:rPr lang="en-AU" sz="3200" b="1" dirty="0" err="1"/>
              <a:t>Cth</a:t>
            </a:r>
            <a:r>
              <a:rPr lang="en-AU" sz="3200" b="1" dirty="0"/>
              <a:t>), Schedule 1</a:t>
            </a:r>
          </a:p>
          <a:p>
            <a:endParaRPr lang="en-AU" dirty="0"/>
          </a:p>
        </p:txBody>
      </p:sp>
      <p:sp>
        <p:nvSpPr>
          <p:cNvPr id="28676" name="TextBox 5"/>
          <p:cNvSpPr txBox="1">
            <a:spLocks noChangeArrowheads="1"/>
          </p:cNvSpPr>
          <p:nvPr/>
        </p:nvSpPr>
        <p:spPr bwMode="auto">
          <a:xfrm>
            <a:off x="1335088" y="1619250"/>
            <a:ext cx="6397625" cy="4678204"/>
          </a:xfrm>
          <a:prstGeom prst="rect">
            <a:avLst/>
          </a:prstGeom>
          <a:noFill/>
          <a:ln w="9525">
            <a:noFill/>
            <a:miter lim="800000"/>
            <a:headEnd/>
            <a:tailEnd/>
          </a:ln>
        </p:spPr>
        <p:txBody>
          <a:bodyPr wrap="square">
            <a:spAutoFit/>
          </a:bodyPr>
          <a:lstStyle/>
          <a:p>
            <a:r>
              <a:rPr lang="en-AU" sz="1400" b="1" i="1" dirty="0"/>
              <a:t>Dictionary</a:t>
            </a:r>
          </a:p>
          <a:p>
            <a:r>
              <a:rPr lang="en-AU" sz="1400" i="1" dirty="0"/>
              <a:t>"exploitation , of one person (the victim ) by another person (the exploiter" ), occurs if: </a:t>
            </a:r>
          </a:p>
          <a:p>
            <a:pPr lvl="1"/>
            <a:r>
              <a:rPr lang="en-AU" sz="1400" i="1" dirty="0"/>
              <a:t>(a)  the exploiter's conduct causes the victim to enter into slavery, forced labour or sexual servitude; or </a:t>
            </a:r>
          </a:p>
          <a:p>
            <a:pPr lvl="1"/>
            <a:r>
              <a:rPr lang="en-AU" sz="1400" i="1" dirty="0"/>
              <a:t>(b)  the exploiter's conduct causes an organ of the victim to be removed and: </a:t>
            </a:r>
          </a:p>
          <a:p>
            <a:pPr lvl="2"/>
            <a:r>
              <a:rPr lang="en-AU" sz="1400" i="1" dirty="0"/>
              <a:t>(</a:t>
            </a:r>
            <a:r>
              <a:rPr lang="en-AU" sz="1400" i="1" dirty="0" err="1"/>
              <a:t>i</a:t>
            </a:r>
            <a:r>
              <a:rPr lang="en-AU" sz="1400" i="1" dirty="0"/>
              <a:t>)  the removal is contrary to the law of the State or Territory where it is carried out; or </a:t>
            </a:r>
          </a:p>
          <a:p>
            <a:pPr lvl="2"/>
            <a:r>
              <a:rPr lang="en-AU" sz="1400" i="1" dirty="0"/>
              <a:t>(ii)  neither the victim nor the victim's legal guardian consented to the removal and it does not meet a medical or therapeutic need of the victim. </a:t>
            </a:r>
          </a:p>
          <a:p>
            <a:endParaRPr lang="en-AU" sz="1400" b="1" dirty="0"/>
          </a:p>
          <a:p>
            <a:r>
              <a:rPr lang="en-AU" sz="1400" b="1" dirty="0"/>
              <a:t>Section 73.2(3)</a:t>
            </a:r>
          </a:p>
          <a:p>
            <a:r>
              <a:rPr lang="en-AU" sz="1400" i="1" dirty="0"/>
              <a:t>"forced labour" means the condition of a person who provides labour or services (other than sexual services) and who, because of the use of force or threats: </a:t>
            </a:r>
          </a:p>
          <a:p>
            <a:pPr lvl="1"/>
            <a:r>
              <a:rPr lang="en-AU" sz="1400" i="1" dirty="0"/>
              <a:t>(a)  is not free to cease providing labour or services; or </a:t>
            </a:r>
          </a:p>
          <a:p>
            <a:pPr lvl="1"/>
            <a:r>
              <a:rPr lang="en-AU" sz="1400" i="1" dirty="0"/>
              <a:t>(b)  is not free to leave the place or area where the person provides labour or services. </a:t>
            </a:r>
          </a:p>
          <a:p>
            <a:endParaRPr lang="en-A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p:cNvSpPr txBox="1">
            <a:spLocks noChangeArrowheads="1"/>
          </p:cNvSpPr>
          <p:nvPr/>
        </p:nvSpPr>
        <p:spPr bwMode="auto">
          <a:xfrm>
            <a:off x="1096963" y="1673225"/>
            <a:ext cx="7196137" cy="646113"/>
          </a:xfrm>
          <a:prstGeom prst="rect">
            <a:avLst/>
          </a:prstGeom>
          <a:noFill/>
          <a:ln w="9525">
            <a:noFill/>
            <a:miter lim="800000"/>
            <a:headEnd/>
            <a:tailEnd/>
          </a:ln>
        </p:spPr>
        <p:txBody>
          <a:bodyPr>
            <a:spAutoFit/>
          </a:bodyPr>
          <a:lstStyle/>
          <a:p>
            <a:endParaRPr lang="en-AU"/>
          </a:p>
          <a:p>
            <a:endParaRPr lang="en-AU"/>
          </a:p>
        </p:txBody>
      </p:sp>
      <p:pic>
        <p:nvPicPr>
          <p:cNvPr id="21507" name="Content Placeholder 3" descr="Stills_15 copy.jpg"/>
          <p:cNvPicPr>
            <a:picLocks noChangeAspect="1"/>
          </p:cNvPicPr>
          <p:nvPr/>
        </p:nvPicPr>
        <p:blipFill>
          <a:blip r:embed="rId3">
            <a:lum bright="70000" contrast="-70000"/>
          </a:blip>
          <a:srcRect/>
          <a:stretch>
            <a:fillRect/>
          </a:stretch>
        </p:blipFill>
        <p:spPr bwMode="auto">
          <a:xfrm>
            <a:off x="701675" y="525463"/>
            <a:ext cx="7778750" cy="5176837"/>
          </a:xfrm>
          <a:prstGeom prst="rect">
            <a:avLst/>
          </a:prstGeom>
          <a:noFill/>
          <a:ln w="9525">
            <a:noFill/>
            <a:miter lim="800000"/>
            <a:headEnd/>
            <a:tailEnd/>
          </a:ln>
        </p:spPr>
      </p:pic>
      <p:sp>
        <p:nvSpPr>
          <p:cNvPr id="21508" name="TextBox 7"/>
          <p:cNvSpPr txBox="1">
            <a:spLocks noChangeArrowheads="1"/>
          </p:cNvSpPr>
          <p:nvPr/>
        </p:nvSpPr>
        <p:spPr bwMode="auto">
          <a:xfrm>
            <a:off x="1069975" y="2319338"/>
            <a:ext cx="3409950" cy="3077766"/>
          </a:xfrm>
          <a:prstGeom prst="rect">
            <a:avLst/>
          </a:prstGeom>
          <a:noFill/>
          <a:ln w="9525">
            <a:noFill/>
            <a:miter lim="800000"/>
            <a:headEnd/>
            <a:tailEnd/>
          </a:ln>
        </p:spPr>
        <p:txBody>
          <a:bodyPr>
            <a:spAutoFit/>
          </a:bodyPr>
          <a:lstStyle/>
          <a:p>
            <a:r>
              <a:rPr lang="en-AU" sz="1600" b="1" dirty="0"/>
              <a:t>1. International Student</a:t>
            </a:r>
          </a:p>
          <a:p>
            <a:pPr>
              <a:buFont typeface="Arial" charset="0"/>
              <a:buChar char="•"/>
            </a:pPr>
            <a:r>
              <a:rPr lang="en-AU" sz="1600" dirty="0" smtClean="0"/>
              <a:t>Finds cost of living higher than expected. Working </a:t>
            </a:r>
            <a:r>
              <a:rPr lang="en-AU" sz="1600" dirty="0"/>
              <a:t>over 20 hours/week</a:t>
            </a:r>
          </a:p>
          <a:p>
            <a:pPr>
              <a:buFont typeface="Arial" charset="0"/>
              <a:buChar char="•"/>
            </a:pPr>
            <a:r>
              <a:rPr lang="en-AU" sz="1600" dirty="0"/>
              <a:t>Underpaid</a:t>
            </a:r>
          </a:p>
          <a:p>
            <a:pPr>
              <a:buFont typeface="Arial" charset="0"/>
              <a:buChar char="•"/>
            </a:pPr>
            <a:r>
              <a:rPr lang="en-AU" sz="1600" dirty="0"/>
              <a:t>Threatened / beaten</a:t>
            </a:r>
          </a:p>
          <a:p>
            <a:endParaRPr lang="en-AU" sz="1600" dirty="0"/>
          </a:p>
          <a:p>
            <a:r>
              <a:rPr lang="en-AU" sz="1600" b="1" dirty="0"/>
              <a:t>2. Australian citizen</a:t>
            </a:r>
          </a:p>
          <a:p>
            <a:pPr>
              <a:buFont typeface="Arial" charset="0"/>
              <a:buChar char="•"/>
            </a:pPr>
            <a:r>
              <a:rPr lang="en-AU" sz="1600" dirty="0"/>
              <a:t>Working in textile industry</a:t>
            </a:r>
          </a:p>
          <a:p>
            <a:pPr>
              <a:buFont typeface="Arial" charset="0"/>
              <a:buChar char="•"/>
            </a:pPr>
            <a:r>
              <a:rPr lang="en-AU" sz="1600" dirty="0"/>
              <a:t>Paid $3/hour</a:t>
            </a:r>
          </a:p>
          <a:p>
            <a:endParaRPr lang="en-AU" sz="1600" dirty="0"/>
          </a:p>
          <a:p>
            <a:endParaRPr lang="en-AU" dirty="0"/>
          </a:p>
        </p:txBody>
      </p:sp>
      <p:sp>
        <p:nvSpPr>
          <p:cNvPr id="21509" name="TextBox 8"/>
          <p:cNvSpPr txBox="1">
            <a:spLocks noChangeArrowheads="1"/>
          </p:cNvSpPr>
          <p:nvPr/>
        </p:nvSpPr>
        <p:spPr bwMode="auto">
          <a:xfrm>
            <a:off x="4479925" y="2319338"/>
            <a:ext cx="3813175" cy="2586037"/>
          </a:xfrm>
          <a:prstGeom prst="rect">
            <a:avLst/>
          </a:prstGeom>
          <a:noFill/>
          <a:ln w="9525">
            <a:noFill/>
            <a:miter lim="800000"/>
            <a:headEnd/>
            <a:tailEnd/>
          </a:ln>
        </p:spPr>
        <p:txBody>
          <a:bodyPr>
            <a:spAutoFit/>
          </a:bodyPr>
          <a:lstStyle/>
          <a:p>
            <a:r>
              <a:rPr lang="en-AU" sz="1600" b="1" dirty="0"/>
              <a:t>3. Working holiday cleaner</a:t>
            </a:r>
          </a:p>
          <a:p>
            <a:pPr>
              <a:buFont typeface="Arial" charset="0"/>
              <a:buChar char="•"/>
            </a:pPr>
            <a:r>
              <a:rPr lang="en-AU" sz="1600" dirty="0"/>
              <a:t>Working 7 days/week, 14 hours/day</a:t>
            </a:r>
          </a:p>
          <a:p>
            <a:pPr>
              <a:buFont typeface="Arial" charset="0"/>
              <a:buChar char="•"/>
            </a:pPr>
            <a:r>
              <a:rPr lang="en-AU" sz="1600" dirty="0"/>
              <a:t>Debt of $30 000</a:t>
            </a:r>
          </a:p>
          <a:p>
            <a:pPr>
              <a:buFont typeface="Arial" charset="0"/>
              <a:buChar char="•"/>
            </a:pPr>
            <a:r>
              <a:rPr lang="en-AU" sz="1600" dirty="0"/>
              <a:t>Family threatened</a:t>
            </a:r>
          </a:p>
          <a:p>
            <a:endParaRPr lang="en-AU" sz="1600" dirty="0"/>
          </a:p>
          <a:p>
            <a:r>
              <a:rPr lang="en-AU" sz="1600" b="1" dirty="0"/>
              <a:t>4. Partner visa</a:t>
            </a:r>
          </a:p>
          <a:p>
            <a:pPr>
              <a:buFont typeface="Arial" charset="0"/>
              <a:buChar char="•"/>
            </a:pPr>
            <a:r>
              <a:rPr lang="en-AU" sz="1600" dirty="0"/>
              <a:t>Working 7 days/week</a:t>
            </a:r>
          </a:p>
          <a:p>
            <a:pPr>
              <a:buFont typeface="Arial" charset="0"/>
              <a:buChar char="•"/>
            </a:pPr>
            <a:r>
              <a:rPr lang="en-AU" sz="1600" dirty="0"/>
              <a:t>Threatened with deportation</a:t>
            </a:r>
          </a:p>
          <a:p>
            <a:pPr>
              <a:buFont typeface="Arial" charset="0"/>
              <a:buChar char="•"/>
            </a:pPr>
            <a:r>
              <a:rPr lang="en-AU" sz="1600" dirty="0"/>
              <a:t>Repeatedly assaulted</a:t>
            </a:r>
          </a:p>
          <a:p>
            <a:endParaRPr lang="en-AU" dirty="0"/>
          </a:p>
        </p:txBody>
      </p:sp>
      <p:sp>
        <p:nvSpPr>
          <p:cNvPr id="21510" name="TextBox 9"/>
          <p:cNvSpPr txBox="1">
            <a:spLocks noChangeArrowheads="1"/>
          </p:cNvSpPr>
          <p:nvPr/>
        </p:nvSpPr>
        <p:spPr bwMode="auto">
          <a:xfrm>
            <a:off x="1325563" y="1027113"/>
            <a:ext cx="6592887" cy="984250"/>
          </a:xfrm>
          <a:prstGeom prst="rect">
            <a:avLst/>
          </a:prstGeom>
          <a:noFill/>
          <a:ln w="9525">
            <a:noFill/>
            <a:miter lim="800000"/>
            <a:headEnd/>
            <a:tailEnd/>
          </a:ln>
        </p:spPr>
        <p:txBody>
          <a:bodyPr>
            <a:spAutoFit/>
          </a:bodyPr>
          <a:lstStyle/>
          <a:p>
            <a:pPr algn="ctr"/>
            <a:r>
              <a:rPr lang="en-AU" sz="4000" b="1"/>
              <a:t>Case Studies</a:t>
            </a:r>
          </a:p>
          <a:p>
            <a:endParaRPr lang="en-AU"/>
          </a:p>
        </p:txBody>
      </p:sp>
    </p:spTree>
    <p:extLst>
      <p:ext uri="{BB962C8B-B14F-4D97-AF65-F5344CB8AC3E}">
        <p14:creationId xmlns:p14="http://schemas.microsoft.com/office/powerpoint/2010/main" xmlns="" val="561511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Trafficking and slavery in Australia</a:t>
            </a:r>
            <a:endParaRPr lang="en-AU" dirty="0"/>
          </a:p>
        </p:txBody>
      </p:sp>
      <p:pic>
        <p:nvPicPr>
          <p:cNvPr id="4" name="Content Placeholder 3" descr="Stills_15 copy.jpg"/>
          <p:cNvPicPr>
            <a:picLocks noGrp="1" noChangeAspect="1"/>
          </p:cNvPicPr>
          <p:nvPr>
            <p:ph idx="1"/>
          </p:nvPr>
        </p:nvPicPr>
        <p:blipFill>
          <a:blip r:embed="rId3"/>
          <a:srcRect/>
          <a:stretch>
            <a:fillRect/>
          </a:stretch>
        </p:blipFill>
        <p:spPr>
          <a:xfrm>
            <a:off x="1171135" y="1417638"/>
            <a:ext cx="6801730" cy="4284552"/>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90575" y="620713"/>
          <a:ext cx="7429552" cy="5120239"/>
        </p:xfrm>
        <a:graphic>
          <a:graphicData uri="http://schemas.openxmlformats.org/drawingml/2006/table">
            <a:tbl>
              <a:tblPr/>
              <a:tblGrid>
                <a:gridCol w="1760814"/>
                <a:gridCol w="1536219"/>
                <a:gridCol w="1389485"/>
                <a:gridCol w="1473333"/>
                <a:gridCol w="1269701"/>
              </a:tblGrid>
              <a:tr h="462150">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1" i="0" u="none" strike="noStrike">
                          <a:solidFill>
                            <a:srgbClr val="000000"/>
                          </a:solidFill>
                          <a:latin typeface="Arial" pitchFamily="34" charset="0"/>
                          <a:cs typeface="Arial" pitchFamily="34" charset="0"/>
                        </a:rPr>
                        <a:t>Trafficking - organising or facilitating travel</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1" i="0" u="none" strike="noStrike" dirty="0">
                          <a:solidFill>
                            <a:srgbClr val="000000"/>
                          </a:solidFill>
                          <a:latin typeface="Arial" pitchFamily="34" charset="0"/>
                          <a:cs typeface="Arial" pitchFamily="34" charset="0"/>
                        </a:rPr>
                        <a:t>Harsh or exploitative working conditions</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1" i="0" u="none" strike="noStrike" dirty="0">
                          <a:solidFill>
                            <a:srgbClr val="000000"/>
                          </a:solidFill>
                          <a:latin typeface="Arial" pitchFamily="34" charset="0"/>
                          <a:cs typeface="Arial" pitchFamily="34" charset="0"/>
                        </a:rPr>
                        <a:t>Forced Labour</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1" i="0" u="none" strike="noStrike" dirty="0">
                          <a:solidFill>
                            <a:srgbClr val="000000"/>
                          </a:solidFill>
                          <a:latin typeface="Arial" pitchFamily="34" charset="0"/>
                          <a:cs typeface="Arial" pitchFamily="34" charset="0"/>
                        </a:rPr>
                        <a:t>Slavery</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2150">
                <a:tc>
                  <a:txBody>
                    <a:bodyPr/>
                    <a:lstStyle/>
                    <a:p>
                      <a:pPr algn="l" fontAlgn="t"/>
                      <a:r>
                        <a:rPr lang="en-AU" sz="1100" b="0" i="0" u="none" strike="noStrike" dirty="0">
                          <a:solidFill>
                            <a:srgbClr val="000000"/>
                          </a:solidFill>
                          <a:latin typeface="Arial" pitchFamily="34" charset="0"/>
                          <a:cs typeface="Arial" pitchFamily="34" charset="0"/>
                        </a:rPr>
                        <a:t>Powers attaching to the right of ownership</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2150">
                <a:tc>
                  <a:txBody>
                    <a:bodyPr/>
                    <a:lstStyle/>
                    <a:p>
                      <a:pPr algn="l" fontAlgn="t"/>
                      <a:r>
                        <a:rPr lang="en-AU" sz="1100" b="0" i="0" u="none" strike="noStrike">
                          <a:solidFill>
                            <a:srgbClr val="000000"/>
                          </a:solidFill>
                          <a:latin typeface="Arial" pitchFamily="34" charset="0"/>
                          <a:cs typeface="Arial" pitchFamily="34" charset="0"/>
                        </a:rPr>
                        <a:t>Deception about employment conditions</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2150">
                <a:tc>
                  <a:txBody>
                    <a:bodyPr/>
                    <a:lstStyle/>
                    <a:p>
                      <a:pPr algn="l" fontAlgn="t"/>
                      <a:r>
                        <a:rPr lang="en-AU" sz="1100" b="0" i="0" u="none" strike="noStrike">
                          <a:solidFill>
                            <a:srgbClr val="000000"/>
                          </a:solidFill>
                          <a:latin typeface="Arial" pitchFamily="34" charset="0"/>
                          <a:cs typeface="Arial" pitchFamily="34" charset="0"/>
                        </a:rPr>
                        <a:t>Force or threats</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2150">
                <a:tc>
                  <a:txBody>
                    <a:bodyPr/>
                    <a:lstStyle/>
                    <a:p>
                      <a:pPr algn="l" fontAlgn="t"/>
                      <a:r>
                        <a:rPr lang="en-AU" sz="1100" b="0" i="0" u="none" strike="noStrike">
                          <a:solidFill>
                            <a:srgbClr val="000000"/>
                          </a:solidFill>
                          <a:latin typeface="Arial" pitchFamily="34" charset="0"/>
                          <a:cs typeface="Arial" pitchFamily="34" charset="0"/>
                        </a:rPr>
                        <a:t>Restriction of movement and confinement</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73703">
                <a:tc>
                  <a:txBody>
                    <a:bodyPr/>
                    <a:lstStyle/>
                    <a:p>
                      <a:pPr algn="l" fontAlgn="t"/>
                      <a:r>
                        <a:rPr lang="en-AU" sz="1100" b="0" i="0" u="none" strike="noStrike">
                          <a:solidFill>
                            <a:srgbClr val="000000"/>
                          </a:solidFill>
                          <a:latin typeface="Arial" pitchFamily="34" charset="0"/>
                          <a:cs typeface="Arial" pitchFamily="34" charset="0"/>
                        </a:rPr>
                        <a:t>Debt bondage</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2150">
                <a:tc>
                  <a:txBody>
                    <a:bodyPr/>
                    <a:lstStyle/>
                    <a:p>
                      <a:pPr algn="l" fontAlgn="t"/>
                      <a:r>
                        <a:rPr lang="en-AU" sz="1100" b="0" i="0" u="none" strike="noStrike">
                          <a:solidFill>
                            <a:srgbClr val="000000"/>
                          </a:solidFill>
                          <a:latin typeface="Arial" pitchFamily="34" charset="0"/>
                          <a:cs typeface="Arial" pitchFamily="34" charset="0"/>
                        </a:rPr>
                        <a:t>Threats to report to immigration or police</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2150">
                <a:tc>
                  <a:txBody>
                    <a:bodyPr/>
                    <a:lstStyle/>
                    <a:p>
                      <a:pPr algn="l" fontAlgn="t"/>
                      <a:r>
                        <a:rPr lang="en-AU" sz="1100" b="0" i="0" u="none" strike="noStrike">
                          <a:solidFill>
                            <a:srgbClr val="000000"/>
                          </a:solidFill>
                          <a:latin typeface="Arial" pitchFamily="34" charset="0"/>
                          <a:cs typeface="Arial" pitchFamily="34" charset="0"/>
                        </a:rPr>
                        <a:t>Retention of passport and identity documents</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50596">
                <a:tc>
                  <a:txBody>
                    <a:bodyPr/>
                    <a:lstStyle/>
                    <a:p>
                      <a:pPr algn="l" fontAlgn="t"/>
                      <a:r>
                        <a:rPr lang="en-AU" sz="1100" b="0" i="0" u="none" strike="noStrike">
                          <a:solidFill>
                            <a:srgbClr val="000000"/>
                          </a:solidFill>
                          <a:latin typeface="Arial" pitchFamily="34" charset="0"/>
                          <a:cs typeface="Arial" pitchFamily="34" charset="0"/>
                        </a:rPr>
                        <a:t>Object of sale and purchase</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2150">
                <a:tc>
                  <a:txBody>
                    <a:bodyPr/>
                    <a:lstStyle/>
                    <a:p>
                      <a:pPr algn="l" fontAlgn="t"/>
                      <a:r>
                        <a:rPr lang="en-AU" sz="1100" b="0" i="0" u="none" strike="noStrike">
                          <a:solidFill>
                            <a:srgbClr val="000000"/>
                          </a:solidFill>
                          <a:latin typeface="Arial" pitchFamily="34" charset="0"/>
                          <a:cs typeface="Arial" pitchFamily="34" charset="0"/>
                        </a:rPr>
                        <a:t>Threats of dismissal</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50596">
                <a:tc>
                  <a:txBody>
                    <a:bodyPr/>
                    <a:lstStyle/>
                    <a:p>
                      <a:pPr algn="l" fontAlgn="t"/>
                      <a:r>
                        <a:rPr lang="en-AU" sz="1100" b="0" i="0" u="none" strike="noStrike" dirty="0">
                          <a:solidFill>
                            <a:srgbClr val="000000"/>
                          </a:solidFill>
                          <a:latin typeface="Arial" pitchFamily="34" charset="0"/>
                          <a:cs typeface="Arial" pitchFamily="34" charset="0"/>
                        </a:rPr>
                        <a:t>Very poor wages</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AU" sz="1100" b="0" i="0" u="none" strike="noStrike" dirty="0">
                          <a:solidFill>
                            <a:srgbClr val="000000"/>
                          </a:solidFill>
                          <a:latin typeface="Arial" pitchFamily="34" charset="0"/>
                          <a:cs typeface="Arial" pitchFamily="34" charset="0"/>
                        </a:rPr>
                        <a:t> </a:t>
                      </a:r>
                    </a:p>
                  </a:txBody>
                  <a:tcPr marL="7374" marR="7374"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655953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AU" sz="4000" dirty="0" smtClean="0">
              <a:latin typeface="Arial" charset="0"/>
              <a:cs typeface="Arial" charset="0"/>
            </a:endParaRPr>
          </a:p>
        </p:txBody>
      </p:sp>
      <p:pic>
        <p:nvPicPr>
          <p:cNvPr id="30723" name="Picture 18" descr="Moldova"/>
          <p:cNvPicPr>
            <a:picLocks noGrp="1" noChangeAspect="1" noChangeArrowheads="1"/>
          </p:cNvPicPr>
          <p:nvPr>
            <p:ph idx="1"/>
          </p:nvPr>
        </p:nvPicPr>
        <p:blipFill>
          <a:blip r:embed="rId3"/>
          <a:srcRect/>
          <a:stretch>
            <a:fillRect/>
          </a:stretch>
        </p:blipFill>
        <p:spPr>
          <a:xfrm>
            <a:off x="619125" y="1604963"/>
            <a:ext cx="2928938" cy="4183062"/>
          </a:xfrm>
          <a:noFill/>
        </p:spPr>
      </p:pic>
      <p:sp>
        <p:nvSpPr>
          <p:cNvPr id="30724" name="TextBox 4"/>
          <p:cNvSpPr txBox="1">
            <a:spLocks noChangeArrowheads="1"/>
          </p:cNvSpPr>
          <p:nvPr/>
        </p:nvSpPr>
        <p:spPr bwMode="auto">
          <a:xfrm>
            <a:off x="4279900" y="1627188"/>
            <a:ext cx="4270375" cy="2831544"/>
          </a:xfrm>
          <a:prstGeom prst="rect">
            <a:avLst/>
          </a:prstGeom>
          <a:noFill/>
          <a:ln w="9525">
            <a:noFill/>
            <a:miter lim="800000"/>
            <a:headEnd/>
            <a:tailEnd/>
          </a:ln>
        </p:spPr>
        <p:txBody>
          <a:bodyPr>
            <a:spAutoFit/>
          </a:bodyPr>
          <a:lstStyle/>
          <a:p>
            <a:r>
              <a:rPr lang="en-AU" sz="2000" b="1" dirty="0"/>
              <a:t>Migration Amendment (Employer Sanctions) Act 2007 (</a:t>
            </a:r>
            <a:r>
              <a:rPr lang="en-AU" sz="2000" b="1" dirty="0" err="1"/>
              <a:t>Cth</a:t>
            </a:r>
            <a:r>
              <a:rPr lang="en-AU" sz="2000" b="1" dirty="0" smtClean="0"/>
              <a:t>)</a:t>
            </a:r>
          </a:p>
          <a:p>
            <a:endParaRPr lang="en-AU" sz="2000" b="1" dirty="0" smtClean="0"/>
          </a:p>
          <a:p>
            <a:r>
              <a:rPr lang="en-AU" sz="2000" b="1" dirty="0" smtClean="0"/>
              <a:t>	Howell Report</a:t>
            </a:r>
          </a:p>
          <a:p>
            <a:endParaRPr lang="en-AU" sz="2000" b="1" dirty="0" smtClean="0"/>
          </a:p>
          <a:p>
            <a:r>
              <a:rPr lang="en-AU" sz="2000" b="1" dirty="0" smtClean="0"/>
              <a:t>Worker Protection Act 2008 (</a:t>
            </a:r>
            <a:r>
              <a:rPr lang="en-AU" sz="2000" b="1" dirty="0" err="1" smtClean="0"/>
              <a:t>Cth</a:t>
            </a:r>
            <a:r>
              <a:rPr lang="en-AU" sz="2000" b="1" dirty="0" smtClean="0"/>
              <a:t>)</a:t>
            </a:r>
            <a:endParaRPr lang="en-AU" sz="2000" b="1" dirty="0"/>
          </a:p>
          <a:p>
            <a:endParaRPr lang="en-AU" sz="2000" b="1" dirty="0"/>
          </a:p>
          <a:p>
            <a:r>
              <a:rPr lang="en-AU" sz="2000" b="1" dirty="0" smtClean="0"/>
              <a:t>Fair </a:t>
            </a:r>
            <a:r>
              <a:rPr lang="en-AU" sz="2000" b="1" dirty="0"/>
              <a:t>Work Act 2009 (</a:t>
            </a:r>
            <a:r>
              <a:rPr lang="en-AU" sz="2000" b="1" dirty="0" err="1"/>
              <a:t>Cth</a:t>
            </a:r>
            <a:r>
              <a:rPr lang="en-AU" sz="2000" b="1" dirty="0"/>
              <a:t>)</a:t>
            </a:r>
          </a:p>
          <a:p>
            <a:endParaRPr lang="en-AU" dirty="0"/>
          </a:p>
        </p:txBody>
      </p:sp>
    </p:spTree>
    <p:extLst>
      <p:ext uri="{BB962C8B-B14F-4D97-AF65-F5344CB8AC3E}">
        <p14:creationId xmlns:p14="http://schemas.microsoft.com/office/powerpoint/2010/main" xmlns="" val="1391811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AU" sz="4000" smtClean="0">
                <a:latin typeface="Arial" charset="0"/>
                <a:cs typeface="Arial" charset="0"/>
              </a:rPr>
              <a:t>National Taskforce</a:t>
            </a:r>
          </a:p>
        </p:txBody>
      </p:sp>
      <p:pic>
        <p:nvPicPr>
          <p:cNvPr id="10243" name="Content Placeholder 3" descr="Stills_15 copy.jpg"/>
          <p:cNvPicPr>
            <a:picLocks noChangeAspect="1"/>
          </p:cNvPicPr>
          <p:nvPr/>
        </p:nvPicPr>
        <p:blipFill>
          <a:blip r:embed="rId3">
            <a:lum bright="70000" contrast="-70000"/>
          </a:blip>
          <a:srcRect/>
          <a:stretch>
            <a:fillRect/>
          </a:stretch>
        </p:blipFill>
        <p:spPr bwMode="auto">
          <a:xfrm>
            <a:off x="1258888" y="1152525"/>
            <a:ext cx="6938962" cy="4618038"/>
          </a:xfrm>
          <a:prstGeom prst="rect">
            <a:avLst/>
          </a:prstGeom>
          <a:noFill/>
          <a:ln w="9525">
            <a:noFill/>
            <a:miter lim="800000"/>
            <a:headEnd/>
            <a:tailEnd/>
          </a:ln>
        </p:spPr>
      </p:pic>
      <p:sp>
        <p:nvSpPr>
          <p:cNvPr id="10244" name="TextBox 3"/>
          <p:cNvSpPr txBox="1">
            <a:spLocks noChangeArrowheads="1"/>
          </p:cNvSpPr>
          <p:nvPr/>
        </p:nvSpPr>
        <p:spPr bwMode="auto">
          <a:xfrm>
            <a:off x="1258888" y="1152525"/>
            <a:ext cx="6669087" cy="5200650"/>
          </a:xfrm>
          <a:prstGeom prst="rect">
            <a:avLst/>
          </a:prstGeom>
          <a:noFill/>
          <a:ln w="9525">
            <a:noFill/>
            <a:miter lim="800000"/>
            <a:headEnd/>
            <a:tailEnd/>
          </a:ln>
        </p:spPr>
        <p:txBody>
          <a:bodyPr>
            <a:spAutoFit/>
          </a:bodyPr>
          <a:lstStyle/>
          <a:p>
            <a:r>
              <a:rPr lang="en-AU" b="1"/>
              <a:t>The Anti People Trafficking Interdepartmental Committee (IDC):</a:t>
            </a:r>
          </a:p>
          <a:p>
            <a:endParaRPr lang="en-AU" b="1"/>
          </a:p>
          <a:p>
            <a:pPr>
              <a:buFont typeface="Arial" charset="0"/>
              <a:buChar char="•"/>
            </a:pPr>
            <a:r>
              <a:rPr lang="en-AU" sz="1600" b="1"/>
              <a:t> </a:t>
            </a:r>
            <a:r>
              <a:rPr lang="en-AU" sz="1600"/>
              <a:t>The Attorney-General’s Department</a:t>
            </a:r>
          </a:p>
          <a:p>
            <a:pPr>
              <a:buFont typeface="Arial" charset="0"/>
              <a:buChar char="•"/>
            </a:pPr>
            <a:r>
              <a:rPr lang="en-AU" sz="1600"/>
              <a:t> The Australian Building and Construction Commission</a:t>
            </a:r>
          </a:p>
          <a:p>
            <a:pPr>
              <a:buFont typeface="Arial" charset="0"/>
              <a:buChar char="•"/>
            </a:pPr>
            <a:r>
              <a:rPr lang="en-AU" sz="1600"/>
              <a:t> The Australian Crime Commission</a:t>
            </a:r>
          </a:p>
          <a:p>
            <a:pPr>
              <a:buFont typeface="Arial" charset="0"/>
              <a:buChar char="•"/>
            </a:pPr>
            <a:r>
              <a:rPr lang="en-AU" sz="1600"/>
              <a:t> The Australian Federal Police</a:t>
            </a:r>
          </a:p>
          <a:p>
            <a:pPr>
              <a:buFont typeface="Arial" charset="0"/>
              <a:buChar char="•"/>
            </a:pPr>
            <a:r>
              <a:rPr lang="en-AU" sz="1600"/>
              <a:t> The Australian Institute of Criminology </a:t>
            </a:r>
          </a:p>
          <a:p>
            <a:pPr>
              <a:buFont typeface="Arial" charset="0"/>
              <a:buChar char="•"/>
            </a:pPr>
            <a:r>
              <a:rPr lang="en-AU" sz="1600"/>
              <a:t> The Australian Agency for International Development (AusAID) </a:t>
            </a:r>
          </a:p>
          <a:p>
            <a:pPr>
              <a:buFont typeface="Arial" charset="0"/>
              <a:buChar char="•"/>
            </a:pPr>
            <a:r>
              <a:rPr lang="en-AU" sz="1600"/>
              <a:t>The Commonwealth Director of Public Prosecutions</a:t>
            </a:r>
          </a:p>
          <a:p>
            <a:pPr>
              <a:buFont typeface="Arial" charset="0"/>
              <a:buChar char="•"/>
            </a:pPr>
            <a:r>
              <a:rPr lang="en-AU" sz="1600"/>
              <a:t>The Department of Education, Employment and Workplace Relations</a:t>
            </a:r>
          </a:p>
          <a:p>
            <a:pPr>
              <a:buFont typeface="Arial" charset="0"/>
              <a:buChar char="•"/>
            </a:pPr>
            <a:r>
              <a:rPr lang="en-AU" sz="1600"/>
              <a:t>The Department of Foreign Affairs and Trade </a:t>
            </a:r>
          </a:p>
          <a:p>
            <a:pPr>
              <a:buFont typeface="Arial" charset="0"/>
              <a:buChar char="•"/>
            </a:pPr>
            <a:r>
              <a:rPr lang="en-AU" sz="1600"/>
              <a:t> The Department of Immigration and Citizenship</a:t>
            </a:r>
          </a:p>
          <a:p>
            <a:pPr>
              <a:buFont typeface="Arial" charset="0"/>
              <a:buChar char="•"/>
            </a:pPr>
            <a:r>
              <a:rPr lang="en-AU" sz="1600"/>
              <a:t> The Fair Work Ombudsman</a:t>
            </a:r>
          </a:p>
          <a:p>
            <a:pPr>
              <a:buFont typeface="Arial" charset="0"/>
              <a:buChar char="•"/>
            </a:pPr>
            <a:r>
              <a:rPr lang="en-AU" sz="1600"/>
              <a:t> The Australian Government Office for Women in the Department of Families, Housing, Community Services and Indigenous Affairs</a:t>
            </a:r>
          </a:p>
          <a:p>
            <a:pPr>
              <a:buFont typeface="Arial" charset="0"/>
              <a:buChar char="•"/>
            </a:pPr>
            <a:r>
              <a:rPr lang="en-AU" sz="1600"/>
              <a:t>The Department of the Prime Minister and Cabinet  </a:t>
            </a:r>
          </a:p>
          <a:p>
            <a:r>
              <a:rPr lang="en-AU" b="1"/>
              <a:t/>
            </a:r>
            <a:br>
              <a:rPr lang="en-AU" b="1"/>
            </a:br>
            <a:endParaRPr lang="en-AU" b="1"/>
          </a:p>
          <a:p>
            <a:endParaRPr lang="en-A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4"/>
          <p:cNvSpPr txBox="1">
            <a:spLocks noChangeArrowheads="1"/>
          </p:cNvSpPr>
          <p:nvPr/>
        </p:nvSpPr>
        <p:spPr bwMode="auto">
          <a:xfrm>
            <a:off x="4691063" y="785813"/>
            <a:ext cx="3895725" cy="4400550"/>
          </a:xfrm>
          <a:prstGeom prst="rect">
            <a:avLst/>
          </a:prstGeom>
          <a:noFill/>
          <a:ln w="9525">
            <a:noFill/>
            <a:miter lim="800000"/>
            <a:headEnd/>
            <a:tailEnd/>
          </a:ln>
        </p:spPr>
        <p:txBody>
          <a:bodyPr>
            <a:spAutoFit/>
          </a:bodyPr>
          <a:lstStyle/>
          <a:p>
            <a:endParaRPr lang="en-US" sz="2000"/>
          </a:p>
          <a:p>
            <a:endParaRPr lang="en-US" sz="2000"/>
          </a:p>
          <a:p>
            <a:r>
              <a:rPr lang="en-US" sz="2000"/>
              <a:t>Australian Government, Anti-People Trafficking Interdepartmental Committee, </a:t>
            </a:r>
            <a:r>
              <a:rPr lang="en-US" sz="2000" i="1"/>
              <a:t>Trafficking in Persons: The Australian Government Response: 1 May 2009-30 June </a:t>
            </a:r>
            <a:r>
              <a:rPr lang="en-US" sz="2000"/>
              <a:t>2010 (2010)</a:t>
            </a:r>
          </a:p>
          <a:p>
            <a:endParaRPr lang="en-US" sz="2000"/>
          </a:p>
          <a:p>
            <a:endParaRPr lang="en-AU" sz="2000"/>
          </a:p>
          <a:p>
            <a:r>
              <a:rPr lang="en-AU" sz="2000"/>
              <a:t>Available through the Attorney-General’s website:</a:t>
            </a:r>
            <a:br>
              <a:rPr lang="en-AU" sz="2000"/>
            </a:br>
            <a:r>
              <a:rPr lang="en-AU" sz="2000"/>
              <a:t>www.ag.gov.au</a:t>
            </a:r>
          </a:p>
        </p:txBody>
      </p:sp>
      <p:pic>
        <p:nvPicPr>
          <p:cNvPr id="11267" name="Picture 2"/>
          <p:cNvPicPr>
            <a:picLocks noChangeAspect="1" noChangeArrowheads="1"/>
          </p:cNvPicPr>
          <p:nvPr/>
        </p:nvPicPr>
        <p:blipFill>
          <a:blip r:embed="rId3"/>
          <a:srcRect/>
          <a:stretch>
            <a:fillRect/>
          </a:stretch>
        </p:blipFill>
        <p:spPr bwMode="auto">
          <a:xfrm>
            <a:off x="590550" y="1023938"/>
            <a:ext cx="3971925" cy="4738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fontAlgn="auto">
              <a:spcAft>
                <a:spcPts val="0"/>
              </a:spcAft>
              <a:defRPr/>
            </a:pPr>
            <a:r>
              <a:rPr lang="en-US" dirty="0" smtClean="0"/>
              <a:t>People Smuggling</a:t>
            </a:r>
            <a:endParaRPr lang="en-US" dirty="0"/>
          </a:p>
        </p:txBody>
      </p:sp>
      <p:sp>
        <p:nvSpPr>
          <p:cNvPr id="178179" name="Rectangle 3"/>
          <p:cNvSpPr>
            <a:spLocks noGrp="1" noChangeArrowheads="1"/>
          </p:cNvSpPr>
          <p:nvPr>
            <p:ph type="body" sz="half" idx="1"/>
          </p:nvPr>
        </p:nvSpPr>
        <p:spPr/>
        <p:txBody>
          <a:bodyPr>
            <a:normAutofit fontScale="92500"/>
          </a:bodyPr>
          <a:lstStyle/>
          <a:p>
            <a:pPr marL="365760" indent="-256032" fontAlgn="auto">
              <a:spcAft>
                <a:spcPts val="0"/>
              </a:spcAft>
              <a:buFont typeface="Arial" charset="0"/>
              <a:buNone/>
              <a:defRPr/>
            </a:pPr>
            <a:r>
              <a:rPr lang="en-US" sz="2000"/>
              <a:t>	The </a:t>
            </a:r>
            <a:r>
              <a:rPr lang="en-US" sz="2000" i="1"/>
              <a:t>Protocol Against Smuggling of Migrants by Land Sea and Air</a:t>
            </a:r>
            <a:r>
              <a:rPr lang="en-US" sz="2000"/>
              <a:t> defines people smuggling as: “the procurement in order to obtain, directly or indirectly a financial or other material benefit, of the illegal entry of a person into a state Party of which the person is not a national or permanent resident”. </a:t>
            </a:r>
          </a:p>
          <a:p>
            <a:pPr marL="365760" indent="-256032" fontAlgn="auto">
              <a:spcAft>
                <a:spcPts val="0"/>
              </a:spcAft>
              <a:buFont typeface="Arial" charset="0"/>
              <a:buNone/>
              <a:defRPr/>
            </a:pPr>
            <a:r>
              <a:rPr lang="en-US" sz="1200">
                <a:solidFill>
                  <a:schemeClr val="tx2"/>
                </a:solidFill>
              </a:rPr>
              <a:t>	Photo by J. Maillard, International Labour Organization</a:t>
            </a:r>
          </a:p>
        </p:txBody>
      </p:sp>
      <p:pic>
        <p:nvPicPr>
          <p:cNvPr id="37892" name="Picture 4" descr="bwgarment"/>
          <p:cNvPicPr>
            <a:picLocks noGrp="1" noChangeAspect="1" noChangeArrowheads="1"/>
          </p:cNvPicPr>
          <p:nvPr>
            <p:ph sz="half" idx="2"/>
          </p:nvPr>
        </p:nvPicPr>
        <p:blipFill>
          <a:blip r:embed="rId3"/>
          <a:srcRect/>
          <a:stretch>
            <a:fillRect/>
          </a:stretch>
        </p:blipFill>
        <p:spPr>
          <a:xfrm>
            <a:off x="4572000" y="2362200"/>
            <a:ext cx="3886200" cy="3810000"/>
          </a:xfrm>
        </p:spPr>
      </p:pic>
    </p:spTree>
    <p:extLst>
      <p:ext uri="{BB962C8B-B14F-4D97-AF65-F5344CB8AC3E}">
        <p14:creationId xmlns:p14="http://schemas.microsoft.com/office/powerpoint/2010/main" xmlns="" val="3190784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a:xfrm>
            <a:off x="4857750" y="285750"/>
            <a:ext cx="4286250" cy="1143000"/>
          </a:xfrm>
        </p:spPr>
        <p:txBody>
          <a:bodyPr/>
          <a:lstStyle/>
          <a:p>
            <a:r>
              <a:rPr lang="en-AU" sz="3600" dirty="0" smtClean="0"/>
              <a:t>People Trafficking Visa Framework</a:t>
            </a:r>
          </a:p>
        </p:txBody>
      </p:sp>
      <p:pic>
        <p:nvPicPr>
          <p:cNvPr id="19459" name="Content Placeholder 8" descr="ASP Poster - Dishes.jpg"/>
          <p:cNvPicPr>
            <a:picLocks noGrp="1" noChangeAspect="1"/>
          </p:cNvPicPr>
          <p:nvPr>
            <p:ph idx="1"/>
          </p:nvPr>
        </p:nvPicPr>
        <p:blipFill>
          <a:blip r:embed="rId3"/>
          <a:srcRect/>
          <a:stretch>
            <a:fillRect/>
          </a:stretch>
        </p:blipFill>
        <p:spPr>
          <a:xfrm>
            <a:off x="0" y="0"/>
            <a:ext cx="4878388" cy="6858000"/>
          </a:xfrm>
        </p:spPr>
      </p:pic>
      <p:sp>
        <p:nvSpPr>
          <p:cNvPr id="19460" name="TextBox 9"/>
          <p:cNvSpPr txBox="1">
            <a:spLocks noChangeArrowheads="1"/>
          </p:cNvSpPr>
          <p:nvPr/>
        </p:nvSpPr>
        <p:spPr bwMode="auto">
          <a:xfrm>
            <a:off x="5072063" y="1524000"/>
            <a:ext cx="3857625" cy="2862263"/>
          </a:xfrm>
          <a:prstGeom prst="rect">
            <a:avLst/>
          </a:prstGeom>
          <a:noFill/>
          <a:ln w="9525">
            <a:noFill/>
            <a:miter lim="800000"/>
            <a:headEnd/>
            <a:tailEnd/>
          </a:ln>
        </p:spPr>
        <p:txBody>
          <a:bodyPr>
            <a:spAutoFit/>
          </a:bodyPr>
          <a:lstStyle/>
          <a:p>
            <a:pPr marL="341313" indent="-341313">
              <a:buFont typeface="Arial" charset="0"/>
              <a:buChar char="•"/>
            </a:pPr>
            <a:r>
              <a:rPr lang="en-AU" sz="2000"/>
              <a:t>Established by the Federal Government on 1 January 2004.</a:t>
            </a:r>
          </a:p>
          <a:p>
            <a:pPr marL="341313" indent="-341313">
              <a:buFont typeface="Arial" charset="0"/>
              <a:buChar char="•"/>
            </a:pPr>
            <a:r>
              <a:rPr lang="en-AU" sz="2000"/>
              <a:t>Amended from July 2009.</a:t>
            </a:r>
          </a:p>
          <a:p>
            <a:pPr marL="341313" indent="-341313">
              <a:buFont typeface="Arial" charset="0"/>
              <a:buChar char="•"/>
            </a:pPr>
            <a:r>
              <a:rPr lang="en-AU" sz="2000"/>
              <a:t>Consists of the Bridging F visa, the Criminal Justice Stay visa and the Witness Protection (Trafficking) Permanent visa.</a:t>
            </a:r>
          </a:p>
        </p:txBody>
      </p:sp>
      <p:sp>
        <p:nvSpPr>
          <p:cNvPr id="5" name="Footer Placeholder 4"/>
          <p:cNvSpPr>
            <a:spLocks noGrp="1"/>
          </p:cNvSpPr>
          <p:nvPr>
            <p:ph type="ftr" sz="quarter" idx="11"/>
          </p:nvPr>
        </p:nvSpPr>
        <p:spPr/>
        <p:txBody>
          <a:bodyPr/>
          <a:lstStyle/>
          <a:p>
            <a:pPr>
              <a:defRPr/>
            </a:pPr>
            <a:r>
              <a:rPr lang="en-AU"/>
              <a:t> </a:t>
            </a:r>
          </a:p>
        </p:txBody>
      </p:sp>
    </p:spTree>
    <p:extLst>
      <p:ext uri="{BB962C8B-B14F-4D97-AF65-F5344CB8AC3E}">
        <p14:creationId xmlns:p14="http://schemas.microsoft.com/office/powerpoint/2010/main" xmlns="" val="2053188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AU" sz="3600" smtClean="0">
                <a:latin typeface="Arial" charset="0"/>
                <a:cs typeface="Arial" charset="0"/>
              </a:rPr>
              <a:t>Visa Reforms</a:t>
            </a:r>
          </a:p>
        </p:txBody>
      </p:sp>
      <p:sp>
        <p:nvSpPr>
          <p:cNvPr id="15363" name="TextBox 2"/>
          <p:cNvSpPr txBox="1">
            <a:spLocks noChangeArrowheads="1"/>
          </p:cNvSpPr>
          <p:nvPr/>
        </p:nvSpPr>
        <p:spPr bwMode="auto">
          <a:xfrm>
            <a:off x="758825" y="4973638"/>
            <a:ext cx="6994525" cy="369887"/>
          </a:xfrm>
          <a:prstGeom prst="rect">
            <a:avLst/>
          </a:prstGeom>
          <a:noFill/>
          <a:ln w="9525">
            <a:noFill/>
            <a:miter lim="800000"/>
            <a:headEnd/>
            <a:tailEnd/>
          </a:ln>
        </p:spPr>
        <p:txBody>
          <a:bodyPr>
            <a:spAutoFit/>
          </a:bodyPr>
          <a:lstStyle/>
          <a:p>
            <a:endParaRPr lang="en-AU"/>
          </a:p>
        </p:txBody>
      </p:sp>
      <p:sp>
        <p:nvSpPr>
          <p:cNvPr id="15364" name="TextBox 4"/>
          <p:cNvSpPr txBox="1">
            <a:spLocks noChangeArrowheads="1"/>
          </p:cNvSpPr>
          <p:nvPr/>
        </p:nvSpPr>
        <p:spPr bwMode="auto">
          <a:xfrm>
            <a:off x="1654175" y="1211263"/>
            <a:ext cx="5829300" cy="1477962"/>
          </a:xfrm>
          <a:prstGeom prst="rect">
            <a:avLst/>
          </a:prstGeom>
          <a:noFill/>
          <a:ln w="9525">
            <a:noFill/>
            <a:miter lim="800000"/>
            <a:headEnd/>
            <a:tailEnd/>
          </a:ln>
        </p:spPr>
        <p:txBody>
          <a:bodyPr>
            <a:spAutoFit/>
          </a:bodyPr>
          <a:lstStyle/>
          <a:p>
            <a:r>
              <a:rPr lang="en-AU"/>
              <a:t>Table 5: Total Support Program client numbers, by industry exploitation type and gender, January 2004 to 30 June 2010 *</a:t>
            </a:r>
          </a:p>
          <a:p>
            <a:endParaRPr lang="en-AU"/>
          </a:p>
          <a:p>
            <a:endParaRPr lang="en-AU"/>
          </a:p>
        </p:txBody>
      </p:sp>
      <p:graphicFrame>
        <p:nvGraphicFramePr>
          <p:cNvPr id="6" name="Table 5"/>
          <p:cNvGraphicFramePr>
            <a:graphicFrameLocks noGrp="1"/>
          </p:cNvGraphicFramePr>
          <p:nvPr/>
        </p:nvGraphicFramePr>
        <p:xfrm>
          <a:off x="1524000" y="2386013"/>
          <a:ext cx="6096000" cy="2076475"/>
        </p:xfrm>
        <a:graphic>
          <a:graphicData uri="http://schemas.openxmlformats.org/drawingml/2006/table">
            <a:tbl>
              <a:tblPr firstRow="1" bandRow="1">
                <a:tableStyleId>{5C22544A-7EE6-4342-B048-85BDC9FD1C3A}</a:tableStyleId>
              </a:tblPr>
              <a:tblGrid>
                <a:gridCol w="1524000"/>
                <a:gridCol w="1524000"/>
                <a:gridCol w="1524000"/>
                <a:gridCol w="1524000"/>
              </a:tblGrid>
              <a:tr h="1070635">
                <a:tc>
                  <a:txBody>
                    <a:bodyPr/>
                    <a:lstStyle/>
                    <a:p>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Other forms of labour</a:t>
                      </a:r>
                      <a:r>
                        <a:rPr lang="en-AU" sz="1600" baseline="0" dirty="0" smtClean="0">
                          <a:latin typeface="Arial" pitchFamily="34" charset="0"/>
                          <a:cs typeface="Arial" pitchFamily="34" charset="0"/>
                        </a:rPr>
                        <a:t> exploitation</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Sexual exploitation</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Total from 1 January 2004 to 30 June 2010</a:t>
                      </a:r>
                      <a:endParaRPr lang="en-AU" sz="1600" dirty="0">
                        <a:latin typeface="Arial" pitchFamily="34" charset="0"/>
                        <a:cs typeface="Arial" pitchFamily="34" charset="0"/>
                      </a:endParaRPr>
                    </a:p>
                  </a:txBody>
                  <a:tcPr/>
                </a:tc>
              </a:tr>
              <a:tr h="334002">
                <a:tc>
                  <a:txBody>
                    <a:bodyPr/>
                    <a:lstStyle/>
                    <a:p>
                      <a:r>
                        <a:rPr lang="en-AU" sz="1600" dirty="0" smtClean="0">
                          <a:latin typeface="Arial" pitchFamily="34" charset="0"/>
                          <a:cs typeface="Arial" pitchFamily="34" charset="0"/>
                        </a:rPr>
                        <a:t>Male</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11</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0</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11</a:t>
                      </a:r>
                      <a:endParaRPr lang="en-AU" sz="1600" dirty="0">
                        <a:latin typeface="Arial" pitchFamily="34" charset="0"/>
                        <a:cs typeface="Arial" pitchFamily="34" charset="0"/>
                      </a:endParaRPr>
                    </a:p>
                  </a:txBody>
                  <a:tcPr/>
                </a:tc>
              </a:tr>
              <a:tr h="334002">
                <a:tc>
                  <a:txBody>
                    <a:bodyPr/>
                    <a:lstStyle/>
                    <a:p>
                      <a:r>
                        <a:rPr lang="en-AU" sz="1600" dirty="0" smtClean="0">
                          <a:latin typeface="Arial" pitchFamily="34" charset="0"/>
                          <a:cs typeface="Arial" pitchFamily="34" charset="0"/>
                        </a:rPr>
                        <a:t>Female</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12</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132</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144</a:t>
                      </a:r>
                      <a:endParaRPr lang="en-AU" sz="1600" dirty="0">
                        <a:latin typeface="Arial" pitchFamily="34" charset="0"/>
                        <a:cs typeface="Arial" pitchFamily="34" charset="0"/>
                      </a:endParaRPr>
                    </a:p>
                  </a:txBody>
                  <a:tcPr/>
                </a:tc>
              </a:tr>
              <a:tr h="334002">
                <a:tc>
                  <a:txBody>
                    <a:bodyPr/>
                    <a:lstStyle/>
                    <a:p>
                      <a:r>
                        <a:rPr lang="en-AU" sz="1600" dirty="0" smtClean="0">
                          <a:latin typeface="Arial" pitchFamily="34" charset="0"/>
                          <a:cs typeface="Arial" pitchFamily="34" charset="0"/>
                        </a:rPr>
                        <a:t>Total</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23</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132</a:t>
                      </a:r>
                      <a:endParaRPr lang="en-AU" sz="1600" dirty="0">
                        <a:latin typeface="Arial" pitchFamily="34" charset="0"/>
                        <a:cs typeface="Arial" pitchFamily="34" charset="0"/>
                      </a:endParaRPr>
                    </a:p>
                  </a:txBody>
                  <a:tcPr/>
                </a:tc>
                <a:tc>
                  <a:txBody>
                    <a:bodyPr/>
                    <a:lstStyle/>
                    <a:p>
                      <a:r>
                        <a:rPr lang="en-AU" sz="1600" dirty="0" smtClean="0">
                          <a:latin typeface="Arial" pitchFamily="34" charset="0"/>
                          <a:cs typeface="Arial" pitchFamily="34" charset="0"/>
                        </a:rPr>
                        <a:t>155</a:t>
                      </a:r>
                      <a:endParaRPr lang="en-AU" sz="1600" dirty="0">
                        <a:latin typeface="Arial" pitchFamily="34" charset="0"/>
                        <a:cs typeface="Arial" pitchFamily="34" charset="0"/>
                      </a:endParaRPr>
                    </a:p>
                  </a:txBody>
                  <a:tcPr/>
                </a:tc>
              </a:tr>
            </a:tbl>
          </a:graphicData>
        </a:graphic>
      </p:graphicFrame>
      <p:sp>
        <p:nvSpPr>
          <p:cNvPr id="15392" name="TextBox 7"/>
          <p:cNvSpPr txBox="1">
            <a:spLocks noChangeArrowheads="1"/>
          </p:cNvSpPr>
          <p:nvPr/>
        </p:nvSpPr>
        <p:spPr bwMode="auto">
          <a:xfrm>
            <a:off x="758825" y="5343525"/>
            <a:ext cx="6994525" cy="677863"/>
          </a:xfrm>
          <a:prstGeom prst="rect">
            <a:avLst/>
          </a:prstGeom>
          <a:noFill/>
          <a:ln w="9525">
            <a:noFill/>
            <a:miter lim="800000"/>
            <a:headEnd/>
            <a:tailEnd/>
          </a:ln>
        </p:spPr>
        <p:txBody>
          <a:bodyPr>
            <a:spAutoFit/>
          </a:bodyPr>
          <a:lstStyle/>
          <a:p>
            <a:r>
              <a:rPr lang="en-US" sz="1000"/>
              <a:t>* Taken from Australian Government, Anti-People Trafficking Interdepartmental Committee, </a:t>
            </a:r>
            <a:r>
              <a:rPr lang="en-US" sz="1000" i="1"/>
              <a:t>Trafficking in Persons: The Australian Government Response: 1 May 2009-30 June </a:t>
            </a:r>
            <a:r>
              <a:rPr lang="en-US" sz="1000"/>
              <a:t>2010 (2010) 13.</a:t>
            </a:r>
            <a:endParaRPr lang="en-AU" sz="1000"/>
          </a:p>
          <a:p>
            <a:endParaRPr lang="en-A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AU" sz="4000" smtClean="0">
                <a:latin typeface="Arial" charset="0"/>
                <a:cs typeface="Arial" charset="0"/>
              </a:rPr>
              <a:t>Visa Reforms</a:t>
            </a:r>
          </a:p>
        </p:txBody>
      </p:sp>
      <p:sp>
        <p:nvSpPr>
          <p:cNvPr id="16387" name="Rectangle 2"/>
          <p:cNvSpPr>
            <a:spLocks noChangeArrowheads="1"/>
          </p:cNvSpPr>
          <p:nvPr/>
        </p:nvSpPr>
        <p:spPr bwMode="auto">
          <a:xfrm>
            <a:off x="2212975" y="1417638"/>
            <a:ext cx="4572000" cy="584200"/>
          </a:xfrm>
          <a:prstGeom prst="rect">
            <a:avLst/>
          </a:prstGeom>
          <a:noFill/>
          <a:ln w="9525">
            <a:noFill/>
            <a:miter lim="800000"/>
            <a:headEnd/>
            <a:tailEnd/>
          </a:ln>
        </p:spPr>
        <p:txBody>
          <a:bodyPr>
            <a:spAutoFit/>
          </a:bodyPr>
          <a:lstStyle/>
          <a:p>
            <a:r>
              <a:rPr lang="en-AU" sz="1600"/>
              <a:t>Table 7: Number of clients on the Support Program, by stream of support*</a:t>
            </a:r>
          </a:p>
        </p:txBody>
      </p:sp>
      <p:graphicFrame>
        <p:nvGraphicFramePr>
          <p:cNvPr id="4" name="Table 3"/>
          <p:cNvGraphicFramePr>
            <a:graphicFrameLocks noGrp="1"/>
          </p:cNvGraphicFramePr>
          <p:nvPr/>
        </p:nvGraphicFramePr>
        <p:xfrm>
          <a:off x="1801813" y="2093913"/>
          <a:ext cx="5641848" cy="3711682"/>
        </p:xfrm>
        <a:graphic>
          <a:graphicData uri="http://schemas.openxmlformats.org/drawingml/2006/table">
            <a:tbl>
              <a:tblPr firstRow="1" bandRow="1">
                <a:tableStyleId>{5C22544A-7EE6-4342-B048-85BDC9FD1C3A}</a:tableStyleId>
              </a:tblPr>
              <a:tblGrid>
                <a:gridCol w="1410462"/>
                <a:gridCol w="1410462"/>
                <a:gridCol w="1410462"/>
                <a:gridCol w="1410462"/>
              </a:tblGrid>
              <a:tr h="1355735">
                <a:tc>
                  <a:txBody>
                    <a:bodyPr/>
                    <a:lstStyle/>
                    <a:p>
                      <a:r>
                        <a:rPr lang="en-AU" sz="1400" dirty="0" smtClean="0">
                          <a:latin typeface="Arial" pitchFamily="34" charset="0"/>
                          <a:cs typeface="Arial" pitchFamily="34" charset="0"/>
                        </a:rPr>
                        <a:t>Stream</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As at May 2009</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As at 30 June 2010</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Total</a:t>
                      </a:r>
                      <a:r>
                        <a:rPr lang="en-AU" sz="1400" baseline="0" dirty="0" smtClean="0">
                          <a:latin typeface="Arial" pitchFamily="34" charset="0"/>
                          <a:cs typeface="Arial" pitchFamily="34" charset="0"/>
                        </a:rPr>
                        <a:t> number of clients between 1 January 2004 and 30 June 2010</a:t>
                      </a:r>
                      <a:endParaRPr lang="en-AU" sz="1400" dirty="0">
                        <a:latin typeface="Arial" pitchFamily="34" charset="0"/>
                        <a:cs typeface="Arial" pitchFamily="34" charset="0"/>
                      </a:endParaRPr>
                    </a:p>
                  </a:txBody>
                  <a:tcPr/>
                </a:tc>
              </a:tr>
              <a:tr h="289382">
                <a:tc>
                  <a:txBody>
                    <a:bodyPr/>
                    <a:lstStyle/>
                    <a:p>
                      <a:r>
                        <a:rPr lang="en-AU" sz="1400" dirty="0" smtClean="0">
                          <a:latin typeface="Arial" pitchFamily="34" charset="0"/>
                          <a:cs typeface="Arial" pitchFamily="34" charset="0"/>
                        </a:rPr>
                        <a:t>Assessment</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2</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1</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52</a:t>
                      </a:r>
                      <a:endParaRPr lang="en-AU" sz="1400" dirty="0">
                        <a:latin typeface="Arial" pitchFamily="34" charset="0"/>
                        <a:cs typeface="Arial" pitchFamily="34" charset="0"/>
                      </a:endParaRPr>
                    </a:p>
                  </a:txBody>
                  <a:tcPr/>
                </a:tc>
              </a:tr>
              <a:tr h="713545">
                <a:tc>
                  <a:txBody>
                    <a:bodyPr/>
                    <a:lstStyle/>
                    <a:p>
                      <a:r>
                        <a:rPr lang="en-AU" sz="1400" dirty="0" smtClean="0">
                          <a:latin typeface="Arial" pitchFamily="34" charset="0"/>
                          <a:cs typeface="Arial" pitchFamily="34" charset="0"/>
                        </a:rPr>
                        <a:t>Extended</a:t>
                      </a:r>
                      <a:r>
                        <a:rPr lang="en-AU" sz="1400" baseline="0" dirty="0" smtClean="0">
                          <a:latin typeface="Arial" pitchFamily="34" charset="0"/>
                          <a:cs typeface="Arial" pitchFamily="34" charset="0"/>
                        </a:rPr>
                        <a:t> intensive support</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0</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0</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5</a:t>
                      </a:r>
                      <a:endParaRPr lang="en-AU" sz="1400" dirty="0">
                        <a:latin typeface="Arial" pitchFamily="34" charset="0"/>
                        <a:cs typeface="Arial" pitchFamily="34" charset="0"/>
                      </a:endParaRPr>
                    </a:p>
                  </a:txBody>
                  <a:tcPr/>
                </a:tc>
              </a:tr>
              <a:tr h="499481">
                <a:tc>
                  <a:txBody>
                    <a:bodyPr/>
                    <a:lstStyle/>
                    <a:p>
                      <a:r>
                        <a:rPr lang="en-AU" sz="1400" dirty="0" smtClean="0">
                          <a:latin typeface="Arial" pitchFamily="34" charset="0"/>
                          <a:cs typeface="Arial" pitchFamily="34" charset="0"/>
                        </a:rPr>
                        <a:t>Justice</a:t>
                      </a:r>
                      <a:r>
                        <a:rPr lang="en-AU" sz="1400" baseline="0" dirty="0" smtClean="0">
                          <a:latin typeface="Arial" pitchFamily="34" charset="0"/>
                          <a:cs typeface="Arial" pitchFamily="34" charset="0"/>
                        </a:rPr>
                        <a:t> Support</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40</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50</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97</a:t>
                      </a:r>
                      <a:endParaRPr lang="en-AU" sz="1400" dirty="0">
                        <a:latin typeface="Arial" pitchFamily="34" charset="0"/>
                        <a:cs typeface="Arial" pitchFamily="34" charset="0"/>
                      </a:endParaRPr>
                    </a:p>
                  </a:txBody>
                  <a:tcPr/>
                </a:tc>
              </a:tr>
              <a:tr h="499481">
                <a:tc>
                  <a:txBody>
                    <a:bodyPr/>
                    <a:lstStyle/>
                    <a:p>
                      <a:r>
                        <a:rPr lang="en-AU" sz="1400" dirty="0" smtClean="0">
                          <a:latin typeface="Arial" pitchFamily="34" charset="0"/>
                          <a:cs typeface="Arial" pitchFamily="34" charset="0"/>
                        </a:rPr>
                        <a:t>Temporary Trial</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0</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0</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1</a:t>
                      </a:r>
                      <a:endParaRPr lang="en-AU" sz="1400" dirty="0">
                        <a:latin typeface="Arial" pitchFamily="34" charset="0"/>
                        <a:cs typeface="Arial" pitchFamily="34" charset="0"/>
                      </a:endParaRPr>
                    </a:p>
                  </a:txBody>
                  <a:tcPr/>
                </a:tc>
              </a:tr>
              <a:tr h="289382">
                <a:tc>
                  <a:txBody>
                    <a:bodyPr/>
                    <a:lstStyle/>
                    <a:p>
                      <a:r>
                        <a:rPr lang="en-AU" sz="1400" dirty="0" smtClean="0">
                          <a:latin typeface="Arial" pitchFamily="34" charset="0"/>
                          <a:cs typeface="Arial" pitchFamily="34" charset="0"/>
                        </a:rPr>
                        <a:t>Total</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42</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51</a:t>
                      </a:r>
                      <a:endParaRPr lang="en-AU" sz="1400" dirty="0">
                        <a:latin typeface="Arial" pitchFamily="34" charset="0"/>
                        <a:cs typeface="Arial" pitchFamily="34" charset="0"/>
                      </a:endParaRPr>
                    </a:p>
                  </a:txBody>
                  <a:tcPr/>
                </a:tc>
                <a:tc>
                  <a:txBody>
                    <a:bodyPr/>
                    <a:lstStyle/>
                    <a:p>
                      <a:r>
                        <a:rPr lang="en-AU" sz="1400" dirty="0" smtClean="0">
                          <a:latin typeface="Arial" pitchFamily="34" charset="0"/>
                          <a:cs typeface="Arial" pitchFamily="34" charset="0"/>
                        </a:rPr>
                        <a:t>155</a:t>
                      </a:r>
                      <a:endParaRPr lang="en-AU" sz="1400" dirty="0">
                        <a:latin typeface="Arial" pitchFamily="34" charset="0"/>
                        <a:cs typeface="Arial" pitchFamily="34" charset="0"/>
                      </a:endParaRPr>
                    </a:p>
                  </a:txBody>
                  <a:tcPr/>
                </a:tc>
              </a:tr>
            </a:tbl>
          </a:graphicData>
        </a:graphic>
      </p:graphicFrame>
      <p:sp>
        <p:nvSpPr>
          <p:cNvPr id="16425" name="TextBox 4"/>
          <p:cNvSpPr txBox="1">
            <a:spLocks noChangeArrowheads="1"/>
          </p:cNvSpPr>
          <p:nvPr/>
        </p:nvSpPr>
        <p:spPr bwMode="auto">
          <a:xfrm>
            <a:off x="2212975" y="5789613"/>
            <a:ext cx="4883150" cy="831850"/>
          </a:xfrm>
          <a:prstGeom prst="rect">
            <a:avLst/>
          </a:prstGeom>
          <a:noFill/>
          <a:ln w="9525">
            <a:noFill/>
            <a:miter lim="800000"/>
            <a:headEnd/>
            <a:tailEnd/>
          </a:ln>
        </p:spPr>
        <p:txBody>
          <a:bodyPr>
            <a:spAutoFit/>
          </a:bodyPr>
          <a:lstStyle/>
          <a:p>
            <a:r>
              <a:rPr lang="en-US" sz="1000"/>
              <a:t>* Taken from Australian Government, Anti-People Trafficking Interdepartmental Committee, </a:t>
            </a:r>
            <a:r>
              <a:rPr lang="en-US" sz="1000" i="1"/>
              <a:t>Trafficking in Persons: The Australian Government Response: 1 May 2009-30 June </a:t>
            </a:r>
            <a:r>
              <a:rPr lang="en-US" sz="1000"/>
              <a:t>2010 (2010) 13.</a:t>
            </a:r>
            <a:endParaRPr lang="en-AU" sz="1000"/>
          </a:p>
          <a:p>
            <a:endParaRPr lang="en-A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AU" sz="3200" smtClean="0">
                <a:latin typeface="Arial" charset="0"/>
                <a:cs typeface="Arial" charset="0"/>
              </a:rPr>
              <a:t>Clients on the Support Program</a:t>
            </a:r>
          </a:p>
        </p:txBody>
      </p:sp>
      <p:graphicFrame>
        <p:nvGraphicFramePr>
          <p:cNvPr id="3" name="Table 2"/>
          <p:cNvGraphicFramePr>
            <a:graphicFrameLocks noGrp="1"/>
          </p:cNvGraphicFramePr>
          <p:nvPr/>
        </p:nvGraphicFramePr>
        <p:xfrm>
          <a:off x="1524000" y="1947863"/>
          <a:ext cx="6096000" cy="296672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AU" dirty="0" smtClean="0"/>
                        <a:t>Country</a:t>
                      </a:r>
                      <a:r>
                        <a:rPr lang="en-AU" baseline="0" dirty="0" smtClean="0"/>
                        <a:t> of origin/citizenship</a:t>
                      </a:r>
                      <a:endParaRPr lang="en-AU" dirty="0"/>
                    </a:p>
                  </a:txBody>
                  <a:tcPr/>
                </a:tc>
                <a:tc>
                  <a:txBody>
                    <a:bodyPr/>
                    <a:lstStyle/>
                    <a:p>
                      <a:r>
                        <a:rPr lang="en-AU" dirty="0" smtClean="0"/>
                        <a:t>Clients on support program</a:t>
                      </a:r>
                      <a:endParaRPr lang="en-AU" dirty="0"/>
                    </a:p>
                  </a:txBody>
                  <a:tcPr/>
                </a:tc>
              </a:tr>
              <a:tr h="370840">
                <a:tc>
                  <a:txBody>
                    <a:bodyPr/>
                    <a:lstStyle/>
                    <a:p>
                      <a:r>
                        <a:rPr lang="en-AU" dirty="0" smtClean="0"/>
                        <a:t>Fiji</a:t>
                      </a:r>
                      <a:endParaRPr lang="en-AU" dirty="0"/>
                    </a:p>
                  </a:txBody>
                  <a:tcPr/>
                </a:tc>
                <a:tc>
                  <a:txBody>
                    <a:bodyPr/>
                    <a:lstStyle/>
                    <a:p>
                      <a:r>
                        <a:rPr lang="en-AU" dirty="0" smtClean="0"/>
                        <a:t>1</a:t>
                      </a:r>
                      <a:endParaRPr lang="en-AU" dirty="0"/>
                    </a:p>
                  </a:txBody>
                  <a:tcPr/>
                </a:tc>
              </a:tr>
              <a:tr h="370840">
                <a:tc>
                  <a:txBody>
                    <a:bodyPr/>
                    <a:lstStyle/>
                    <a:p>
                      <a:r>
                        <a:rPr lang="en-AU" dirty="0" smtClean="0"/>
                        <a:t>India</a:t>
                      </a:r>
                      <a:endParaRPr lang="en-AU" dirty="0"/>
                    </a:p>
                  </a:txBody>
                  <a:tcPr/>
                </a:tc>
                <a:tc>
                  <a:txBody>
                    <a:bodyPr/>
                    <a:lstStyle/>
                    <a:p>
                      <a:r>
                        <a:rPr lang="en-AU" dirty="0" smtClean="0"/>
                        <a:t>2</a:t>
                      </a:r>
                      <a:endParaRPr lang="en-AU" dirty="0"/>
                    </a:p>
                  </a:txBody>
                  <a:tcPr/>
                </a:tc>
              </a:tr>
              <a:tr h="370840">
                <a:tc>
                  <a:txBody>
                    <a:bodyPr/>
                    <a:lstStyle/>
                    <a:p>
                      <a:r>
                        <a:rPr lang="en-AU" dirty="0" smtClean="0"/>
                        <a:t>Malaysia</a:t>
                      </a:r>
                      <a:endParaRPr lang="en-AU" dirty="0"/>
                    </a:p>
                  </a:txBody>
                  <a:tcPr/>
                </a:tc>
                <a:tc>
                  <a:txBody>
                    <a:bodyPr/>
                    <a:lstStyle/>
                    <a:p>
                      <a:r>
                        <a:rPr lang="en-AU" dirty="0" smtClean="0"/>
                        <a:t>10</a:t>
                      </a:r>
                      <a:endParaRPr lang="en-AU" dirty="0"/>
                    </a:p>
                  </a:txBody>
                  <a:tcPr/>
                </a:tc>
              </a:tr>
              <a:tr h="370840">
                <a:tc>
                  <a:txBody>
                    <a:bodyPr/>
                    <a:lstStyle/>
                    <a:p>
                      <a:r>
                        <a:rPr lang="en-AU" dirty="0" smtClean="0"/>
                        <a:t>Philippines</a:t>
                      </a:r>
                      <a:endParaRPr lang="en-AU" dirty="0"/>
                    </a:p>
                  </a:txBody>
                  <a:tcPr/>
                </a:tc>
                <a:tc>
                  <a:txBody>
                    <a:bodyPr/>
                    <a:lstStyle/>
                    <a:p>
                      <a:r>
                        <a:rPr lang="en-AU" dirty="0" smtClean="0"/>
                        <a:t>2</a:t>
                      </a:r>
                      <a:endParaRPr lang="en-AU" dirty="0"/>
                    </a:p>
                  </a:txBody>
                  <a:tcPr/>
                </a:tc>
              </a:tr>
              <a:tr h="370840">
                <a:tc>
                  <a:txBody>
                    <a:bodyPr/>
                    <a:lstStyle/>
                    <a:p>
                      <a:r>
                        <a:rPr lang="en-AU" dirty="0" smtClean="0"/>
                        <a:t>South Korea</a:t>
                      </a:r>
                      <a:endParaRPr lang="en-AU" dirty="0"/>
                    </a:p>
                  </a:txBody>
                  <a:tcPr/>
                </a:tc>
                <a:tc>
                  <a:txBody>
                    <a:bodyPr/>
                    <a:lstStyle/>
                    <a:p>
                      <a:r>
                        <a:rPr lang="en-AU" dirty="0" smtClean="0"/>
                        <a:t>6</a:t>
                      </a:r>
                      <a:endParaRPr lang="en-AU" dirty="0"/>
                    </a:p>
                  </a:txBody>
                  <a:tcPr/>
                </a:tc>
              </a:tr>
              <a:tr h="370840">
                <a:tc>
                  <a:txBody>
                    <a:bodyPr/>
                    <a:lstStyle/>
                    <a:p>
                      <a:r>
                        <a:rPr lang="en-AU" dirty="0" smtClean="0"/>
                        <a:t>Thailand </a:t>
                      </a:r>
                      <a:endParaRPr lang="en-AU" dirty="0"/>
                    </a:p>
                  </a:txBody>
                  <a:tcPr/>
                </a:tc>
                <a:tc>
                  <a:txBody>
                    <a:bodyPr/>
                    <a:lstStyle/>
                    <a:p>
                      <a:r>
                        <a:rPr lang="en-AU" dirty="0" smtClean="0"/>
                        <a:t>29</a:t>
                      </a:r>
                      <a:endParaRPr lang="en-AU" dirty="0"/>
                    </a:p>
                  </a:txBody>
                  <a:tcPr/>
                </a:tc>
              </a:tr>
              <a:tr h="370840">
                <a:tc>
                  <a:txBody>
                    <a:bodyPr/>
                    <a:lstStyle/>
                    <a:p>
                      <a:r>
                        <a:rPr lang="en-AU" dirty="0" smtClean="0"/>
                        <a:t>Viet Nam</a:t>
                      </a:r>
                      <a:endParaRPr lang="en-AU" dirty="0"/>
                    </a:p>
                  </a:txBody>
                  <a:tcPr/>
                </a:tc>
                <a:tc>
                  <a:txBody>
                    <a:bodyPr/>
                    <a:lstStyle/>
                    <a:p>
                      <a:r>
                        <a:rPr lang="en-AU" dirty="0" smtClean="0"/>
                        <a:t>1</a:t>
                      </a:r>
                      <a:endParaRPr lang="en-AU" dirty="0"/>
                    </a:p>
                  </a:txBody>
                  <a:tcPr/>
                </a:tc>
              </a:tr>
            </a:tbl>
          </a:graphicData>
        </a:graphic>
      </p:graphicFrame>
      <p:sp>
        <p:nvSpPr>
          <p:cNvPr id="17440" name="TextBox 3"/>
          <p:cNvSpPr txBox="1">
            <a:spLocks noChangeArrowheads="1"/>
          </p:cNvSpPr>
          <p:nvPr/>
        </p:nvSpPr>
        <p:spPr bwMode="auto">
          <a:xfrm>
            <a:off x="1225550" y="1417638"/>
            <a:ext cx="6738938" cy="307975"/>
          </a:xfrm>
          <a:prstGeom prst="rect">
            <a:avLst/>
          </a:prstGeom>
          <a:noFill/>
          <a:ln w="9525">
            <a:noFill/>
            <a:miter lim="800000"/>
            <a:headEnd/>
            <a:tailEnd/>
          </a:ln>
        </p:spPr>
        <p:txBody>
          <a:bodyPr>
            <a:spAutoFit/>
          </a:bodyPr>
          <a:lstStyle/>
          <a:p>
            <a:pPr algn="ctr"/>
            <a:r>
              <a:rPr lang="en-AU" sz="1400"/>
              <a:t>By Country of origin/citizenship as at 30 June 2010*</a:t>
            </a:r>
          </a:p>
        </p:txBody>
      </p:sp>
      <p:sp>
        <p:nvSpPr>
          <p:cNvPr id="17441" name="TextBox 4"/>
          <p:cNvSpPr txBox="1">
            <a:spLocks noChangeArrowheads="1"/>
          </p:cNvSpPr>
          <p:nvPr/>
        </p:nvSpPr>
        <p:spPr bwMode="auto">
          <a:xfrm>
            <a:off x="1636713" y="5394325"/>
            <a:ext cx="5459412" cy="831850"/>
          </a:xfrm>
          <a:prstGeom prst="rect">
            <a:avLst/>
          </a:prstGeom>
          <a:noFill/>
          <a:ln w="9525">
            <a:noFill/>
            <a:miter lim="800000"/>
            <a:headEnd/>
            <a:tailEnd/>
          </a:ln>
        </p:spPr>
        <p:txBody>
          <a:bodyPr>
            <a:spAutoFit/>
          </a:bodyPr>
          <a:lstStyle/>
          <a:p>
            <a:r>
              <a:rPr lang="en-US" sz="1000"/>
              <a:t>* Taken from Australian Government, Anti-People Trafficking Interdepartmental Committee, </a:t>
            </a:r>
            <a:r>
              <a:rPr lang="en-US" sz="1000" i="1"/>
              <a:t>Trafficking in Persons: The Australian Government Response: 1 May 2009-30 June </a:t>
            </a:r>
            <a:r>
              <a:rPr lang="en-US" sz="1000"/>
              <a:t>2010 (2010) 14.</a:t>
            </a:r>
            <a:endParaRPr lang="en-AU" sz="1000"/>
          </a:p>
          <a:p>
            <a:endParaRPr lang="en-A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438150"/>
            <a:ext cx="8229600" cy="1143000"/>
          </a:xfrm>
        </p:spPr>
        <p:txBody>
          <a:bodyPr/>
          <a:lstStyle/>
          <a:p>
            <a:pPr eaLnBrk="1" hangingPunct="1"/>
            <a:r>
              <a:rPr lang="en-AU" sz="3200" smtClean="0">
                <a:latin typeface="Arial" charset="0"/>
                <a:cs typeface="Arial" charset="0"/>
              </a:rPr>
              <a:t>National Roundtable on People Trafficking</a:t>
            </a:r>
          </a:p>
        </p:txBody>
      </p:sp>
      <p:pic>
        <p:nvPicPr>
          <p:cNvPr id="14339" name="Content Placeholder 3" descr="Stills_15 copy.jpg"/>
          <p:cNvPicPr>
            <a:picLocks noChangeAspect="1"/>
          </p:cNvPicPr>
          <p:nvPr/>
        </p:nvPicPr>
        <p:blipFill>
          <a:blip r:embed="rId3">
            <a:lum bright="70000" contrast="-70000"/>
          </a:blip>
          <a:srcRect/>
          <a:stretch>
            <a:fillRect/>
          </a:stretch>
        </p:blipFill>
        <p:spPr bwMode="auto">
          <a:xfrm>
            <a:off x="868363" y="1581150"/>
            <a:ext cx="6757987" cy="4325938"/>
          </a:xfrm>
          <a:prstGeom prst="rect">
            <a:avLst/>
          </a:prstGeom>
          <a:noFill/>
          <a:ln w="9525">
            <a:noFill/>
            <a:miter lim="800000"/>
            <a:headEnd/>
            <a:tailEnd/>
          </a:ln>
        </p:spPr>
      </p:pic>
      <p:sp>
        <p:nvSpPr>
          <p:cNvPr id="14340" name="TextBox 5"/>
          <p:cNvSpPr txBox="1">
            <a:spLocks noChangeArrowheads="1"/>
          </p:cNvSpPr>
          <p:nvPr/>
        </p:nvSpPr>
        <p:spPr bwMode="auto">
          <a:xfrm>
            <a:off x="868363" y="1581150"/>
            <a:ext cx="6757987" cy="4524375"/>
          </a:xfrm>
          <a:prstGeom prst="rect">
            <a:avLst/>
          </a:prstGeom>
          <a:noFill/>
          <a:ln w="9525">
            <a:noFill/>
            <a:miter lim="800000"/>
            <a:headEnd/>
            <a:tailEnd/>
          </a:ln>
        </p:spPr>
        <p:txBody>
          <a:bodyPr>
            <a:spAutoFit/>
          </a:bodyPr>
          <a:lstStyle/>
          <a:p>
            <a:pPr>
              <a:buFont typeface="Arial" charset="0"/>
              <a:buChar char="•"/>
            </a:pPr>
            <a:r>
              <a:rPr lang="en-GB"/>
              <a:t>Anti Slavery Australia</a:t>
            </a:r>
            <a:endParaRPr lang="en-AU"/>
          </a:p>
          <a:p>
            <a:pPr>
              <a:buFont typeface="Arial" charset="0"/>
              <a:buChar char="•"/>
            </a:pPr>
            <a:r>
              <a:rPr lang="en-GB"/>
              <a:t>Australian Catholic Religious Against Trafficking in Humans </a:t>
            </a:r>
            <a:endParaRPr lang="en-AU"/>
          </a:p>
          <a:p>
            <a:pPr>
              <a:buFont typeface="Arial" charset="0"/>
              <a:buChar char="•"/>
            </a:pPr>
            <a:r>
              <a:rPr lang="en-GB"/>
              <a:t>Scarlet Alliance, Australian Sex Workers Association </a:t>
            </a:r>
            <a:endParaRPr lang="en-AU"/>
          </a:p>
          <a:p>
            <a:pPr>
              <a:buFont typeface="Arial" charset="0"/>
              <a:buChar char="•"/>
            </a:pPr>
            <a:r>
              <a:rPr lang="en-GB"/>
              <a:t>Project Respect </a:t>
            </a:r>
            <a:endParaRPr lang="en-AU"/>
          </a:p>
          <a:p>
            <a:pPr>
              <a:buFont typeface="Arial" charset="0"/>
              <a:buChar char="•"/>
            </a:pPr>
            <a:r>
              <a:rPr lang="en-GB"/>
              <a:t>Salvation Army </a:t>
            </a:r>
            <a:endParaRPr lang="en-AU"/>
          </a:p>
          <a:p>
            <a:pPr>
              <a:buFont typeface="Arial" charset="0"/>
              <a:buChar char="•"/>
            </a:pPr>
            <a:r>
              <a:rPr lang="en-GB"/>
              <a:t>Victim Support Australasia </a:t>
            </a:r>
            <a:endParaRPr lang="en-AU"/>
          </a:p>
          <a:p>
            <a:pPr>
              <a:buFont typeface="Arial" charset="0"/>
              <a:buChar char="•"/>
            </a:pPr>
            <a:r>
              <a:rPr lang="en-GB"/>
              <a:t>NSW Rape Crisis Centre </a:t>
            </a:r>
            <a:endParaRPr lang="en-AU"/>
          </a:p>
          <a:p>
            <a:pPr>
              <a:buFont typeface="Arial" charset="0"/>
              <a:buChar char="•"/>
            </a:pPr>
            <a:r>
              <a:rPr lang="en-GB"/>
              <a:t>Josephite Counter Trafficking Project </a:t>
            </a:r>
            <a:endParaRPr lang="en-AU"/>
          </a:p>
          <a:p>
            <a:pPr>
              <a:buFont typeface="Arial" charset="0"/>
              <a:buChar char="•"/>
            </a:pPr>
            <a:r>
              <a:rPr lang="en-GB"/>
              <a:t>Australian Government Attorney General’s Department </a:t>
            </a:r>
            <a:endParaRPr lang="en-AU"/>
          </a:p>
          <a:p>
            <a:pPr>
              <a:buFont typeface="Arial" charset="0"/>
              <a:buChar char="•"/>
            </a:pPr>
            <a:r>
              <a:rPr lang="en-GB"/>
              <a:t>Australian Government Department of Immigration and Citizenship </a:t>
            </a:r>
            <a:endParaRPr lang="en-AU"/>
          </a:p>
          <a:p>
            <a:pPr>
              <a:buFont typeface="Arial" charset="0"/>
              <a:buChar char="•"/>
            </a:pPr>
            <a:r>
              <a:rPr lang="en-GB"/>
              <a:t>Australian Government Office for Women </a:t>
            </a:r>
            <a:endParaRPr lang="en-AU"/>
          </a:p>
          <a:p>
            <a:pPr>
              <a:buFont typeface="Arial" charset="0"/>
              <a:buChar char="•"/>
            </a:pPr>
            <a:r>
              <a:rPr lang="en-GB"/>
              <a:t>Fair Work Ombudsman, and </a:t>
            </a:r>
            <a:endParaRPr lang="en-AU"/>
          </a:p>
          <a:p>
            <a:pPr>
              <a:buFont typeface="Arial" charset="0"/>
              <a:buChar char="•"/>
            </a:pPr>
            <a:r>
              <a:rPr lang="en-GB"/>
              <a:t>Australian Human Rights Commission. </a:t>
            </a:r>
            <a:endParaRPr lang="en-AU"/>
          </a:p>
          <a:p>
            <a:endParaRPr lang="en-AU"/>
          </a:p>
          <a:p>
            <a:endParaRPr lang="en-A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5"/>
          <p:cNvSpPr>
            <a:spLocks noGrp="1"/>
          </p:cNvSpPr>
          <p:nvPr>
            <p:ph type="ftr" sz="quarter" idx="11"/>
          </p:nvPr>
        </p:nvSpPr>
        <p:spPr/>
        <p:txBody>
          <a:bodyPr/>
          <a:lstStyle/>
          <a:p>
            <a:pPr>
              <a:defRPr/>
            </a:pPr>
            <a:r>
              <a:rPr lang="en-US">
                <a:latin typeface="Times" pitchFamily="-105" charset="0"/>
              </a:rPr>
              <a:t> </a:t>
            </a:r>
          </a:p>
        </p:txBody>
      </p:sp>
      <p:sp>
        <p:nvSpPr>
          <p:cNvPr id="16387" name="Rectangle 2"/>
          <p:cNvSpPr>
            <a:spLocks noGrp="1" noChangeArrowheads="1"/>
          </p:cNvSpPr>
          <p:nvPr>
            <p:ph type="title"/>
          </p:nvPr>
        </p:nvSpPr>
        <p:spPr>
          <a:xfrm>
            <a:off x="0" y="769544"/>
            <a:ext cx="7878763" cy="561313"/>
          </a:xfrm>
        </p:spPr>
        <p:txBody>
          <a:bodyPr/>
          <a:lstStyle/>
          <a:p>
            <a:r>
              <a:rPr lang="en-US" dirty="0" smtClean="0"/>
              <a:t>Trafficking &amp; Slavery</a:t>
            </a:r>
            <a:r>
              <a:rPr lang="en-US" dirty="0" smtClean="0">
                <a:solidFill>
                  <a:srgbClr val="FF0000"/>
                </a:solidFill>
              </a:rPr>
              <a:t>: </a:t>
            </a:r>
            <a:br>
              <a:rPr lang="en-US" dirty="0" smtClean="0">
                <a:solidFill>
                  <a:srgbClr val="FF0000"/>
                </a:solidFill>
              </a:rPr>
            </a:br>
            <a:r>
              <a:rPr lang="en-US" dirty="0" smtClean="0">
                <a:solidFill>
                  <a:srgbClr val="FF0000"/>
                </a:solidFill>
              </a:rPr>
              <a:t> </a:t>
            </a:r>
          </a:p>
        </p:txBody>
      </p:sp>
      <p:sp>
        <p:nvSpPr>
          <p:cNvPr id="16388" name="Rectangle 3"/>
          <p:cNvSpPr>
            <a:spLocks noGrp="1" noChangeArrowheads="1"/>
          </p:cNvSpPr>
          <p:nvPr>
            <p:ph type="body" sz="half" idx="1"/>
          </p:nvPr>
        </p:nvSpPr>
        <p:spPr/>
        <p:txBody>
          <a:bodyPr/>
          <a:lstStyle/>
          <a:p>
            <a:pPr>
              <a:lnSpc>
                <a:spcPct val="90000"/>
              </a:lnSpc>
            </a:pPr>
            <a:endParaRPr lang="en-US" sz="1600" smtClean="0"/>
          </a:p>
          <a:p>
            <a:pPr>
              <a:lnSpc>
                <a:spcPct val="90000"/>
              </a:lnSpc>
            </a:pPr>
            <a:endParaRPr lang="en-US" sz="1600" smtClean="0"/>
          </a:p>
          <a:p>
            <a:pPr>
              <a:lnSpc>
                <a:spcPct val="90000"/>
              </a:lnSpc>
            </a:pPr>
            <a:endParaRPr lang="en-US" sz="1600" smtClean="0"/>
          </a:p>
          <a:p>
            <a:pPr>
              <a:lnSpc>
                <a:spcPct val="90000"/>
              </a:lnSpc>
            </a:pPr>
            <a:endParaRPr lang="en-US" sz="1600" smtClean="0"/>
          </a:p>
          <a:p>
            <a:pPr>
              <a:lnSpc>
                <a:spcPct val="90000"/>
              </a:lnSpc>
            </a:pPr>
            <a:endParaRPr lang="en-US" sz="1600" smtClean="0"/>
          </a:p>
          <a:p>
            <a:pPr>
              <a:lnSpc>
                <a:spcPct val="90000"/>
              </a:lnSpc>
            </a:pPr>
            <a:endParaRPr lang="en-US" sz="1600" smtClean="0"/>
          </a:p>
        </p:txBody>
      </p:sp>
      <p:sp>
        <p:nvSpPr>
          <p:cNvPr id="16389" name="Rectangle 7"/>
          <p:cNvSpPr>
            <a:spLocks noGrp="1" noChangeArrowheads="1"/>
          </p:cNvSpPr>
          <p:nvPr>
            <p:ph sz="half" idx="2"/>
          </p:nvPr>
        </p:nvSpPr>
        <p:spPr/>
        <p:txBody>
          <a:bodyPr/>
          <a:lstStyle/>
          <a:p>
            <a:endParaRPr lang="en-AU" sz="2000" smtClean="0"/>
          </a:p>
        </p:txBody>
      </p:sp>
      <p:sp>
        <p:nvSpPr>
          <p:cNvPr id="16390" name="Rectangle 4"/>
          <p:cNvSpPr>
            <a:spLocks noGrp="1" noChangeArrowheads="1"/>
          </p:cNvSpPr>
          <p:nvPr>
            <p:ph type="body" sz="half" idx="4294967295"/>
          </p:nvPr>
        </p:nvSpPr>
        <p:spPr>
          <a:xfrm>
            <a:off x="488887" y="1330858"/>
            <a:ext cx="4354717" cy="4553893"/>
          </a:xfrm>
        </p:spPr>
        <p:txBody>
          <a:bodyPr/>
          <a:lstStyle/>
          <a:p>
            <a:pPr>
              <a:lnSpc>
                <a:spcPct val="80000"/>
              </a:lnSpc>
              <a:buFont typeface="Arial" charset="0"/>
              <a:buNone/>
            </a:pPr>
            <a:r>
              <a:rPr lang="en-US" sz="1400" dirty="0" smtClean="0"/>
              <a:t>Shackles and chains have been replaced by:</a:t>
            </a:r>
          </a:p>
          <a:p>
            <a:pPr>
              <a:lnSpc>
                <a:spcPct val="80000"/>
              </a:lnSpc>
              <a:buFont typeface="Arial" charset="0"/>
              <a:buNone/>
            </a:pPr>
            <a:r>
              <a:rPr lang="en-US" sz="1400" dirty="0" smtClean="0"/>
              <a:t>Condition of ownership evidenced in other ways</a:t>
            </a:r>
          </a:p>
          <a:p>
            <a:pPr>
              <a:lnSpc>
                <a:spcPct val="80000"/>
              </a:lnSpc>
            </a:pPr>
            <a:r>
              <a:rPr lang="en-US" sz="1400" dirty="0" smtClean="0"/>
              <a:t>Control of freedom of movement</a:t>
            </a:r>
          </a:p>
          <a:p>
            <a:pPr>
              <a:lnSpc>
                <a:spcPct val="80000"/>
              </a:lnSpc>
            </a:pPr>
            <a:r>
              <a:rPr lang="en-US" sz="1400" dirty="0" smtClean="0"/>
              <a:t>Withdrawal of discretion over life decisions</a:t>
            </a:r>
          </a:p>
          <a:p>
            <a:pPr>
              <a:lnSpc>
                <a:spcPct val="80000"/>
              </a:lnSpc>
            </a:pPr>
            <a:r>
              <a:rPr lang="en-US" sz="1400" dirty="0" smtClean="0"/>
              <a:t>Taking of identity documents and important documents</a:t>
            </a:r>
          </a:p>
          <a:p>
            <a:pPr>
              <a:lnSpc>
                <a:spcPct val="80000"/>
              </a:lnSpc>
            </a:pPr>
            <a:r>
              <a:rPr lang="en-US" sz="1400" dirty="0" smtClean="0"/>
              <a:t>Sexual assault and other forms of violence</a:t>
            </a:r>
          </a:p>
          <a:p>
            <a:pPr>
              <a:lnSpc>
                <a:spcPct val="80000"/>
              </a:lnSpc>
            </a:pPr>
            <a:r>
              <a:rPr lang="en-US" sz="1400" dirty="0" smtClean="0"/>
              <a:t>Deception about nature and conditions of work</a:t>
            </a:r>
          </a:p>
          <a:p>
            <a:pPr>
              <a:lnSpc>
                <a:spcPct val="80000"/>
              </a:lnSpc>
            </a:pPr>
            <a:r>
              <a:rPr lang="en-US" sz="1400" dirty="0" smtClean="0"/>
              <a:t>Debt-bondage </a:t>
            </a:r>
          </a:p>
          <a:p>
            <a:pPr>
              <a:lnSpc>
                <a:spcPct val="80000"/>
              </a:lnSpc>
            </a:pPr>
            <a:r>
              <a:rPr lang="en-US" sz="1400" dirty="0" smtClean="0"/>
              <a:t>Threats of deportation</a:t>
            </a:r>
          </a:p>
          <a:p>
            <a:pPr>
              <a:lnSpc>
                <a:spcPct val="80000"/>
              </a:lnSpc>
            </a:pPr>
            <a:r>
              <a:rPr lang="en-US" sz="1400" dirty="0" smtClean="0"/>
              <a:t>Withholding of documents</a:t>
            </a:r>
          </a:p>
          <a:p>
            <a:pPr>
              <a:lnSpc>
                <a:spcPct val="80000"/>
              </a:lnSpc>
            </a:pPr>
            <a:r>
              <a:rPr lang="en-US" sz="1400" dirty="0" smtClean="0"/>
              <a:t>Little or no payment for work</a:t>
            </a:r>
          </a:p>
          <a:p>
            <a:pPr>
              <a:lnSpc>
                <a:spcPct val="80000"/>
              </a:lnSpc>
            </a:pPr>
            <a:r>
              <a:rPr lang="en-US" sz="1400" dirty="0" smtClean="0"/>
              <a:t>Threats to family members in home country </a:t>
            </a:r>
          </a:p>
          <a:p>
            <a:pPr>
              <a:lnSpc>
                <a:spcPct val="80000"/>
              </a:lnSpc>
            </a:pPr>
            <a:r>
              <a:rPr lang="en-US" sz="1400" dirty="0" smtClean="0"/>
              <a:t>Isolation </a:t>
            </a:r>
          </a:p>
          <a:p>
            <a:pPr>
              <a:lnSpc>
                <a:spcPct val="80000"/>
              </a:lnSpc>
            </a:pPr>
            <a:r>
              <a:rPr lang="en-US" sz="1400" dirty="0" smtClean="0"/>
              <a:t>Verbal abuse, humiliation</a:t>
            </a:r>
          </a:p>
          <a:p>
            <a:pPr>
              <a:lnSpc>
                <a:spcPct val="80000"/>
              </a:lnSpc>
            </a:pPr>
            <a:r>
              <a:rPr lang="en-US" sz="1400" dirty="0" smtClean="0"/>
              <a:t>Psychological coercion is often coupled with threatened or </a:t>
            </a:r>
          </a:p>
          <a:p>
            <a:pPr lvl="1">
              <a:lnSpc>
                <a:spcPct val="80000"/>
              </a:lnSpc>
            </a:pPr>
            <a:r>
              <a:rPr lang="en-US" sz="1400" dirty="0" smtClean="0"/>
              <a:t>actual physical violence and sexual assault</a:t>
            </a:r>
          </a:p>
          <a:p>
            <a:pPr>
              <a:lnSpc>
                <a:spcPct val="80000"/>
              </a:lnSpc>
            </a:pPr>
            <a:r>
              <a:rPr lang="en-US" sz="1400" dirty="0" smtClean="0"/>
              <a:t>Social /linguistic isolation</a:t>
            </a:r>
          </a:p>
          <a:p>
            <a:pPr>
              <a:lnSpc>
                <a:spcPct val="80000"/>
              </a:lnSpc>
            </a:pPr>
            <a:r>
              <a:rPr lang="en-US" sz="1400" dirty="0" smtClean="0"/>
              <a:t>Creation of fear of exposure, distrust of law enforcement, </a:t>
            </a:r>
          </a:p>
          <a:p>
            <a:pPr lvl="1">
              <a:lnSpc>
                <a:spcPct val="80000"/>
              </a:lnSpc>
            </a:pPr>
            <a:r>
              <a:rPr lang="en-US" sz="1400" dirty="0" smtClean="0"/>
              <a:t>authority</a:t>
            </a:r>
          </a:p>
          <a:p>
            <a:pPr>
              <a:lnSpc>
                <a:spcPct val="80000"/>
              </a:lnSpc>
              <a:buFont typeface="Arial" charset="0"/>
              <a:buNone/>
            </a:pPr>
            <a:endParaRPr lang="en-US" sz="1400" dirty="0" smtClean="0"/>
          </a:p>
          <a:p>
            <a:pPr>
              <a:lnSpc>
                <a:spcPct val="80000"/>
              </a:lnSpc>
              <a:buFont typeface="Arial" charset="0"/>
              <a:buNone/>
            </a:pPr>
            <a:endParaRPr lang="en-US" sz="1200" dirty="0" smtClean="0"/>
          </a:p>
        </p:txBody>
      </p:sp>
      <p:pic>
        <p:nvPicPr>
          <p:cNvPr id="16392" name="Picture 8" descr="1997"/>
          <p:cNvPicPr>
            <a:picLocks noChangeAspect="1" noChangeArrowheads="1"/>
          </p:cNvPicPr>
          <p:nvPr/>
        </p:nvPicPr>
        <p:blipFill>
          <a:blip r:embed="rId3"/>
          <a:srcRect/>
          <a:stretch>
            <a:fillRect/>
          </a:stretch>
        </p:blipFill>
        <p:spPr bwMode="auto">
          <a:xfrm>
            <a:off x="4648200" y="1919288"/>
            <a:ext cx="3230563" cy="389178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430213"/>
            <a:ext cx="8229600" cy="1143000"/>
          </a:xfrm>
        </p:spPr>
        <p:txBody>
          <a:bodyPr/>
          <a:lstStyle/>
          <a:p>
            <a:pPr eaLnBrk="1" hangingPunct="1"/>
            <a:r>
              <a:rPr lang="en-AU" sz="3200" smtClean="0">
                <a:latin typeface="Arial" charset="0"/>
                <a:cs typeface="Arial" charset="0"/>
              </a:rPr>
              <a:t>Guidelines for NGOs working with Trafficked People</a:t>
            </a:r>
          </a:p>
        </p:txBody>
      </p:sp>
      <p:sp>
        <p:nvSpPr>
          <p:cNvPr id="3" name="TextBox 2"/>
          <p:cNvSpPr txBox="1"/>
          <p:nvPr/>
        </p:nvSpPr>
        <p:spPr>
          <a:xfrm>
            <a:off x="5075238" y="1709738"/>
            <a:ext cx="3446462" cy="4554537"/>
          </a:xfrm>
          <a:prstGeom prst="rect">
            <a:avLst/>
          </a:prstGeom>
          <a:noFill/>
        </p:spPr>
        <p:txBody>
          <a:bodyPr>
            <a:spAutoFit/>
          </a:bodyPr>
          <a:lstStyle/>
          <a:p>
            <a:pPr algn="ctr" fontAlgn="auto">
              <a:spcBef>
                <a:spcPts val="0"/>
              </a:spcBef>
              <a:spcAft>
                <a:spcPts val="0"/>
              </a:spcAft>
              <a:defRPr/>
            </a:pPr>
            <a:r>
              <a:rPr lang="en-AU" sz="1600" b="1" dirty="0">
                <a:latin typeface="Arial" pitchFamily="34" charset="0"/>
                <a:cs typeface="Arial" pitchFamily="34" charset="0"/>
              </a:rPr>
              <a:t>10 principles for working safely and ethically with trafficked people</a:t>
            </a:r>
            <a:endParaRPr lang="en-AU" sz="1400" b="1" dirty="0">
              <a:latin typeface="Arial" pitchFamily="34" charset="0"/>
              <a:cs typeface="Arial" pitchFamily="34" charset="0"/>
            </a:endParaRP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Understand and protect the rights of trafficked people.</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Always act to protect people’s safety.</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Negotiate informed consent.</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Provide appropriate referrals.</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Protect privacy and confidentiality.</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Provide culturally appropriate services.</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Provide professional and ethical services.</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Know how to respond to subpoenas and other requests for information.</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Know how to support witnesses in court proceedings.</a:t>
            </a:r>
          </a:p>
          <a:p>
            <a:pPr marL="342900" indent="-342900" fontAlgn="auto">
              <a:spcBef>
                <a:spcPts val="0"/>
              </a:spcBef>
              <a:spcAft>
                <a:spcPts val="0"/>
              </a:spcAft>
              <a:buFontTx/>
              <a:buAutoNum type="arabicPeriod"/>
              <a:defRPr/>
            </a:pPr>
            <a:r>
              <a:rPr lang="en-AU" sz="1400" dirty="0">
                <a:latin typeface="Arial" pitchFamily="34" charset="0"/>
                <a:cs typeface="Arial" pitchFamily="34" charset="0"/>
              </a:rPr>
              <a:t>Recognise that families and children have special needs.</a:t>
            </a:r>
          </a:p>
          <a:p>
            <a:pPr>
              <a:defRPr/>
            </a:pPr>
            <a:endParaRPr lang="en-AU" dirty="0">
              <a:latin typeface="Arial" pitchFamily="34" charset="0"/>
              <a:cs typeface="Arial" pitchFamily="34" charset="0"/>
            </a:endParaRPr>
          </a:p>
        </p:txBody>
      </p:sp>
      <p:pic>
        <p:nvPicPr>
          <p:cNvPr id="13316" name="Picture 3" descr="ngo.JPG"/>
          <p:cNvPicPr>
            <a:picLocks noChangeAspect="1"/>
          </p:cNvPicPr>
          <p:nvPr/>
        </p:nvPicPr>
        <p:blipFill>
          <a:blip r:embed="rId3"/>
          <a:srcRect/>
          <a:stretch>
            <a:fillRect/>
          </a:stretch>
        </p:blipFill>
        <p:spPr bwMode="auto">
          <a:xfrm>
            <a:off x="968375" y="1573213"/>
            <a:ext cx="3230563" cy="4306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Support for trafficked people program</a:t>
            </a:r>
            <a:endParaRPr lang="en-AU" dirty="0"/>
          </a:p>
        </p:txBody>
      </p:sp>
      <p:sp>
        <p:nvSpPr>
          <p:cNvPr id="3" name="Content Placeholder 2"/>
          <p:cNvSpPr>
            <a:spLocks noGrp="1"/>
          </p:cNvSpPr>
          <p:nvPr>
            <p:ph idx="1"/>
          </p:nvPr>
        </p:nvSpPr>
        <p:spPr/>
        <p:txBody>
          <a:bodyPr/>
          <a:lstStyle/>
          <a:p>
            <a:pPr marL="0" indent="0">
              <a:buNone/>
            </a:pPr>
            <a:r>
              <a:rPr lang="en-AU" sz="2400" dirty="0" smtClean="0"/>
              <a:t>The Office for Women administers the support program for trafficked people. The Australian Red Cross is contracted to provide support. </a:t>
            </a:r>
          </a:p>
          <a:p>
            <a:pPr marL="0" indent="0">
              <a:buNone/>
            </a:pPr>
            <a:r>
              <a:rPr lang="en-AU" sz="2400" dirty="0" smtClean="0"/>
              <a:t>Includes accommodation, casework support, assistance obtaining legal advice, medical support and counselling.</a:t>
            </a:r>
          </a:p>
          <a:p>
            <a:pPr marL="0" indent="0">
              <a:buNone/>
            </a:pPr>
            <a:endParaRPr lang="en-AU" sz="2400" dirty="0" smtClean="0"/>
          </a:p>
          <a:p>
            <a:pPr marL="0" indent="0">
              <a:buNone/>
            </a:pPr>
            <a:r>
              <a:rPr lang="en-AU" sz="2400" b="1" dirty="0" smtClean="0">
                <a:solidFill>
                  <a:srgbClr val="00B050"/>
                </a:solidFill>
              </a:rPr>
              <a:t>Emerging &amp; increasingly difficult challenges</a:t>
            </a:r>
            <a:r>
              <a:rPr lang="en-AU" sz="2400" dirty="0" smtClean="0"/>
              <a:t>: housing, access to English language tuition, vocational training, increased need for counselling support, continuing or </a:t>
            </a:r>
            <a:r>
              <a:rPr lang="en-AU" sz="2400" dirty="0" err="1" smtClean="0"/>
              <a:t>reemerging</a:t>
            </a:r>
            <a:r>
              <a:rPr lang="en-AU" sz="2400" dirty="0" smtClean="0"/>
              <a:t> trauma.  </a:t>
            </a:r>
          </a:p>
        </p:txBody>
      </p:sp>
    </p:spTree>
    <p:extLst>
      <p:ext uri="{BB962C8B-B14F-4D97-AF65-F5344CB8AC3E}">
        <p14:creationId xmlns:p14="http://schemas.microsoft.com/office/powerpoint/2010/main" xmlns="" val="3363231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Forced marriage</a:t>
            </a:r>
            <a:endParaRPr lang="en-AU" dirty="0"/>
          </a:p>
        </p:txBody>
      </p:sp>
      <p:sp>
        <p:nvSpPr>
          <p:cNvPr id="3" name="Content Placeholder 2"/>
          <p:cNvSpPr>
            <a:spLocks noGrp="1"/>
          </p:cNvSpPr>
          <p:nvPr>
            <p:ph idx="1"/>
          </p:nvPr>
        </p:nvSpPr>
        <p:spPr/>
        <p:txBody>
          <a:bodyPr/>
          <a:lstStyle/>
          <a:p>
            <a:r>
              <a:rPr lang="en-AU" sz="2400" dirty="0" smtClean="0"/>
              <a:t>No legal definition- marriage entered into without the full and free consent of one or both parties, where the marriage occurs as a result of duress or fraud often involving physical or psychological coercion.</a:t>
            </a:r>
          </a:p>
          <a:p>
            <a:r>
              <a:rPr lang="en-AU" sz="2400" dirty="0" smtClean="0"/>
              <a:t>What do we know about forced marriage in Australia?</a:t>
            </a:r>
          </a:p>
          <a:p>
            <a:r>
              <a:rPr lang="en-AU" sz="2400" dirty="0" smtClean="0"/>
              <a:t>Protective (civil protection orders) or punitive(criminal sanctions).</a:t>
            </a:r>
          </a:p>
          <a:p>
            <a:r>
              <a:rPr lang="en-AU" sz="2400" dirty="0" smtClean="0"/>
              <a:t>Men and women in forced marriages may experience psychological and physical injuries, sexual assault, domestic violence, false imprisonment and social isolation.</a:t>
            </a:r>
          </a:p>
          <a:p>
            <a:endParaRPr lang="en-AU" sz="2400" dirty="0" smtClean="0"/>
          </a:p>
          <a:p>
            <a:endParaRPr lang="en-A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Forced marriage</a:t>
            </a:r>
            <a:endParaRPr lang="en-AU" dirty="0"/>
          </a:p>
        </p:txBody>
      </p:sp>
      <p:sp>
        <p:nvSpPr>
          <p:cNvPr id="3" name="Content Placeholder 2"/>
          <p:cNvSpPr>
            <a:spLocks noGrp="1"/>
          </p:cNvSpPr>
          <p:nvPr>
            <p:ph idx="1"/>
          </p:nvPr>
        </p:nvSpPr>
        <p:spPr/>
        <p:txBody>
          <a:bodyPr/>
          <a:lstStyle/>
          <a:p>
            <a:r>
              <a:rPr lang="en-AU" sz="2400" dirty="0" smtClean="0"/>
              <a:t>Australian legislative responses</a:t>
            </a:r>
          </a:p>
          <a:p>
            <a:pPr lvl="1"/>
            <a:r>
              <a:rPr lang="en-AU" sz="2400" dirty="0" smtClean="0"/>
              <a:t>Family Law Act 1975 provides for orders to prevent marriages of children but not for vulnerable adults</a:t>
            </a:r>
          </a:p>
          <a:p>
            <a:r>
              <a:rPr lang="en-AU" sz="2400" dirty="0" smtClean="0"/>
              <a:t>Forced marriage may overlap with slavery, trafficking in persons or forced labour</a:t>
            </a:r>
          </a:p>
          <a:p>
            <a:pPr lvl="1"/>
            <a:r>
              <a:rPr lang="en-AU" sz="2400" dirty="0" smtClean="0"/>
              <a:t>Conduct causing a person to enter into forced marriage</a:t>
            </a:r>
          </a:p>
          <a:p>
            <a:pPr lvl="1"/>
            <a:r>
              <a:rPr lang="en-AU" sz="2400" dirty="0" smtClean="0"/>
              <a:t>Facilitating or bearing witness to a marriage in the knowledge of lack of consent of one of the parties</a:t>
            </a:r>
          </a:p>
          <a:p>
            <a:pPr lvl="1"/>
            <a:r>
              <a:rPr lang="en-AU" sz="2400" dirty="0" smtClean="0"/>
              <a:t>Conduct of intentionally or recklessly causing a person to be maintained in a condition of forced marriage</a:t>
            </a:r>
          </a:p>
          <a:p>
            <a:endParaRPr lang="en-AU" dirty="0"/>
          </a:p>
        </p:txBody>
      </p:sp>
    </p:spTree>
    <p:extLst>
      <p:ext uri="{BB962C8B-B14F-4D97-AF65-F5344CB8AC3E}">
        <p14:creationId xmlns:p14="http://schemas.microsoft.com/office/powerpoint/2010/main" xmlns="" val="3098435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Forced marriage</a:t>
            </a:r>
            <a:endParaRPr lang="en-AU" dirty="0"/>
          </a:p>
        </p:txBody>
      </p:sp>
      <p:sp>
        <p:nvSpPr>
          <p:cNvPr id="3" name="Content Placeholder 2"/>
          <p:cNvSpPr>
            <a:spLocks noGrp="1"/>
          </p:cNvSpPr>
          <p:nvPr>
            <p:ph idx="1"/>
          </p:nvPr>
        </p:nvSpPr>
        <p:spPr/>
        <p:txBody>
          <a:bodyPr/>
          <a:lstStyle/>
          <a:p>
            <a:pPr marL="0" indent="0">
              <a:buNone/>
            </a:pPr>
            <a:r>
              <a:rPr lang="en-AU" dirty="0" smtClean="0"/>
              <a:t>Forced marriage community advisory council;</a:t>
            </a:r>
          </a:p>
          <a:p>
            <a:pPr marL="0" indent="0">
              <a:buNone/>
            </a:pPr>
            <a:r>
              <a:rPr lang="en-AU" dirty="0" smtClean="0"/>
              <a:t>Research </a:t>
            </a:r>
          </a:p>
          <a:p>
            <a:pPr marL="0" indent="0">
              <a:buNone/>
            </a:pPr>
            <a:r>
              <a:rPr lang="en-AU" dirty="0"/>
              <a:t>	</a:t>
            </a:r>
            <a:r>
              <a:rPr lang="en-AU" dirty="0" smtClean="0"/>
              <a:t>gender based violence – VAW</a:t>
            </a:r>
          </a:p>
          <a:p>
            <a:pPr marL="0" indent="0">
              <a:buNone/>
            </a:pPr>
            <a:r>
              <a:rPr lang="en-AU" dirty="0" smtClean="0"/>
              <a:t>Guidelines &amp; awareness raising materials</a:t>
            </a:r>
          </a:p>
          <a:p>
            <a:pPr marL="0" indent="0">
              <a:buNone/>
            </a:pPr>
            <a:r>
              <a:rPr lang="en-AU" dirty="0" smtClean="0"/>
              <a:t>Safety and well being of those at risk of or who have experienced forced marriage</a:t>
            </a:r>
          </a:p>
          <a:p>
            <a:pPr marL="0" indent="0">
              <a:buNone/>
            </a:pPr>
            <a:r>
              <a:rPr lang="en-AU" dirty="0" smtClean="0"/>
              <a:t>Family violence provisions</a:t>
            </a:r>
          </a:p>
          <a:p>
            <a:pPr marL="0" indent="0">
              <a:buNone/>
            </a:pPr>
            <a:endParaRPr lang="en-AU" dirty="0" smtClean="0"/>
          </a:p>
        </p:txBody>
      </p:sp>
    </p:spTree>
    <p:extLst>
      <p:ext uri="{BB962C8B-B14F-4D97-AF65-F5344CB8AC3E}">
        <p14:creationId xmlns:p14="http://schemas.microsoft.com/office/powerpoint/2010/main" xmlns="" val="120727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Reintegration – country of origin</a:t>
            </a:r>
            <a:endParaRPr lang="en-AU" dirty="0"/>
          </a:p>
        </p:txBody>
      </p:sp>
      <p:sp>
        <p:nvSpPr>
          <p:cNvPr id="3" name="Content Placeholder 2"/>
          <p:cNvSpPr>
            <a:spLocks noGrp="1"/>
          </p:cNvSpPr>
          <p:nvPr>
            <p:ph idx="1"/>
          </p:nvPr>
        </p:nvSpPr>
        <p:spPr/>
        <p:txBody>
          <a:bodyPr/>
          <a:lstStyle/>
          <a:p>
            <a:r>
              <a:rPr lang="en-AU" dirty="0" smtClean="0"/>
              <a:t>Lack of awareness about reintegration programs</a:t>
            </a:r>
          </a:p>
          <a:p>
            <a:r>
              <a:rPr lang="en-AU" dirty="0" smtClean="0"/>
              <a:t>Experiences from clients – fear of stigma and shame – characterised as ‘trafficked’ ‘sex slave’.</a:t>
            </a:r>
          </a:p>
          <a:p>
            <a:endParaRPr lang="en-A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Victim support</a:t>
            </a:r>
            <a:endParaRPr lang="en-AU" dirty="0"/>
          </a:p>
        </p:txBody>
      </p:sp>
      <p:sp>
        <p:nvSpPr>
          <p:cNvPr id="3" name="Content Placeholder 2"/>
          <p:cNvSpPr>
            <a:spLocks noGrp="1"/>
          </p:cNvSpPr>
          <p:nvPr>
            <p:ph idx="1"/>
          </p:nvPr>
        </p:nvSpPr>
        <p:spPr/>
        <p:txBody>
          <a:bodyPr/>
          <a:lstStyle/>
          <a:p>
            <a:r>
              <a:rPr lang="en-AU" dirty="0" smtClean="0"/>
              <a:t>Housing</a:t>
            </a:r>
          </a:p>
          <a:p>
            <a:r>
              <a:rPr lang="en-AU" dirty="0" smtClean="0"/>
              <a:t>Access to English language training</a:t>
            </a:r>
          </a:p>
          <a:p>
            <a:r>
              <a:rPr lang="en-AU" dirty="0" smtClean="0"/>
              <a:t>Vocational training</a:t>
            </a:r>
          </a:p>
          <a:p>
            <a:r>
              <a:rPr lang="en-AU" dirty="0" smtClean="0"/>
              <a:t>Barriers to family reunion</a:t>
            </a:r>
          </a:p>
          <a:p>
            <a:r>
              <a:rPr lang="en-AU" dirty="0" smtClean="0"/>
              <a:t>Barriers to visa grant </a:t>
            </a:r>
          </a:p>
          <a:p>
            <a:endParaRPr lang="en-A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AU" sz="4000" dirty="0" smtClean="0">
              <a:latin typeface="Arial" charset="0"/>
              <a:cs typeface="Arial" charset="0"/>
            </a:endParaRPr>
          </a:p>
        </p:txBody>
      </p:sp>
      <p:pic>
        <p:nvPicPr>
          <p:cNvPr id="20483" name="Content Placeholder 3" descr="Stills_33 copy.jpg"/>
          <p:cNvPicPr>
            <a:picLocks noChangeAspect="1"/>
          </p:cNvPicPr>
          <p:nvPr/>
        </p:nvPicPr>
        <p:blipFill>
          <a:blip r:embed="rId3"/>
          <a:srcRect/>
          <a:stretch>
            <a:fillRect/>
          </a:stretch>
        </p:blipFill>
        <p:spPr bwMode="auto">
          <a:xfrm>
            <a:off x="1609725" y="1681163"/>
            <a:ext cx="5864225" cy="390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right to effective remedies</a:t>
            </a:r>
            <a:endParaRPr lang="en-AU" dirty="0"/>
          </a:p>
        </p:txBody>
      </p:sp>
      <p:sp>
        <p:nvSpPr>
          <p:cNvPr id="3" name="Content Placeholder 2"/>
          <p:cNvSpPr>
            <a:spLocks noGrp="1"/>
          </p:cNvSpPr>
          <p:nvPr>
            <p:ph idx="1"/>
          </p:nvPr>
        </p:nvSpPr>
        <p:spPr/>
        <p:txBody>
          <a:bodyPr/>
          <a:lstStyle/>
          <a:p>
            <a:r>
              <a:rPr lang="en-AU" dirty="0" smtClean="0"/>
              <a:t>Statutory victims compensation schemes are different in every state and territory. </a:t>
            </a:r>
          </a:p>
          <a:p>
            <a:r>
              <a:rPr lang="en-AU" dirty="0" smtClean="0"/>
              <a:t>Reform</a:t>
            </a:r>
          </a:p>
          <a:p>
            <a:pPr lvl="1"/>
            <a:r>
              <a:rPr lang="en-AU" dirty="0" smtClean="0"/>
              <a:t>National Compensation Scheme OR</a:t>
            </a:r>
          </a:p>
          <a:p>
            <a:pPr lvl="1"/>
            <a:r>
              <a:rPr lang="en-AU" dirty="0" smtClean="0"/>
              <a:t>Strengthen State &amp; Territory schemes</a:t>
            </a:r>
          </a:p>
          <a:p>
            <a:r>
              <a:rPr lang="en-AU" dirty="0" smtClean="0"/>
              <a:t>Anti-Slavery Seminar on effective remedies </a:t>
            </a:r>
          </a:p>
          <a:p>
            <a:pPr lvl="1"/>
            <a:r>
              <a:rPr lang="en-AU" dirty="0" smtClean="0"/>
              <a:t>18 November 2011  </a:t>
            </a:r>
            <a:r>
              <a:rPr lang="en-AU" dirty="0" smtClean="0">
                <a:hlinkClick r:id="rId3"/>
              </a:rPr>
              <a:t>antislavery@uts.edu.au</a:t>
            </a:r>
            <a:endParaRPr lang="en-AU" dirty="0" smtClean="0"/>
          </a:p>
          <a:p>
            <a:pPr lvl="1"/>
            <a:endParaRPr lang="en-AU"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Priorities </a:t>
            </a:r>
            <a:endParaRPr lang="en-AU" dirty="0"/>
          </a:p>
        </p:txBody>
      </p:sp>
      <p:sp>
        <p:nvSpPr>
          <p:cNvPr id="3" name="Content Placeholder 2"/>
          <p:cNvSpPr>
            <a:spLocks noGrp="1"/>
          </p:cNvSpPr>
          <p:nvPr>
            <p:ph idx="1"/>
          </p:nvPr>
        </p:nvSpPr>
        <p:spPr/>
        <p:txBody>
          <a:bodyPr/>
          <a:lstStyle/>
          <a:p>
            <a:r>
              <a:rPr lang="en-AU" sz="2800" dirty="0" smtClean="0"/>
              <a:t>Sydney anti-trafficking network</a:t>
            </a:r>
          </a:p>
          <a:p>
            <a:r>
              <a:rPr lang="en-AU" sz="2800" dirty="0" smtClean="0"/>
              <a:t>Forced marriage</a:t>
            </a:r>
          </a:p>
          <a:p>
            <a:r>
              <a:rPr lang="en-AU" sz="2800" dirty="0" smtClean="0"/>
              <a:t>Compensation</a:t>
            </a:r>
          </a:p>
          <a:p>
            <a:r>
              <a:rPr lang="en-AU" sz="2800" dirty="0" smtClean="0"/>
              <a:t>Victim support : housing, vocational training, access to English language training</a:t>
            </a:r>
          </a:p>
          <a:p>
            <a:r>
              <a:rPr lang="en-AU" sz="2800" dirty="0" smtClean="0"/>
              <a:t>Supply chain</a:t>
            </a:r>
          </a:p>
          <a:p>
            <a:r>
              <a:rPr lang="en-AU" sz="2800" dirty="0" smtClean="0"/>
              <a:t>Criminal law framework : Deceptive recruitment</a:t>
            </a:r>
            <a:endParaRPr lang="en-AU"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Red Cross.gif"/>
          <p:cNvPicPr>
            <a:picLocks noGrp="1" noChangeAspect="1"/>
          </p:cNvPicPr>
          <p:nvPr>
            <p:ph idx="1"/>
          </p:nvPr>
        </p:nvPicPr>
        <p:blipFill>
          <a:blip r:embed="rId3"/>
          <a:srcRect/>
          <a:stretch>
            <a:fillRect/>
          </a:stretch>
        </p:blipFill>
        <p:spPr>
          <a:xfrm>
            <a:off x="2774950" y="2435225"/>
            <a:ext cx="1308100" cy="1662113"/>
          </a:xfrm>
          <a:noFill/>
        </p:spPr>
      </p:pic>
      <p:pic>
        <p:nvPicPr>
          <p:cNvPr id="3075" name="Content Placeholder 4" descr="logo_Acrath.gif"/>
          <p:cNvPicPr>
            <a:picLocks noChangeAspect="1"/>
          </p:cNvPicPr>
          <p:nvPr/>
        </p:nvPicPr>
        <p:blipFill>
          <a:blip r:embed="rId4"/>
          <a:srcRect/>
          <a:stretch>
            <a:fillRect/>
          </a:stretch>
        </p:blipFill>
        <p:spPr bwMode="auto">
          <a:xfrm>
            <a:off x="598488" y="2545046"/>
            <a:ext cx="2028825" cy="1181100"/>
          </a:xfrm>
          <a:prstGeom prst="rect">
            <a:avLst/>
          </a:prstGeom>
          <a:noFill/>
          <a:ln w="9525">
            <a:noFill/>
            <a:miter lim="800000"/>
            <a:headEnd/>
            <a:tailEnd/>
          </a:ln>
        </p:spPr>
      </p:pic>
      <p:pic>
        <p:nvPicPr>
          <p:cNvPr id="3076" name="Picture 16" descr="Scarlet Logo"/>
          <p:cNvPicPr>
            <a:picLocks noChangeAspect="1" noChangeArrowheads="1"/>
          </p:cNvPicPr>
          <p:nvPr/>
        </p:nvPicPr>
        <p:blipFill>
          <a:blip r:embed="rId5"/>
          <a:srcRect/>
          <a:stretch>
            <a:fillRect/>
          </a:stretch>
        </p:blipFill>
        <p:spPr bwMode="auto">
          <a:xfrm>
            <a:off x="4419600" y="4292601"/>
            <a:ext cx="1981200" cy="1181100"/>
          </a:xfrm>
          <a:prstGeom prst="rect">
            <a:avLst/>
          </a:prstGeom>
          <a:noFill/>
          <a:ln w="9525">
            <a:noFill/>
            <a:miter lim="800000"/>
            <a:headEnd/>
            <a:tailEnd/>
          </a:ln>
        </p:spPr>
      </p:pic>
      <p:pic>
        <p:nvPicPr>
          <p:cNvPr id="3077" name="Picture 7" descr="immigrant women's speak out.JPG"/>
          <p:cNvPicPr>
            <a:picLocks noChangeAspect="1"/>
          </p:cNvPicPr>
          <p:nvPr/>
        </p:nvPicPr>
        <p:blipFill>
          <a:blip r:embed="rId6"/>
          <a:srcRect/>
          <a:stretch>
            <a:fillRect/>
          </a:stretch>
        </p:blipFill>
        <p:spPr bwMode="auto">
          <a:xfrm>
            <a:off x="4670425" y="2545046"/>
            <a:ext cx="1976437" cy="1462088"/>
          </a:xfrm>
          <a:prstGeom prst="rect">
            <a:avLst/>
          </a:prstGeom>
          <a:noFill/>
          <a:ln w="9525">
            <a:noFill/>
            <a:miter lim="800000"/>
            <a:headEnd/>
            <a:tailEnd/>
          </a:ln>
        </p:spPr>
      </p:pic>
      <p:pic>
        <p:nvPicPr>
          <p:cNvPr id="3078" name="Picture 5" descr="salvationarmy_logo.jpg.png"/>
          <p:cNvPicPr>
            <a:picLocks noChangeAspect="1"/>
          </p:cNvPicPr>
          <p:nvPr/>
        </p:nvPicPr>
        <p:blipFill>
          <a:blip r:embed="rId7"/>
          <a:srcRect/>
          <a:stretch>
            <a:fillRect/>
          </a:stretch>
        </p:blipFill>
        <p:spPr bwMode="auto">
          <a:xfrm>
            <a:off x="2774950" y="4267200"/>
            <a:ext cx="1479550" cy="1630362"/>
          </a:xfrm>
          <a:prstGeom prst="rect">
            <a:avLst/>
          </a:prstGeom>
          <a:solidFill>
            <a:schemeClr val="bg1"/>
          </a:solidFill>
          <a:ln w="9525">
            <a:noFill/>
            <a:miter lim="800000"/>
            <a:headEnd/>
            <a:tailEnd/>
          </a:ln>
        </p:spPr>
      </p:pic>
      <p:pic>
        <p:nvPicPr>
          <p:cNvPr id="3079" name="Picture 8" descr="World_Vision.png"/>
          <p:cNvPicPr>
            <a:picLocks noChangeAspect="1"/>
          </p:cNvPicPr>
          <p:nvPr/>
        </p:nvPicPr>
        <p:blipFill>
          <a:blip r:embed="rId8"/>
          <a:srcRect/>
          <a:stretch>
            <a:fillRect/>
          </a:stretch>
        </p:blipFill>
        <p:spPr bwMode="auto">
          <a:xfrm>
            <a:off x="6800112" y="2545046"/>
            <a:ext cx="1709737" cy="1038225"/>
          </a:xfrm>
          <a:prstGeom prst="rect">
            <a:avLst/>
          </a:prstGeom>
          <a:noFill/>
          <a:ln w="9525">
            <a:noFill/>
            <a:miter lim="800000"/>
            <a:headEnd/>
            <a:tailEnd/>
          </a:ln>
        </p:spPr>
      </p:pic>
      <p:pic>
        <p:nvPicPr>
          <p:cNvPr id="3080" name="Picture 2" descr="http://assembly.uca.org.au/images/stories/logos/logowebcolourlg.gif"/>
          <p:cNvPicPr>
            <a:picLocks noChangeAspect="1" noChangeArrowheads="1"/>
          </p:cNvPicPr>
          <p:nvPr/>
        </p:nvPicPr>
        <p:blipFill>
          <a:blip r:embed="rId9"/>
          <a:srcRect/>
          <a:stretch>
            <a:fillRect/>
          </a:stretch>
        </p:blipFill>
        <p:spPr bwMode="auto">
          <a:xfrm>
            <a:off x="6574325" y="3954463"/>
            <a:ext cx="1519238" cy="1519238"/>
          </a:xfrm>
          <a:prstGeom prst="rect">
            <a:avLst/>
          </a:prstGeom>
          <a:solidFill>
            <a:schemeClr val="bg1"/>
          </a:solidFill>
          <a:ln w="9525">
            <a:noFill/>
            <a:miter lim="800000"/>
            <a:headEnd/>
            <a:tailEnd/>
          </a:ln>
        </p:spPr>
      </p:pic>
      <p:pic>
        <p:nvPicPr>
          <p:cNvPr id="3081" name="Picture 4" descr="http://www.womenlawyersnsw.org.au/images/nav/women_lawyers_nsw.jpg"/>
          <p:cNvPicPr>
            <a:picLocks noChangeAspect="1" noChangeArrowheads="1"/>
          </p:cNvPicPr>
          <p:nvPr/>
        </p:nvPicPr>
        <p:blipFill>
          <a:blip r:embed="rId10"/>
          <a:srcRect/>
          <a:stretch>
            <a:fillRect/>
          </a:stretch>
        </p:blipFill>
        <p:spPr bwMode="auto">
          <a:xfrm>
            <a:off x="568325" y="4267200"/>
            <a:ext cx="1803400" cy="1181100"/>
          </a:xfrm>
          <a:prstGeom prst="rect">
            <a:avLst/>
          </a:prstGeom>
          <a:noFill/>
          <a:ln w="9525">
            <a:noFill/>
            <a:miter lim="800000"/>
            <a:headEnd/>
            <a:tailEnd/>
          </a:ln>
        </p:spPr>
      </p:pic>
      <p:sp>
        <p:nvSpPr>
          <p:cNvPr id="10" name="TextBox 9"/>
          <p:cNvSpPr txBox="1"/>
          <p:nvPr/>
        </p:nvSpPr>
        <p:spPr>
          <a:xfrm>
            <a:off x="1000125" y="1240325"/>
            <a:ext cx="2141427" cy="646331"/>
          </a:xfrm>
          <a:prstGeom prst="rect">
            <a:avLst/>
          </a:prstGeom>
          <a:noFill/>
        </p:spPr>
        <p:txBody>
          <a:bodyPr wrap="square" rtlCol="0">
            <a:spAutoFit/>
          </a:bodyPr>
          <a:lstStyle/>
          <a:p>
            <a:r>
              <a:rPr lang="en-AU" dirty="0" smtClean="0"/>
              <a:t>Asian Women at Work</a:t>
            </a:r>
            <a:endParaRPr lang="en-AU" dirty="0"/>
          </a:p>
        </p:txBody>
      </p:sp>
      <p:pic>
        <p:nvPicPr>
          <p:cNvPr id="3083" name="Picture 11" descr="IWSA">
            <a:hlinkClick r:id="rId11"/>
          </p:cNvPr>
          <p:cNvPicPr>
            <a:picLocks noChangeAspect="1" noChangeArrowheads="1"/>
          </p:cNvPicPr>
          <p:nvPr/>
        </p:nvPicPr>
        <p:blipFill>
          <a:blip r:embed="rId12"/>
          <a:srcRect/>
          <a:stretch>
            <a:fillRect/>
          </a:stretch>
        </p:blipFill>
        <p:spPr bwMode="auto">
          <a:xfrm>
            <a:off x="155575" y="-427038"/>
            <a:ext cx="1314450" cy="895351"/>
          </a:xfrm>
          <a:prstGeom prst="rect">
            <a:avLst/>
          </a:prstGeom>
          <a:noFill/>
        </p:spPr>
      </p:pic>
      <p:pic>
        <p:nvPicPr>
          <p:cNvPr id="3085" name="Picture 13" descr="IWSA">
            <a:hlinkClick r:id="rId11"/>
          </p:cNvPr>
          <p:cNvPicPr>
            <a:picLocks noChangeAspect="1" noChangeArrowheads="1"/>
          </p:cNvPicPr>
          <p:nvPr/>
        </p:nvPicPr>
        <p:blipFill>
          <a:blip r:embed="rId12"/>
          <a:srcRect/>
          <a:stretch>
            <a:fillRect/>
          </a:stretch>
        </p:blipFill>
        <p:spPr bwMode="auto">
          <a:xfrm>
            <a:off x="155575" y="-427038"/>
            <a:ext cx="1314450" cy="895351"/>
          </a:xfrm>
          <a:prstGeom prst="rect">
            <a:avLst/>
          </a:prstGeom>
          <a:noFill/>
        </p:spPr>
      </p:pic>
    </p:spTree>
    <p:extLst>
      <p:ext uri="{BB962C8B-B14F-4D97-AF65-F5344CB8AC3E}">
        <p14:creationId xmlns:p14="http://schemas.microsoft.com/office/powerpoint/2010/main" xmlns="" val="1300625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ppt cover.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Title 1"/>
          <p:cNvSpPr txBox="1">
            <a:spLocks/>
          </p:cNvSpPr>
          <p:nvPr/>
        </p:nvSpPr>
        <p:spPr>
          <a:xfrm>
            <a:off x="487363" y="2614613"/>
            <a:ext cx="8101012" cy="1143000"/>
          </a:xfrm>
          <a:prstGeom prst="rect">
            <a:avLst/>
          </a:prstGeom>
        </p:spPr>
        <p:txBody>
          <a:bodyPr anchor="ctr">
            <a:normAutofit fontScale="77500" lnSpcReduction="20000"/>
          </a:bodyPr>
          <a:lstStyle/>
          <a:p>
            <a:pPr algn="ctr" fontAlgn="auto">
              <a:spcAft>
                <a:spcPts val="0"/>
              </a:spcAft>
              <a:defRPr/>
            </a:pPr>
            <a:r>
              <a:rPr lang="en-AU" sz="6000" dirty="0">
                <a:latin typeface="Arial" pitchFamily="34" charset="0"/>
                <a:cs typeface="Arial" pitchFamily="34" charset="0"/>
              </a:rPr>
              <a:t>Contact Anti-Slavery Australia</a:t>
            </a:r>
            <a:endParaRPr lang="en-US" sz="5500" dirty="0">
              <a:latin typeface="+mj-lt"/>
              <a:ea typeface="+mj-ea"/>
              <a:cs typeface="+mj-cs"/>
            </a:endParaRPr>
          </a:p>
        </p:txBody>
      </p:sp>
      <p:sp>
        <p:nvSpPr>
          <p:cNvPr id="32772" name="TextBox 3"/>
          <p:cNvSpPr txBox="1">
            <a:spLocks noChangeArrowheads="1"/>
          </p:cNvSpPr>
          <p:nvPr/>
        </p:nvSpPr>
        <p:spPr bwMode="auto">
          <a:xfrm>
            <a:off x="1847850" y="3603625"/>
            <a:ext cx="4937125" cy="1476375"/>
          </a:xfrm>
          <a:prstGeom prst="rect">
            <a:avLst/>
          </a:prstGeom>
          <a:noFill/>
          <a:ln w="9525">
            <a:noFill/>
            <a:miter lim="800000"/>
            <a:headEnd/>
            <a:tailEnd/>
          </a:ln>
        </p:spPr>
        <p:txBody>
          <a:bodyPr>
            <a:spAutoFit/>
          </a:bodyPr>
          <a:lstStyle/>
          <a:p>
            <a:pPr algn="ctr"/>
            <a:r>
              <a:rPr lang="en-AU">
                <a:solidFill>
                  <a:schemeClr val="bg1"/>
                </a:solidFill>
              </a:rPr>
              <a:t>www.antislavery.org.au</a:t>
            </a:r>
          </a:p>
          <a:p>
            <a:pPr algn="ctr"/>
            <a:r>
              <a:rPr lang="en-AU">
                <a:solidFill>
                  <a:schemeClr val="bg1"/>
                </a:solidFill>
                <a:hlinkClick r:id="rId4"/>
              </a:rPr>
              <a:t>antislavery@uts.edu.au</a:t>
            </a:r>
            <a:endParaRPr lang="en-AU">
              <a:solidFill>
                <a:schemeClr val="bg1"/>
              </a:solidFill>
            </a:endParaRPr>
          </a:p>
          <a:p>
            <a:pPr algn="ctr"/>
            <a:endParaRPr lang="en-AU">
              <a:solidFill>
                <a:schemeClr val="bg1"/>
              </a:solidFill>
            </a:endParaRPr>
          </a:p>
          <a:p>
            <a:pPr algn="ctr"/>
            <a:r>
              <a:rPr lang="en-AU">
                <a:solidFill>
                  <a:schemeClr val="bg1"/>
                </a:solidFill>
              </a:rPr>
              <a:t>jennifer.burn@uts.edu.au</a:t>
            </a:r>
          </a:p>
          <a:p>
            <a:pPr algn="ctr"/>
            <a:r>
              <a:rPr lang="en-AU">
                <a:solidFill>
                  <a:schemeClr val="bg1"/>
                </a:solidFill>
              </a:rPr>
              <a:t>(02) 9514 9662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Anti-Slavery Australia +1</a:t>
            </a:r>
            <a:endParaRPr lang="en-AU" dirty="0"/>
          </a:p>
        </p:txBody>
      </p:sp>
      <p:pic>
        <p:nvPicPr>
          <p:cNvPr id="4" name="Content Placeholder 3" descr="minister for home affairs.jpg"/>
          <p:cNvPicPr>
            <a:picLocks noGrp="1" noChangeAspect="1"/>
          </p:cNvPicPr>
          <p:nvPr>
            <p:ph idx="1"/>
          </p:nvPr>
        </p:nvPicPr>
        <p:blipFill>
          <a:blip r:embed="rId3"/>
          <a:stretch>
            <a:fillRect/>
          </a:stretch>
        </p:blipFill>
        <p:spPr>
          <a:xfrm>
            <a:off x="996458" y="1158844"/>
            <a:ext cx="6788945" cy="460821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CSAs.JPG"/>
          <p:cNvPicPr>
            <a:picLocks noGrp="1" noChangeAspect="1"/>
          </p:cNvPicPr>
          <p:nvPr>
            <p:ph idx="1"/>
          </p:nvPr>
        </p:nvPicPr>
        <p:blipFill>
          <a:blip r:embed="rId3"/>
          <a:stretch>
            <a:fillRect/>
          </a:stretch>
        </p:blipFill>
        <p:spPr>
          <a:xfrm rot="5400000">
            <a:off x="1142324" y="1501672"/>
            <a:ext cx="6605852" cy="4525963"/>
          </a:xfrm>
        </p:spPr>
      </p:pic>
      <p:sp>
        <p:nvSpPr>
          <p:cNvPr id="5" name="TextBox 4"/>
          <p:cNvSpPr txBox="1"/>
          <p:nvPr/>
        </p:nvSpPr>
        <p:spPr>
          <a:xfrm>
            <a:off x="457200" y="1557196"/>
            <a:ext cx="1516455" cy="3970318"/>
          </a:xfrm>
          <a:prstGeom prst="rect">
            <a:avLst/>
          </a:prstGeom>
          <a:noFill/>
        </p:spPr>
        <p:txBody>
          <a:bodyPr wrap="square" rtlCol="0">
            <a:spAutoFit/>
          </a:bodyPr>
          <a:lstStyle/>
          <a:p>
            <a:r>
              <a:rPr lang="en-AU" dirty="0" err="1" smtClean="0"/>
              <a:t>Bahasa</a:t>
            </a:r>
            <a:r>
              <a:rPr lang="en-AU" dirty="0" smtClean="0"/>
              <a:t> Malaysian</a:t>
            </a:r>
          </a:p>
          <a:p>
            <a:endParaRPr lang="en-AU" dirty="0"/>
          </a:p>
          <a:p>
            <a:r>
              <a:rPr lang="en-AU" dirty="0" smtClean="0"/>
              <a:t>Chinese</a:t>
            </a:r>
          </a:p>
          <a:p>
            <a:endParaRPr lang="en-AU" dirty="0"/>
          </a:p>
          <a:p>
            <a:r>
              <a:rPr lang="en-AU" dirty="0" smtClean="0"/>
              <a:t>Hindi</a:t>
            </a:r>
          </a:p>
          <a:p>
            <a:endParaRPr lang="en-AU" dirty="0"/>
          </a:p>
          <a:p>
            <a:r>
              <a:rPr lang="en-AU" dirty="0" smtClean="0"/>
              <a:t>Korean</a:t>
            </a:r>
          </a:p>
          <a:p>
            <a:endParaRPr lang="en-AU" dirty="0"/>
          </a:p>
          <a:p>
            <a:r>
              <a:rPr lang="en-AU" dirty="0" smtClean="0"/>
              <a:t>Tagalog</a:t>
            </a:r>
          </a:p>
          <a:p>
            <a:endParaRPr lang="en-AU" dirty="0"/>
          </a:p>
          <a:p>
            <a:r>
              <a:rPr lang="en-AU" dirty="0" smtClean="0"/>
              <a:t>Thai</a:t>
            </a:r>
          </a:p>
          <a:p>
            <a:endParaRPr lang="en-AU" dirty="0"/>
          </a:p>
          <a:p>
            <a:r>
              <a:rPr lang="en-AU" dirty="0" smtClean="0"/>
              <a:t>Vietnamese</a:t>
            </a:r>
            <a:endParaRPr lang="en-A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Stills_33 copy.jpg"/>
          <p:cNvPicPr>
            <a:picLocks noGrp="1" noChangeAspect="1"/>
          </p:cNvPicPr>
          <p:nvPr>
            <p:ph idx="1"/>
          </p:nvPr>
        </p:nvPicPr>
        <p:blipFill>
          <a:blip r:embed="rId3">
            <a:lum bright="70000" contrast="-70000"/>
          </a:blip>
          <a:srcRect/>
          <a:stretch>
            <a:fillRect/>
          </a:stretch>
        </p:blipFill>
        <p:spPr>
          <a:xfrm>
            <a:off x="1073150" y="858838"/>
            <a:ext cx="7096125" cy="4730750"/>
          </a:xfrm>
        </p:spPr>
      </p:pic>
      <p:sp>
        <p:nvSpPr>
          <p:cNvPr id="7171" name="Rectangle 4"/>
          <p:cNvSpPr>
            <a:spLocks noChangeArrowheads="1"/>
          </p:cNvSpPr>
          <p:nvPr/>
        </p:nvSpPr>
        <p:spPr bwMode="auto">
          <a:xfrm>
            <a:off x="1073150" y="342564"/>
            <a:ext cx="6916738" cy="2554545"/>
          </a:xfrm>
          <a:prstGeom prst="rect">
            <a:avLst/>
          </a:prstGeom>
          <a:noFill/>
          <a:ln w="9525">
            <a:noFill/>
            <a:miter lim="800000"/>
            <a:headEnd/>
            <a:tailEnd/>
          </a:ln>
        </p:spPr>
        <p:txBody>
          <a:bodyPr wrap="square">
            <a:spAutoFit/>
          </a:bodyPr>
          <a:lstStyle/>
          <a:p>
            <a:endParaRPr lang="en-AU" sz="1600" b="1" dirty="0" smtClean="0"/>
          </a:p>
          <a:p>
            <a:endParaRPr lang="en-AU" sz="1600" b="1" dirty="0" smtClean="0"/>
          </a:p>
          <a:p>
            <a:r>
              <a:rPr lang="en-AU" sz="1600" b="1" dirty="0" smtClean="0"/>
              <a:t>Slavery Convention</a:t>
            </a:r>
            <a:r>
              <a:rPr lang="en-AU" sz="1600" dirty="0" smtClean="0"/>
              <a:t>, ratified 1927</a:t>
            </a:r>
          </a:p>
          <a:p>
            <a:r>
              <a:rPr lang="en-AU" sz="1600" b="1" i="1" dirty="0" smtClean="0"/>
              <a:t>Supplementary Convention </a:t>
            </a:r>
            <a:r>
              <a:rPr lang="en-AU" sz="1600" i="1" dirty="0" smtClean="0"/>
              <a:t>on the Abolition of Slavery, the Slave Trade, and Institutions and Practices Similar to Slavery, </a:t>
            </a:r>
            <a:r>
              <a:rPr lang="en-AU" sz="1600" dirty="0" smtClean="0"/>
              <a:t>ratified 1958.</a:t>
            </a:r>
          </a:p>
          <a:p>
            <a:r>
              <a:rPr lang="en-AU" sz="1600" dirty="0" smtClean="0"/>
              <a:t> United Nations Convention against Transnational Organized Crime, ratified 2005</a:t>
            </a:r>
          </a:p>
          <a:p>
            <a:endParaRPr lang="en-AU" sz="1600" b="1" dirty="0" smtClean="0"/>
          </a:p>
          <a:p>
            <a:pPr lvl="2"/>
            <a:endParaRPr lang="en-AU" sz="1600" dirty="0"/>
          </a:p>
          <a:p>
            <a:pPr lvl="2"/>
            <a:endParaRPr lang="en-AU" sz="1600" dirty="0"/>
          </a:p>
        </p:txBody>
      </p:sp>
      <p:sp>
        <p:nvSpPr>
          <p:cNvPr id="7172" name="TextBox 5"/>
          <p:cNvSpPr txBox="1">
            <a:spLocks noChangeArrowheads="1"/>
          </p:cNvSpPr>
          <p:nvPr/>
        </p:nvSpPr>
        <p:spPr bwMode="auto">
          <a:xfrm>
            <a:off x="1204111" y="2145671"/>
            <a:ext cx="6785777" cy="1846659"/>
          </a:xfrm>
          <a:prstGeom prst="rect">
            <a:avLst/>
          </a:prstGeom>
          <a:noFill/>
          <a:ln w="9525">
            <a:noFill/>
            <a:miter lim="800000"/>
            <a:headEnd/>
            <a:tailEnd/>
          </a:ln>
        </p:spPr>
        <p:txBody>
          <a:bodyPr wrap="square">
            <a:spAutoFit/>
          </a:bodyPr>
          <a:lstStyle/>
          <a:p>
            <a:endParaRPr lang="en-AU" sz="1600" b="1" dirty="0" smtClean="0"/>
          </a:p>
          <a:p>
            <a:endParaRPr lang="en-AU" sz="1600" b="1" dirty="0" smtClean="0"/>
          </a:p>
          <a:p>
            <a:r>
              <a:rPr lang="en-AU" sz="1600" b="1" dirty="0" smtClean="0"/>
              <a:t>Protocol to Prevent to Suppress </a:t>
            </a:r>
            <a:r>
              <a:rPr lang="en-AU" sz="1600" b="1" dirty="0"/>
              <a:t>and Punish Trafficking in Persons Especially Women and </a:t>
            </a:r>
            <a:r>
              <a:rPr lang="en-AU" sz="1600" b="1" dirty="0" smtClean="0"/>
              <a:t>Children </a:t>
            </a:r>
            <a:r>
              <a:rPr lang="en-AU" sz="1600" dirty="0" smtClean="0"/>
              <a:t>ratified 14 September 2005</a:t>
            </a:r>
          </a:p>
          <a:p>
            <a:pPr lvl="2"/>
            <a:endParaRPr lang="en-AU" sz="1600" dirty="0"/>
          </a:p>
          <a:p>
            <a:pPr lvl="2"/>
            <a:r>
              <a:rPr lang="en-AU" sz="1600" dirty="0" smtClean="0"/>
              <a:t>.</a:t>
            </a:r>
            <a:endParaRPr lang="en-AU" sz="1600" dirty="0"/>
          </a:p>
          <a:p>
            <a:endParaRPr lang="en-AU" dirty="0"/>
          </a:p>
        </p:txBody>
      </p:sp>
      <p:sp>
        <p:nvSpPr>
          <p:cNvPr id="7173" name="TextBox 6"/>
          <p:cNvSpPr txBox="1">
            <a:spLocks noChangeArrowheads="1"/>
          </p:cNvSpPr>
          <p:nvPr/>
        </p:nvSpPr>
        <p:spPr bwMode="auto">
          <a:xfrm>
            <a:off x="1073150" y="3847723"/>
            <a:ext cx="7096125" cy="1600438"/>
          </a:xfrm>
          <a:prstGeom prst="rect">
            <a:avLst/>
          </a:prstGeom>
          <a:noFill/>
          <a:ln w="9525">
            <a:noFill/>
            <a:miter lim="800000"/>
            <a:headEnd/>
            <a:tailEnd/>
          </a:ln>
        </p:spPr>
        <p:txBody>
          <a:bodyPr wrap="square">
            <a:spAutoFit/>
          </a:bodyPr>
          <a:lstStyle/>
          <a:p>
            <a:r>
              <a:rPr lang="en-AU" sz="1600" b="1" dirty="0"/>
              <a:t>Criminal Code Act 1995 (</a:t>
            </a:r>
            <a:r>
              <a:rPr lang="en-AU" sz="1600" b="1" dirty="0" err="1"/>
              <a:t>Cth</a:t>
            </a:r>
            <a:r>
              <a:rPr lang="en-AU" sz="1600" b="1" dirty="0"/>
              <a:t>); </a:t>
            </a:r>
            <a:r>
              <a:rPr lang="en-AU" sz="1600" b="1" dirty="0" smtClean="0"/>
              <a:t> </a:t>
            </a:r>
          </a:p>
          <a:p>
            <a:r>
              <a:rPr lang="en-AU" sz="1600" b="1" dirty="0"/>
              <a:t/>
            </a:r>
            <a:br>
              <a:rPr lang="en-AU" sz="1600" b="1" dirty="0"/>
            </a:br>
            <a:r>
              <a:rPr lang="en-AU" sz="1600" b="1" dirty="0"/>
              <a:t>Criminal Code Amendment (Trafficking in Persons Offences) Act 2005</a:t>
            </a:r>
            <a:r>
              <a:rPr lang="en-AU" sz="1600" dirty="0"/>
              <a:t/>
            </a:r>
            <a:br>
              <a:rPr lang="en-AU" sz="1600" dirty="0"/>
            </a:br>
            <a:r>
              <a:rPr lang="en-AU" sz="1600" dirty="0"/>
              <a:t>	Division 270 -- Slavery, sexual servitude and deceptive 	recruiting</a:t>
            </a:r>
            <a:br>
              <a:rPr lang="en-AU" sz="1600" dirty="0"/>
            </a:br>
            <a:r>
              <a:rPr lang="en-AU" sz="1600" dirty="0"/>
              <a:t>	Division 271 -- Trafficking in persons and debt bondage</a:t>
            </a:r>
            <a:r>
              <a:rPr lang="en-AU" dirty="0"/>
              <a:t/>
            </a:r>
            <a:br>
              <a:rPr lang="en-AU" dirty="0"/>
            </a:br>
            <a:endParaRPr lang="en-A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fontAlgn="auto">
              <a:spcAft>
                <a:spcPts val="0"/>
              </a:spcAft>
              <a:defRPr/>
            </a:pPr>
            <a:r>
              <a:rPr lang="en-US" dirty="0"/>
              <a:t>UN TRAFFICKING PROTOCOL</a:t>
            </a:r>
          </a:p>
        </p:txBody>
      </p:sp>
      <p:sp>
        <p:nvSpPr>
          <p:cNvPr id="43011" name="Rectangle 3"/>
          <p:cNvSpPr>
            <a:spLocks noGrp="1" noChangeArrowheads="1"/>
          </p:cNvSpPr>
          <p:nvPr>
            <p:ph type="body" idx="1"/>
          </p:nvPr>
        </p:nvSpPr>
        <p:spPr/>
        <p:txBody>
          <a:bodyPr/>
          <a:lstStyle/>
          <a:p>
            <a:pPr>
              <a:lnSpc>
                <a:spcPct val="90000"/>
              </a:lnSpc>
            </a:pPr>
            <a:r>
              <a:rPr lang="en-US" sz="2000" dirty="0" err="1" smtClean="0"/>
              <a:t>Criminalise</a:t>
            </a:r>
            <a:r>
              <a:rPr lang="en-US" sz="2000" dirty="0" smtClean="0"/>
              <a:t> trafficking in persons (articles 3 &amp; 5)</a:t>
            </a:r>
          </a:p>
          <a:p>
            <a:pPr>
              <a:lnSpc>
                <a:spcPct val="90000"/>
              </a:lnSpc>
            </a:pPr>
            <a:r>
              <a:rPr lang="en-US" sz="2000" dirty="0" smtClean="0"/>
              <a:t>Take measures to protect and assist the victims of trafficking, including considering the implementation of measures to help rehabilitate victims through the provision of housing and counseling and training (article 6)</a:t>
            </a:r>
          </a:p>
          <a:p>
            <a:pPr>
              <a:lnSpc>
                <a:spcPct val="90000"/>
              </a:lnSpc>
            </a:pPr>
            <a:r>
              <a:rPr lang="en-US" sz="2000" dirty="0" smtClean="0"/>
              <a:t>Consider taking legislative or other measures to permit victims to remain in their territory, temporarily or permanently in appropriate cases (article 7)</a:t>
            </a:r>
          </a:p>
          <a:p>
            <a:pPr>
              <a:lnSpc>
                <a:spcPct val="90000"/>
              </a:lnSpc>
            </a:pPr>
            <a:r>
              <a:rPr lang="en-US" sz="2000" dirty="0" smtClean="0"/>
              <a:t>Establish comprehensive policies, programs and other measures to prevent trafficking and protect its victims, especially women and children (article 9)</a:t>
            </a:r>
          </a:p>
          <a:p>
            <a:pPr>
              <a:lnSpc>
                <a:spcPct val="90000"/>
              </a:lnSpc>
            </a:pPr>
            <a:r>
              <a:rPr lang="en-US" sz="2000" dirty="0" smtClean="0"/>
              <a:t>Australia ratified the Protocol in September 2005.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57200"/>
            <a:ext cx="8229600" cy="1143000"/>
          </a:xfrm>
        </p:spPr>
        <p:txBody>
          <a:bodyPr/>
          <a:lstStyle/>
          <a:p>
            <a:pPr eaLnBrk="1" hangingPunct="1"/>
            <a:r>
              <a:rPr lang="en-AU" sz="2400" b="1" smtClean="0">
                <a:latin typeface="Arial" charset="0"/>
                <a:cs typeface="Arial" charset="0"/>
              </a:rPr>
              <a:t>Protocol to Prevent, Suppress and Punish Trafficking in Persons Especially Women and Children</a:t>
            </a:r>
            <a:br>
              <a:rPr lang="en-AU" sz="2400" b="1" smtClean="0">
                <a:latin typeface="Arial" charset="0"/>
                <a:cs typeface="Arial" charset="0"/>
              </a:rPr>
            </a:br>
            <a:r>
              <a:rPr lang="en-AU" sz="2400" b="1" smtClean="0">
                <a:latin typeface="Arial" charset="0"/>
                <a:cs typeface="Arial" charset="0"/>
              </a:rPr>
              <a:t>Article 3</a:t>
            </a:r>
            <a:endParaRPr lang="en-AU" sz="2400" smtClean="0">
              <a:latin typeface="Arial" charset="0"/>
              <a:cs typeface="Arial" charset="0"/>
            </a:endParaRPr>
          </a:p>
        </p:txBody>
      </p:sp>
      <p:sp>
        <p:nvSpPr>
          <p:cNvPr id="3" name="Content Placeholder 2"/>
          <p:cNvSpPr>
            <a:spLocks noGrp="1"/>
          </p:cNvSpPr>
          <p:nvPr>
            <p:ph idx="1"/>
          </p:nvPr>
        </p:nvSpPr>
        <p:spPr/>
        <p:txBody>
          <a:bodyPr/>
          <a:lstStyle/>
          <a:p>
            <a:pPr marL="514350" indent="-514350" eaLnBrk="1" fontAlgn="auto" hangingPunct="1">
              <a:spcAft>
                <a:spcPts val="0"/>
              </a:spcAft>
              <a:buFont typeface="Arial" pitchFamily="34" charset="0"/>
              <a:buAutoNum type="alphaLcParenBoth"/>
              <a:defRPr/>
            </a:pPr>
            <a:endParaRPr lang="en-AU" sz="1600" i="1" dirty="0" smtClean="0">
              <a:latin typeface="Arial" pitchFamily="34" charset="0"/>
              <a:cs typeface="Arial" pitchFamily="34" charset="0"/>
            </a:endParaRPr>
          </a:p>
          <a:p>
            <a:pPr marL="514350" indent="-514350" eaLnBrk="1" fontAlgn="auto" hangingPunct="1">
              <a:spcAft>
                <a:spcPts val="0"/>
              </a:spcAft>
              <a:buFont typeface="Arial" pitchFamily="34" charset="0"/>
              <a:buAutoNum type="alphaLcParenBoth"/>
              <a:defRPr/>
            </a:pPr>
            <a:r>
              <a:rPr lang="en-AU" sz="1600" i="1" dirty="0" smtClean="0">
                <a:latin typeface="Arial" pitchFamily="34" charset="0"/>
                <a:cs typeface="Arial" pitchFamily="34" charset="0"/>
              </a:rPr>
              <a:t>“Trafficking in persons” shall mean the recruitment, transportation, transfer, harbouring or receipt of persons, by means of the threat or use of force or other forms of coercion, of abduction, of fraud, of deception, of the abuse of power or of a position of vulnerability or of the giving or receiving of payments or benefits to achieve the consent of a person having control over another person, for the purpose of exploitation. Exploitation shall include, at a minimum, the exploitation of the prostitution of others or other forms of sexual exploitation, forced labour or services, slavery or practices similar to slavery, servitude or the removal of organs;</a:t>
            </a:r>
          </a:p>
          <a:p>
            <a:pPr marL="514350" indent="-514350" eaLnBrk="1" fontAlgn="auto" hangingPunct="1">
              <a:spcAft>
                <a:spcPts val="0"/>
              </a:spcAft>
              <a:buFont typeface="Arial" pitchFamily="34" charset="0"/>
              <a:buAutoNum type="alphaLcParenBoth"/>
              <a:defRPr/>
            </a:pPr>
            <a:r>
              <a:rPr lang="en-AU" sz="1600" i="1" dirty="0" smtClean="0">
                <a:latin typeface="Arial" pitchFamily="34" charset="0"/>
                <a:cs typeface="Arial" pitchFamily="34" charset="0"/>
              </a:rPr>
              <a:t>The consent of a victim of trafficking in persons to the intended exploitation set forth in subparagraph (a) of this article shall be irrelevant where any of the means set forth in subparagraph (a) have been used;</a:t>
            </a:r>
          </a:p>
          <a:p>
            <a:pPr marL="514350" indent="-514350" eaLnBrk="1" fontAlgn="auto" hangingPunct="1">
              <a:spcAft>
                <a:spcPts val="0"/>
              </a:spcAft>
              <a:buFont typeface="Arial" pitchFamily="34" charset="0"/>
              <a:buAutoNum type="alphaLcParenBoth"/>
              <a:defRPr/>
            </a:pPr>
            <a:r>
              <a:rPr lang="en-AU" sz="1600" i="1" dirty="0" smtClean="0">
                <a:latin typeface="Arial" pitchFamily="34" charset="0"/>
                <a:cs typeface="Arial" pitchFamily="34" charset="0"/>
              </a:rPr>
              <a:t>The recruitment, transportation, transfer, harbouring or receipt of a child for the purpose of exploitation shall be considered “trafficking in persons” even if this does not involve any of the means set forth in subparagraph (a) of this article;</a:t>
            </a:r>
          </a:p>
          <a:p>
            <a:pPr marL="457200" indent="-457200" eaLnBrk="1" fontAlgn="auto" hangingPunct="1">
              <a:spcAft>
                <a:spcPts val="0"/>
              </a:spcAft>
              <a:buFont typeface="Arial" pitchFamily="34" charset="0"/>
              <a:buAutoNum type="alphaLcParenBoth"/>
              <a:defRPr/>
            </a:pPr>
            <a:r>
              <a:rPr lang="en-AU" sz="1600" i="1" dirty="0" smtClean="0">
                <a:latin typeface="Arial" pitchFamily="34" charset="0"/>
                <a:cs typeface="Arial" pitchFamily="34" charset="0"/>
              </a:rPr>
              <a:t>“Child” shall mean any person under eighteen years of age.</a:t>
            </a:r>
          </a:p>
          <a:p>
            <a:pPr eaLnBrk="1" hangingPunct="1">
              <a:buFont typeface="Arial" pitchFamily="34" charset="0"/>
              <a:buChar char="•"/>
              <a:defRPr/>
            </a:pPr>
            <a:endParaRPr lang="en-A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TotalTime>
  <Words>2507</Words>
  <Application>Microsoft Office PowerPoint</Application>
  <PresentationFormat>On-screen Show (4:3)</PresentationFormat>
  <Paragraphs>478</Paragraphs>
  <Slides>40</Slides>
  <Notes>37</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Trafficking and slavery in Australia</vt:lpstr>
      <vt:lpstr>Trafficking &amp; Slavery:   </vt:lpstr>
      <vt:lpstr>Slide 4</vt:lpstr>
      <vt:lpstr>Anti-Slavery Australia +1</vt:lpstr>
      <vt:lpstr>Slide 6</vt:lpstr>
      <vt:lpstr>Slide 7</vt:lpstr>
      <vt:lpstr>UN TRAFFICKING PROTOCOL</vt:lpstr>
      <vt:lpstr>Protocol to Prevent, Suppress and Punish Trafficking in Persons Especially Women and Children Article 3</vt:lpstr>
      <vt:lpstr>THE THREE ELEMENTS OF TRAFFICKING</vt:lpstr>
      <vt:lpstr>Slide 11</vt:lpstr>
      <vt:lpstr>Slavery  </vt:lpstr>
      <vt:lpstr>Provisions – 1999 </vt:lpstr>
      <vt:lpstr>  R v Wei Tang [2006] VCC 637 at [6]: </vt:lpstr>
      <vt:lpstr>The Queen v Tang, Gleeson CJ</vt:lpstr>
      <vt:lpstr>Exercise of power over the victims</vt:lpstr>
      <vt:lpstr>Slide 17</vt:lpstr>
      <vt:lpstr>Slide 18</vt:lpstr>
      <vt:lpstr>Slide 19</vt:lpstr>
      <vt:lpstr>Slide 20</vt:lpstr>
      <vt:lpstr>Slide 21</vt:lpstr>
      <vt:lpstr>National Taskforce</vt:lpstr>
      <vt:lpstr>Slide 23</vt:lpstr>
      <vt:lpstr>People Smuggling</vt:lpstr>
      <vt:lpstr>People Trafficking Visa Framework</vt:lpstr>
      <vt:lpstr>Visa Reforms</vt:lpstr>
      <vt:lpstr>Visa Reforms</vt:lpstr>
      <vt:lpstr>Clients on the Support Program</vt:lpstr>
      <vt:lpstr>National Roundtable on People Trafficking</vt:lpstr>
      <vt:lpstr>Guidelines for NGOs working with Trafficked People</vt:lpstr>
      <vt:lpstr>Support for trafficked people program</vt:lpstr>
      <vt:lpstr>Forced marriage</vt:lpstr>
      <vt:lpstr>Forced marriage</vt:lpstr>
      <vt:lpstr>Forced marriage</vt:lpstr>
      <vt:lpstr>Reintegration – country of origin</vt:lpstr>
      <vt:lpstr>Victim support</vt:lpstr>
      <vt:lpstr>Slide 37</vt:lpstr>
      <vt:lpstr>The right to effective remedies</vt:lpstr>
      <vt:lpstr>Priorities </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HERE</dc:title>
  <dc:creator>kevin bathman</dc:creator>
  <cp:lastModifiedBy>jamesjo</cp:lastModifiedBy>
  <cp:revision>78</cp:revision>
  <dcterms:created xsi:type="dcterms:W3CDTF">2011-08-22T00:40:31Z</dcterms:created>
  <dcterms:modified xsi:type="dcterms:W3CDTF">2011-08-24T01:40:35Z</dcterms:modified>
</cp:coreProperties>
</file>