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1"/>
  </p:notesMasterIdLst>
  <p:handoutMasterIdLst>
    <p:handoutMasterId r:id="rId32"/>
  </p:handoutMasterIdLst>
  <p:sldIdLst>
    <p:sldId id="291" r:id="rId2"/>
    <p:sldId id="307" r:id="rId3"/>
    <p:sldId id="344" r:id="rId4"/>
    <p:sldId id="288" r:id="rId5"/>
    <p:sldId id="342" r:id="rId6"/>
    <p:sldId id="343" r:id="rId7"/>
    <p:sldId id="308" r:id="rId8"/>
    <p:sldId id="345" r:id="rId9"/>
    <p:sldId id="346" r:id="rId10"/>
    <p:sldId id="322" r:id="rId11"/>
    <p:sldId id="347" r:id="rId12"/>
    <p:sldId id="348" r:id="rId13"/>
    <p:sldId id="349" r:id="rId14"/>
    <p:sldId id="350" r:id="rId15"/>
    <p:sldId id="351" r:id="rId16"/>
    <p:sldId id="356" r:id="rId17"/>
    <p:sldId id="352" r:id="rId18"/>
    <p:sldId id="323" r:id="rId19"/>
    <p:sldId id="324" r:id="rId20"/>
    <p:sldId id="357" r:id="rId21"/>
    <p:sldId id="353" r:id="rId22"/>
    <p:sldId id="325" r:id="rId23"/>
    <p:sldId id="354" r:id="rId24"/>
    <p:sldId id="355" r:id="rId25"/>
    <p:sldId id="326" r:id="rId26"/>
    <p:sldId id="340" r:id="rId27"/>
    <p:sldId id="358" r:id="rId28"/>
    <p:sldId id="327" r:id="rId29"/>
    <p:sldId id="341" r:id="rId30"/>
  </p:sldIdLst>
  <p:sldSz cx="9144000" cy="5148263"/>
  <p:notesSz cx="6805613" cy="9939338"/>
  <p:defaultTextStyle>
    <a:defPPr>
      <a:defRPr lang="en-AU"/>
    </a:defPPr>
    <a:lvl1pPr algn="ctr" rtl="0" fontAlgn="base">
      <a:spcBef>
        <a:spcPct val="50000"/>
      </a:spcBef>
      <a:spcAft>
        <a:spcPct val="0"/>
      </a:spcAft>
      <a:defRPr kern="1200">
        <a:solidFill>
          <a:schemeClr val="tx1"/>
        </a:solidFill>
        <a:latin typeface="Calibri" pitchFamily="34" charset="0"/>
        <a:ea typeface="+mn-ea"/>
        <a:cs typeface="+mn-cs"/>
      </a:defRPr>
    </a:lvl1pPr>
    <a:lvl2pPr marL="457200" algn="ctr" rtl="0" fontAlgn="base">
      <a:spcBef>
        <a:spcPct val="50000"/>
      </a:spcBef>
      <a:spcAft>
        <a:spcPct val="0"/>
      </a:spcAft>
      <a:defRPr kern="1200">
        <a:solidFill>
          <a:schemeClr val="tx1"/>
        </a:solidFill>
        <a:latin typeface="Calibri" pitchFamily="34" charset="0"/>
        <a:ea typeface="+mn-ea"/>
        <a:cs typeface="+mn-cs"/>
      </a:defRPr>
    </a:lvl2pPr>
    <a:lvl3pPr marL="914400" algn="ctr" rtl="0" fontAlgn="base">
      <a:spcBef>
        <a:spcPct val="50000"/>
      </a:spcBef>
      <a:spcAft>
        <a:spcPct val="0"/>
      </a:spcAft>
      <a:defRPr kern="1200">
        <a:solidFill>
          <a:schemeClr val="tx1"/>
        </a:solidFill>
        <a:latin typeface="Calibri" pitchFamily="34" charset="0"/>
        <a:ea typeface="+mn-ea"/>
        <a:cs typeface="+mn-cs"/>
      </a:defRPr>
    </a:lvl3pPr>
    <a:lvl4pPr marL="1371600" algn="ctr" rtl="0" fontAlgn="base">
      <a:spcBef>
        <a:spcPct val="50000"/>
      </a:spcBef>
      <a:spcAft>
        <a:spcPct val="0"/>
      </a:spcAft>
      <a:defRPr kern="1200">
        <a:solidFill>
          <a:schemeClr val="tx1"/>
        </a:solidFill>
        <a:latin typeface="Calibri" pitchFamily="34" charset="0"/>
        <a:ea typeface="+mn-ea"/>
        <a:cs typeface="+mn-cs"/>
      </a:defRPr>
    </a:lvl4pPr>
    <a:lvl5pPr marL="1828800" algn="ctr" rtl="0" fontAlgn="base">
      <a:spcBef>
        <a:spcPct val="5000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7C7C"/>
    <a:srgbClr val="DDDDDD"/>
    <a:srgbClr val="EAEAEA"/>
    <a:srgbClr val="D9D9D9"/>
    <a:srgbClr val="FFFFFF"/>
    <a:srgbClr val="FACF8C"/>
    <a:srgbClr val="92949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692" autoAdjust="0"/>
  </p:normalViewPr>
  <p:slideViewPr>
    <p:cSldViewPr>
      <p:cViewPr>
        <p:scale>
          <a:sx n="75" d="100"/>
          <a:sy n="75" d="100"/>
        </p:scale>
        <p:origin x="-1666" y="-696"/>
      </p:cViewPr>
      <p:guideLst>
        <p:guide orient="horz" pos="3436"/>
        <p:guide orient="horz" pos="533"/>
        <p:guide pos="411"/>
        <p:guide pos="2880"/>
        <p:guide pos="53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endParaRPr lang="en-AU"/>
          </a:p>
        </p:txBody>
      </p:sp>
      <p:sp>
        <p:nvSpPr>
          <p:cNvPr id="70659" name="Rectangle 3"/>
          <p:cNvSpPr>
            <a:spLocks noGrp="1" noChangeArrowheads="1"/>
          </p:cNvSpPr>
          <p:nvPr>
            <p:ph type="dt" sz="quarter" idx="1"/>
          </p:nvPr>
        </p:nvSpPr>
        <p:spPr bwMode="auto">
          <a:xfrm>
            <a:off x="385445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en-AU"/>
          </a:p>
        </p:txBody>
      </p:sp>
      <p:sp>
        <p:nvSpPr>
          <p:cNvPr id="70660" name="Rectangle 4"/>
          <p:cNvSpPr>
            <a:spLocks noGrp="1" noChangeArrowheads="1"/>
          </p:cNvSpPr>
          <p:nvPr>
            <p:ph type="ftr" sz="quarter" idx="2"/>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endParaRPr lang="en-AU"/>
          </a:p>
        </p:txBody>
      </p:sp>
      <p:sp>
        <p:nvSpPr>
          <p:cNvPr id="70661" name="Rectangle 5"/>
          <p:cNvSpPr>
            <a:spLocks noGrp="1" noChangeArrowheads="1"/>
          </p:cNvSpPr>
          <p:nvPr>
            <p:ph type="sldNum" sz="quarter" idx="3"/>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5A6925A8-7B1F-480A-A9BF-50C570F1B79C}" type="slidenum">
              <a:rPr lang="en-AU"/>
              <a:pPr/>
              <a:t>‹#›</a:t>
            </a:fld>
            <a:endParaRPr lang="en-AU"/>
          </a:p>
        </p:txBody>
      </p:sp>
    </p:spTree>
    <p:extLst>
      <p:ext uri="{BB962C8B-B14F-4D97-AF65-F5344CB8AC3E}">
        <p14:creationId xmlns:p14="http://schemas.microsoft.com/office/powerpoint/2010/main" val="136807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endParaRPr lang="en-AU"/>
          </a:p>
        </p:txBody>
      </p:sp>
      <p:sp>
        <p:nvSpPr>
          <p:cNvPr id="41987" name="Rectangle 3"/>
          <p:cNvSpPr>
            <a:spLocks noGrp="1" noChangeArrowheads="1"/>
          </p:cNvSpPr>
          <p:nvPr>
            <p:ph type="dt" idx="1"/>
          </p:nvPr>
        </p:nvSpPr>
        <p:spPr bwMode="auto">
          <a:xfrm>
            <a:off x="385445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en-AU"/>
          </a:p>
        </p:txBody>
      </p:sp>
      <p:sp>
        <p:nvSpPr>
          <p:cNvPr id="41988" name="Rectangle 4"/>
          <p:cNvSpPr>
            <a:spLocks noRot="1" noChangeArrowheads="1" noTextEdit="1"/>
          </p:cNvSpPr>
          <p:nvPr>
            <p:ph type="sldImg" idx="2"/>
          </p:nvPr>
        </p:nvSpPr>
        <p:spPr bwMode="auto">
          <a:xfrm>
            <a:off x="96838" y="746125"/>
            <a:ext cx="6615112"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681038" y="4721225"/>
            <a:ext cx="5443537"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1990"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endParaRPr lang="en-AU"/>
          </a:p>
        </p:txBody>
      </p:sp>
      <p:sp>
        <p:nvSpPr>
          <p:cNvPr id="41991" name="Rectangle 7"/>
          <p:cNvSpPr>
            <a:spLocks noGrp="1" noChangeArrowheads="1"/>
          </p:cNvSpPr>
          <p:nvPr>
            <p:ph type="sldNum" sz="quarter" idx="5"/>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072B22D2-C284-4271-97B8-DDE5BEEA17FE}" type="slidenum">
              <a:rPr lang="en-AU"/>
              <a:pPr/>
              <a:t>‹#›</a:t>
            </a:fld>
            <a:endParaRPr lang="en-AU"/>
          </a:p>
        </p:txBody>
      </p:sp>
    </p:spTree>
    <p:extLst>
      <p:ext uri="{BB962C8B-B14F-4D97-AF65-F5344CB8AC3E}">
        <p14:creationId xmlns:p14="http://schemas.microsoft.com/office/powerpoint/2010/main" val="6002024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95A031-6DD3-4B0A-8D22-EB156E50721E}" type="slidenum">
              <a:rPr lang="en-AU"/>
              <a:pPr/>
              <a:t>1</a:t>
            </a:fld>
            <a:endParaRPr lang="en-AU"/>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AU" sz="1000"/>
              <a:t>Thank you</a:t>
            </a:r>
          </a:p>
          <a:p>
            <a:endParaRPr lang="en-AU" sz="1000"/>
          </a:p>
          <a:p>
            <a:endParaRPr lang="en-AU" sz="1000"/>
          </a:p>
          <a:p>
            <a:endParaRPr lang="en-AU" sz="1000"/>
          </a:p>
          <a:p>
            <a:r>
              <a:rPr lang="en-AU" sz="1000"/>
              <a:t>Acknowledging Jinjing and Matt Taylor and the team at AMP for invaluable contributions.</a:t>
            </a:r>
          </a:p>
          <a:p>
            <a:endParaRPr lang="en-AU" sz="1000"/>
          </a:p>
          <a:p>
            <a:endParaRPr lang="en-AU"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442B8-7393-4124-88A1-1492C1789C28}" type="slidenum">
              <a:rPr lang="en-AU"/>
              <a:pPr/>
              <a:t>25</a:t>
            </a:fld>
            <a:endParaRPr lang="en-AU"/>
          </a:p>
        </p:txBody>
      </p:sp>
      <p:sp>
        <p:nvSpPr>
          <p:cNvPr id="261122" name="Rectangle 2"/>
          <p:cNvSpPr>
            <a:spLocks noRot="1" noChangeArrowheads="1" noTextEdit="1"/>
          </p:cNvSpPr>
          <p:nvPr>
            <p:ph type="sldImg"/>
          </p:nvPr>
        </p:nvSpPr>
        <p:spPr>
          <a:ln/>
        </p:spPr>
      </p:sp>
      <p:sp>
        <p:nvSpPr>
          <p:cNvPr id="261123" name="Rectangle 3"/>
          <p:cNvSpPr>
            <a:spLocks noGrp="1" noChangeArrowheads="1"/>
          </p:cNvSpPr>
          <p:nvPr>
            <p:ph type="body" idx="1"/>
          </p:nvPr>
        </p:nvSpPr>
        <p:spPr/>
        <p:txBody>
          <a:bodyPr/>
          <a:lstStyle/>
          <a:p>
            <a:r>
              <a:rPr lang="en-AU"/>
              <a:t>Sydney most expensive cap city</a:t>
            </a:r>
          </a:p>
          <a:p>
            <a:r>
              <a:rPr lang="en-AU"/>
              <a:t>Adelaide least expensive</a:t>
            </a:r>
          </a:p>
          <a:p>
            <a:r>
              <a:rPr lang="en-AU"/>
              <a:t>Cbr highest standard of living</a:t>
            </a:r>
          </a:p>
          <a:p>
            <a:r>
              <a:rPr lang="en-AU"/>
              <a:t>Prices actually don’t differ a great deal between capital cities – mortgage costs and rents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BBD8C1-C0FB-4093-A522-111EEC35D5A9}" type="slidenum">
              <a:rPr lang="en-AU"/>
              <a:pPr/>
              <a:t>26</a:t>
            </a:fld>
            <a:endParaRPr lang="en-AU"/>
          </a:p>
        </p:txBody>
      </p:sp>
      <p:sp>
        <p:nvSpPr>
          <p:cNvPr id="263170" name="Rectangle 2"/>
          <p:cNvSpPr>
            <a:spLocks noRot="1" noChangeArrowheads="1" noTextEdit="1"/>
          </p:cNvSpPr>
          <p:nvPr>
            <p:ph type="sldImg"/>
          </p:nvPr>
        </p:nvSpPr>
        <p:spPr>
          <a:ln/>
        </p:spPr>
      </p:sp>
      <p:sp>
        <p:nvSpPr>
          <p:cNvPr id="263171" name="Rectangle 3"/>
          <p:cNvSpPr>
            <a:spLocks noGrp="1" noChangeArrowheads="1"/>
          </p:cNvSpPr>
          <p:nvPr>
            <p:ph type="body" idx="1"/>
          </p:nvPr>
        </p:nvSpPr>
        <p:spPr/>
        <p:txBody>
          <a:bodyPr/>
          <a:lstStyle/>
          <a:p>
            <a:r>
              <a:rPr lang="en-AU"/>
              <a:t>These surveys suggest from an international job market perspective that Australian cities are very expensive. They say little about the costs for those earning money in the local currency.</a:t>
            </a:r>
          </a:p>
          <a:p>
            <a:r>
              <a:rPr lang="en-AU"/>
              <a:t>One gets a sense these ‘expensive’ countries are also the countries one would want to live in!</a:t>
            </a:r>
          </a:p>
          <a:p>
            <a:r>
              <a:rPr lang="en-AU"/>
              <a:t>The IMF and UN do show that Australia ranks #11 and #2 in terms of GDP per capita and living standards respectively.</a:t>
            </a:r>
          </a:p>
          <a:p>
            <a:r>
              <a:rPr lang="en-AU"/>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9CF56-AE7C-454D-B223-F5BE4D171853}" type="slidenum">
              <a:rPr lang="en-AU"/>
              <a:pPr/>
              <a:t>2</a:t>
            </a:fld>
            <a:endParaRPr lang="en-AU"/>
          </a:p>
        </p:txBody>
      </p:sp>
      <p:sp>
        <p:nvSpPr>
          <p:cNvPr id="223234" name="Rectangle 2"/>
          <p:cNvSpPr>
            <a:spLocks noRo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35F00-63F2-4754-B182-B3C110DC3A86}" type="slidenum">
              <a:rPr lang="en-AU"/>
              <a:pPr/>
              <a:t>4</a:t>
            </a:fld>
            <a:endParaRPr lang="en-AU"/>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AU"/>
              <a:t>Over 20 years of low inflation (CPI) roughly between 0 and 5% pa. CPI averaged 2.6% pa while wages grew by approx 4.5% pa. GDP per capita is 45% higher than 1991.</a:t>
            </a:r>
          </a:p>
          <a:p>
            <a:r>
              <a:rPr lang="en-AU"/>
              <a:t>How is it possible to have a cost of living ‘crisis’ with this prosperous economy? Perhaps not everyone has enjoyed the ride? Low income hh’s? Pensioners? Non-mining states? Or is something else? CPI not a good measure of cost of living? We consider these issues.</a:t>
            </a:r>
          </a:p>
          <a:p>
            <a:endParaRPr lang="en-AU"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4B6CEA-7C80-4709-88F5-73B1F13630B0}" type="slidenum">
              <a:rPr lang="en-AU"/>
              <a:pPr/>
              <a:t>7</a:t>
            </a:fld>
            <a:endParaRPr lang="en-AU"/>
          </a:p>
        </p:txBody>
      </p:sp>
      <p:sp>
        <p:nvSpPr>
          <p:cNvPr id="224258" name="Rectangle 2"/>
          <p:cNvSpPr>
            <a:spLocks noRo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AU"/>
              <a:t>Much focus for COL pressures is electricity, petrol, fresh fruit and vegetables, water, gas. In terms of high inflation items these aren’t the big movers. We also forget that many items shrink in price eg. AV and computing, clothing, appliances. Many of these items the ticketed price is actually LESS than in 1984! Electricity averaged 4.7% pa, water 4.5% so roughly  in line with incomes (recent growth is much higher at around 10 % pa).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50044-282D-4DA8-8A2E-C6B531F52960}" type="slidenum">
              <a:rPr lang="en-AU"/>
              <a:pPr/>
              <a:t>10</a:t>
            </a:fld>
            <a:endParaRPr lang="en-AU"/>
          </a:p>
        </p:txBody>
      </p:sp>
      <p:sp>
        <p:nvSpPr>
          <p:cNvPr id="257026" name="Rectangle 2"/>
          <p:cNvSpPr>
            <a:spLocks noRot="1"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en-AU"/>
              <a:t>Necessities – shelter, energy, food, clothing; Relative necessities – economic essentials – mobile phones, computers, childcare, Discretionary – luxuries, alcohol, tobacco, restaurant meals.</a:t>
            </a:r>
          </a:p>
          <a:p>
            <a:r>
              <a:rPr lang="en-AU"/>
              <a:t>Not surprisingly higher income groups spend more on discretionary while low income households devote most to necessities. Surprisingly about 1 in 3 of low income $s go to discretionary</a:t>
            </a:r>
          </a:p>
          <a:p>
            <a:r>
              <a:rPr lang="en-AU"/>
              <a:t>No evidence that the share spent on essentials (the main story behind cost of living pressures) is increasing in fact we spend more on discretionary items than in the past – even true for low income earners.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81450-096D-45B7-AB14-55CDCFF90C3B}" type="slidenum">
              <a:rPr lang="en-AU"/>
              <a:pPr/>
              <a:t>17</a:t>
            </a:fld>
            <a:endParaRPr lang="en-AU"/>
          </a:p>
        </p:txBody>
      </p:sp>
      <p:sp>
        <p:nvSpPr>
          <p:cNvPr id="285698" name="Rectangle 2"/>
          <p:cNvSpPr>
            <a:spLocks noRo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AU"/>
              <a:t>Employee = 3.1% pa</a:t>
            </a:r>
          </a:p>
          <a:p>
            <a:r>
              <a:rPr lang="en-AU"/>
              <a:t>Pensions = 3.1% pa</a:t>
            </a:r>
          </a:p>
          <a:p>
            <a:r>
              <a:rPr lang="en-AU"/>
              <a:t>Self-funded = 2.9% pa</a:t>
            </a:r>
          </a:p>
          <a:p>
            <a:r>
              <a:rPr lang="en-AU"/>
              <a:t>CPI = 2.9 % </a:t>
            </a:r>
          </a:p>
          <a:p>
            <a:endParaRPr lang="en-AU"/>
          </a:p>
          <a:p>
            <a:r>
              <a:rPr lang="en-AU"/>
              <a:t>What about more detailed analysis?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FE6B10-74D9-425C-9DE9-3F92478C1F5C}" type="slidenum">
              <a:rPr lang="en-AU"/>
              <a:pPr/>
              <a:t>18</a:t>
            </a:fld>
            <a:endParaRPr lang="en-AU"/>
          </a:p>
        </p:txBody>
      </p:sp>
      <p:sp>
        <p:nvSpPr>
          <p:cNvPr id="258050" name="Rectangle 2"/>
          <p:cNvSpPr>
            <a:spLocks noRo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AU"/>
              <a:t>Living costs (similar to the ABS CPI but includes mortgage interest costs – an often cited concern with the CPI)</a:t>
            </a:r>
          </a:p>
          <a:p>
            <a:r>
              <a:rPr lang="en-AU"/>
              <a:t>Living costs are similar through time with the exception of the 80s where we had high interest rates</a:t>
            </a:r>
          </a:p>
          <a:p>
            <a:r>
              <a:rPr lang="en-AU"/>
              <a:t>Prices are a story of in control rather than out of control.</a:t>
            </a:r>
          </a:p>
          <a:p>
            <a:r>
              <a:rPr lang="en-AU"/>
              <a:t>Living costs have very little difference between high and low income households in spite of increased electricity/petrol/housing costs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B7119-CBCF-4968-B4A4-880BD619491A}" type="slidenum">
              <a:rPr lang="en-AU"/>
              <a:pPr/>
              <a:t>19</a:t>
            </a:fld>
            <a:endParaRPr lang="en-AU"/>
          </a:p>
        </p:txBody>
      </p:sp>
      <p:sp>
        <p:nvSpPr>
          <p:cNvPr id="259074" name="Rectangle 2"/>
          <p:cNvSpPr>
            <a:spLocks noRo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AU"/>
              <a:t>Household disposable incomes grew by $224 pw on average beyond living costs. Following a difficult late 1980s there has been continual gains and the greatest gains occurred in the most recent decade. </a:t>
            </a:r>
          </a:p>
          <a:p>
            <a:r>
              <a:rPr lang="en-AU"/>
              <a:t>The highest income earners are ahead by $429 pw while low income earners gained $93 pw beyond their respective costs of living. Interestingly, the strongest gains occurred in unison with greater cries around cost of living pressures – why?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F2EF1E-C322-4019-AFA3-80EDA2E96C8B}" type="slidenum">
              <a:rPr lang="en-AU"/>
              <a:pPr/>
              <a:t>22</a:t>
            </a:fld>
            <a:endParaRPr lang="en-AU"/>
          </a:p>
        </p:txBody>
      </p:sp>
      <p:sp>
        <p:nvSpPr>
          <p:cNvPr id="260098" name="Rectangle 2"/>
          <p:cNvSpPr>
            <a:spLocks noRo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AU"/>
              <a:t>Spend MORE on services, discretionary and aspirational items – recreation, education (secondary – private, and tertiary – HECS), childcare, holidays and airfares</a:t>
            </a:r>
          </a:p>
          <a:p>
            <a:r>
              <a:rPr lang="en-AU"/>
              <a:t>Spend LESS on tobacco, clothing and footwear, hhld contents and appliances (government impacts here from taxation and lower prices through lower tariffs and strong $A)</a:t>
            </a:r>
          </a:p>
          <a:p>
            <a:r>
              <a:rPr lang="en-AU"/>
              <a:t>Spend SAME on utilities, food and housing</a:t>
            </a:r>
          </a:p>
          <a:p>
            <a:endParaRPr lang="en-AU"/>
          </a:p>
          <a:p>
            <a:r>
              <a:rPr lang="en-AU"/>
              <a:t>Story here is that we spend more on outsourcing our time to services (childcare, eating out), aspirations (education), larger lifestyles (holidays, recreation), NOT that we devote enormous $s to electricity, petrol etc….</a:t>
            </a:r>
          </a:p>
          <a:p>
            <a:endParaRPr lang="en-AU"/>
          </a:p>
          <a:p>
            <a:r>
              <a:rPr lang="en-AU"/>
              <a:t>Note that Utilities only make up 4% of expenditure which has not altered through time – yet elections are won and lost on this one!!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0" y="0"/>
            <a:ext cx="9144000" cy="11684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5715" name="Rectangle 3"/>
          <p:cNvSpPr>
            <a:spLocks noGrp="1" noChangeArrowheads="1"/>
          </p:cNvSpPr>
          <p:nvPr>
            <p:ph type="ctrTitle"/>
          </p:nvPr>
        </p:nvSpPr>
        <p:spPr>
          <a:xfrm>
            <a:off x="539750" y="1993900"/>
            <a:ext cx="8097838" cy="1081088"/>
          </a:xfrm>
        </p:spPr>
        <p:txBody>
          <a:bodyPr/>
          <a:lstStyle>
            <a:lvl1pPr algn="r">
              <a:defRPr sz="4000">
                <a:solidFill>
                  <a:schemeClr val="bg1"/>
                </a:solidFill>
              </a:defRPr>
            </a:lvl1pPr>
          </a:lstStyle>
          <a:p>
            <a:pPr lvl="0"/>
            <a:r>
              <a:rPr lang="en-AU" noProof="0" smtClean="0"/>
              <a:t>Click to edit Master title style</a:t>
            </a:r>
          </a:p>
        </p:txBody>
      </p:sp>
      <p:sp>
        <p:nvSpPr>
          <p:cNvPr id="115716" name="Rectangle 4"/>
          <p:cNvSpPr>
            <a:spLocks noGrp="1" noChangeArrowheads="1"/>
          </p:cNvSpPr>
          <p:nvPr>
            <p:ph type="subTitle" idx="1"/>
          </p:nvPr>
        </p:nvSpPr>
        <p:spPr>
          <a:xfrm>
            <a:off x="539750" y="3155950"/>
            <a:ext cx="8097838" cy="674688"/>
          </a:xfrm>
        </p:spPr>
        <p:txBody>
          <a:bodyPr/>
          <a:lstStyle>
            <a:lvl1pPr marL="0" indent="0" algn="r">
              <a:buFont typeface="Arial" charset="0"/>
              <a:buNone/>
              <a:defRPr sz="2800">
                <a:solidFill>
                  <a:schemeClr val="bg1"/>
                </a:solidFill>
              </a:defRPr>
            </a:lvl1pPr>
          </a:lstStyle>
          <a:p>
            <a:pPr lvl="0"/>
            <a:r>
              <a:rPr lang="en-AU" noProof="0" smtClean="0"/>
              <a:t>Click to edit Master subtitle style</a:t>
            </a:r>
          </a:p>
        </p:txBody>
      </p:sp>
      <p:pic>
        <p:nvPicPr>
          <p:cNvPr id="115717" name="Picture 5" descr="Stri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4684"/>
          <a:stretch>
            <a:fillRect/>
          </a:stretch>
        </p:blipFill>
        <p:spPr bwMode="auto">
          <a:xfrm>
            <a:off x="0" y="898525"/>
            <a:ext cx="9142413" cy="949325"/>
          </a:xfrm>
          <a:prstGeom prst="rect">
            <a:avLst/>
          </a:prstGeom>
          <a:noFill/>
          <a:extLst>
            <a:ext uri="{909E8E84-426E-40DD-AFC4-6F175D3DCCD1}">
              <a14:hiddenFill xmlns:a14="http://schemas.microsoft.com/office/drawing/2010/main">
                <a:solidFill>
                  <a:srgbClr val="FFFFFF"/>
                </a:solidFill>
              </a14:hiddenFill>
            </a:ext>
          </a:extLst>
        </p:spPr>
      </p:pic>
      <p:sp>
        <p:nvSpPr>
          <p:cNvPr id="115718" name="Line 6"/>
          <p:cNvSpPr>
            <a:spLocks noChangeShapeType="1"/>
          </p:cNvSpPr>
          <p:nvPr/>
        </p:nvSpPr>
        <p:spPr bwMode="auto">
          <a:xfrm>
            <a:off x="-12700" y="1871663"/>
            <a:ext cx="9169400" cy="0"/>
          </a:xfrm>
          <a:prstGeom prst="line">
            <a:avLst/>
          </a:prstGeom>
          <a:noFill/>
          <a:ln w="76200">
            <a:solidFill>
              <a:srgbClr val="D9D9D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pic>
        <p:nvPicPr>
          <p:cNvPr id="115719" name="Picture 7" descr="NATSEM logo 3col-rg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2588" y="404813"/>
            <a:ext cx="1800225" cy="36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fld id="{950D8612-C87E-4A31-A5AC-6F00CBCC0B4E}" type="slidenum">
              <a:rPr lang="en-AU"/>
              <a:pPr/>
              <a:t>‹#›</a:t>
            </a:fld>
            <a:endParaRPr lang="en-AU"/>
          </a:p>
        </p:txBody>
      </p:sp>
    </p:spTree>
    <p:extLst>
      <p:ext uri="{BB962C8B-B14F-4D97-AF65-F5344CB8AC3E}">
        <p14:creationId xmlns:p14="http://schemas.microsoft.com/office/powerpoint/2010/main" val="309680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80963"/>
            <a:ext cx="2024063" cy="46466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39750" y="80963"/>
            <a:ext cx="5921375" cy="4646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fld id="{E6C032CC-973F-4FFB-B117-2453EF4410CB}" type="slidenum">
              <a:rPr lang="en-AU"/>
              <a:pPr/>
              <a:t>‹#›</a:t>
            </a:fld>
            <a:endParaRPr lang="en-AU"/>
          </a:p>
        </p:txBody>
      </p:sp>
    </p:spTree>
    <p:extLst>
      <p:ext uri="{BB962C8B-B14F-4D97-AF65-F5344CB8AC3E}">
        <p14:creationId xmlns:p14="http://schemas.microsoft.com/office/powerpoint/2010/main" val="284826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10"/>
          </p:nvPr>
        </p:nvSpPr>
        <p:spPr/>
        <p:txBody>
          <a:bodyPr/>
          <a:lstStyle>
            <a:lvl1pPr>
              <a:defRPr/>
            </a:lvl1pPr>
          </a:lstStyle>
          <a:p>
            <a:fld id="{25AE58A5-95C9-4E7C-8A76-86A76092D322}" type="slidenum">
              <a:rPr lang="en-AU"/>
              <a:pPr/>
              <a:t>‹#›</a:t>
            </a:fld>
            <a:endParaRPr lang="en-AU"/>
          </a:p>
        </p:txBody>
      </p:sp>
    </p:spTree>
    <p:extLst>
      <p:ext uri="{BB962C8B-B14F-4D97-AF65-F5344CB8AC3E}">
        <p14:creationId xmlns:p14="http://schemas.microsoft.com/office/powerpoint/2010/main" val="200993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8350"/>
            <a:ext cx="7772400" cy="1022350"/>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2813"/>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570A37D-59B6-4E38-90C9-DA4A3052A5DE}" type="slidenum">
              <a:rPr lang="en-AU"/>
              <a:pPr/>
              <a:t>‹#›</a:t>
            </a:fld>
            <a:endParaRPr lang="en-AU"/>
          </a:p>
        </p:txBody>
      </p:sp>
    </p:spTree>
    <p:extLst>
      <p:ext uri="{BB962C8B-B14F-4D97-AF65-F5344CB8AC3E}">
        <p14:creationId xmlns:p14="http://schemas.microsoft.com/office/powerpoint/2010/main" val="421223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39750" y="1216025"/>
            <a:ext cx="3971925" cy="351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64075" y="1216025"/>
            <a:ext cx="3973513" cy="351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Slide Number Placeholder 4"/>
          <p:cNvSpPr>
            <a:spLocks noGrp="1"/>
          </p:cNvSpPr>
          <p:nvPr>
            <p:ph type="sldNum" sz="quarter" idx="10"/>
          </p:nvPr>
        </p:nvSpPr>
        <p:spPr/>
        <p:txBody>
          <a:bodyPr/>
          <a:lstStyle>
            <a:lvl1pPr>
              <a:defRPr/>
            </a:lvl1pPr>
          </a:lstStyle>
          <a:p>
            <a:fld id="{8D3679F6-A352-4A80-BC89-32660AA894CC}" type="slidenum">
              <a:rPr lang="en-AU"/>
              <a:pPr/>
              <a:t>‹#›</a:t>
            </a:fld>
            <a:endParaRPr lang="en-AU"/>
          </a:p>
        </p:txBody>
      </p:sp>
    </p:spTree>
    <p:extLst>
      <p:ext uri="{BB962C8B-B14F-4D97-AF65-F5344CB8AC3E}">
        <p14:creationId xmlns:p14="http://schemas.microsoft.com/office/powerpoint/2010/main" val="383344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2525"/>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152525"/>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10"/>
          </p:nvPr>
        </p:nvSpPr>
        <p:spPr/>
        <p:txBody>
          <a:bodyPr/>
          <a:lstStyle>
            <a:lvl1pPr>
              <a:defRPr/>
            </a:lvl1pPr>
          </a:lstStyle>
          <a:p>
            <a:fld id="{07EC6EC6-527C-4127-BFF7-9F06F7E7E746}" type="slidenum">
              <a:rPr lang="en-AU"/>
              <a:pPr/>
              <a:t>‹#›</a:t>
            </a:fld>
            <a:endParaRPr lang="en-AU"/>
          </a:p>
        </p:txBody>
      </p:sp>
    </p:spTree>
    <p:extLst>
      <p:ext uri="{BB962C8B-B14F-4D97-AF65-F5344CB8AC3E}">
        <p14:creationId xmlns:p14="http://schemas.microsoft.com/office/powerpoint/2010/main" val="370531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lvl1pPr>
              <a:defRPr/>
            </a:lvl1pPr>
          </a:lstStyle>
          <a:p>
            <a:fld id="{1063810B-79B5-497A-9408-EECD11639427}" type="slidenum">
              <a:rPr lang="en-AU"/>
              <a:pPr/>
              <a:t>‹#›</a:t>
            </a:fld>
            <a:endParaRPr lang="en-AU"/>
          </a:p>
        </p:txBody>
      </p:sp>
    </p:spTree>
    <p:extLst>
      <p:ext uri="{BB962C8B-B14F-4D97-AF65-F5344CB8AC3E}">
        <p14:creationId xmlns:p14="http://schemas.microsoft.com/office/powerpoint/2010/main" val="41619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861C8C7-9716-401F-AA1A-801069CCDB5E}" type="slidenum">
              <a:rPr lang="en-AU"/>
              <a:pPr/>
              <a:t>‹#›</a:t>
            </a:fld>
            <a:endParaRPr lang="en-AU"/>
          </a:p>
        </p:txBody>
      </p:sp>
    </p:spTree>
    <p:extLst>
      <p:ext uri="{BB962C8B-B14F-4D97-AF65-F5344CB8AC3E}">
        <p14:creationId xmlns:p14="http://schemas.microsoft.com/office/powerpoint/2010/main" val="753097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3125"/>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94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077913"/>
            <a:ext cx="3008313" cy="3521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417B1EE-92F6-48C6-B635-596D20C62DE5}" type="slidenum">
              <a:rPr lang="en-AU"/>
              <a:pPr/>
              <a:t>‹#›</a:t>
            </a:fld>
            <a:endParaRPr lang="en-AU"/>
          </a:p>
        </p:txBody>
      </p:sp>
    </p:spTree>
    <p:extLst>
      <p:ext uri="{BB962C8B-B14F-4D97-AF65-F5344CB8AC3E}">
        <p14:creationId xmlns:p14="http://schemas.microsoft.com/office/powerpoint/2010/main" val="2962366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625"/>
            <a:ext cx="5486400" cy="425450"/>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60375"/>
            <a:ext cx="5486400" cy="3089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9075"/>
            <a:ext cx="5486400" cy="604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A0D48AB-5D9B-4353-AF53-0106BEFC3369}" type="slidenum">
              <a:rPr lang="en-AU"/>
              <a:pPr/>
              <a:t>‹#›</a:t>
            </a:fld>
            <a:endParaRPr lang="en-AU"/>
          </a:p>
        </p:txBody>
      </p:sp>
    </p:spTree>
    <p:extLst>
      <p:ext uri="{BB962C8B-B14F-4D97-AF65-F5344CB8AC3E}">
        <p14:creationId xmlns:p14="http://schemas.microsoft.com/office/powerpoint/2010/main" val="125765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CD1"/>
        </a:solidFill>
        <a:effectLst/>
      </p:bgPr>
    </p:bg>
    <p:spTree>
      <p:nvGrpSpPr>
        <p:cNvPr id="1" name=""/>
        <p:cNvGrpSpPr/>
        <p:nvPr/>
      </p:nvGrpSpPr>
      <p:grpSpPr>
        <a:xfrm>
          <a:off x="0" y="0"/>
          <a:ext cx="0" cy="0"/>
          <a:chOff x="0" y="0"/>
          <a:chExt cx="0" cy="0"/>
        </a:xfrm>
      </p:grpSpPr>
      <p:pic>
        <p:nvPicPr>
          <p:cNvPr id="114690" name="Picture 2" descr="NATSEM-ppt-footer"/>
          <p:cNvPicPr>
            <a:picLocks noChangeArrowheads="1"/>
          </p:cNvPicPr>
          <p:nvPr/>
        </p:nvPicPr>
        <p:blipFill>
          <a:blip r:embed="rId13">
            <a:extLst>
              <a:ext uri="{28A0092B-C50C-407E-A947-70E740481C1C}">
                <a14:useLocalDpi xmlns:a14="http://schemas.microsoft.com/office/drawing/2010/main" val="0"/>
              </a:ext>
            </a:extLst>
          </a:blip>
          <a:srcRect l="755" r="989" b="-1471"/>
          <a:stretch>
            <a:fillRect/>
          </a:stretch>
        </p:blipFill>
        <p:spPr bwMode="auto">
          <a:xfrm>
            <a:off x="-1588" y="4827588"/>
            <a:ext cx="9145588" cy="328612"/>
          </a:xfrm>
          <a:prstGeom prst="rect">
            <a:avLst/>
          </a:prstGeom>
          <a:noFill/>
          <a:extLst>
            <a:ext uri="{909E8E84-426E-40DD-AFC4-6F175D3DCCD1}">
              <a14:hiddenFill xmlns:a14="http://schemas.microsoft.com/office/drawing/2010/main">
                <a:solidFill>
                  <a:srgbClr val="FFFFFF"/>
                </a:solidFill>
              </a14:hiddenFill>
            </a:ext>
          </a:extLst>
        </p:spPr>
      </p:pic>
      <p:sp>
        <p:nvSpPr>
          <p:cNvPr id="114691" name="Rectangle 3"/>
          <p:cNvSpPr>
            <a:spLocks noGrp="1" noChangeArrowheads="1"/>
          </p:cNvSpPr>
          <p:nvPr>
            <p:ph type="title"/>
          </p:nvPr>
        </p:nvSpPr>
        <p:spPr bwMode="auto">
          <a:xfrm>
            <a:off x="539750" y="80963"/>
            <a:ext cx="8097838"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14692" name="Rectangle 4"/>
          <p:cNvSpPr>
            <a:spLocks noGrp="1" noChangeArrowheads="1"/>
          </p:cNvSpPr>
          <p:nvPr>
            <p:ph type="body" idx="1"/>
          </p:nvPr>
        </p:nvSpPr>
        <p:spPr bwMode="auto">
          <a:xfrm>
            <a:off x="539750" y="1216025"/>
            <a:ext cx="8097838"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14693" name="Rectangle 5"/>
          <p:cNvSpPr>
            <a:spLocks noGrp="1" noChangeArrowheads="1"/>
          </p:cNvSpPr>
          <p:nvPr>
            <p:ph type="sldNum" sz="quarter" idx="4"/>
          </p:nvPr>
        </p:nvSpPr>
        <p:spPr bwMode="auto">
          <a:xfrm>
            <a:off x="8532813" y="4899025"/>
            <a:ext cx="59055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135000"/>
              </a:lnSpc>
              <a:spcBef>
                <a:spcPct val="0"/>
              </a:spcBef>
              <a:defRPr sz="1200">
                <a:solidFill>
                  <a:srgbClr val="FFFFFF"/>
                </a:solidFill>
                <a:latin typeface="+mn-lt"/>
              </a:defRPr>
            </a:lvl1pPr>
          </a:lstStyle>
          <a:p>
            <a:fld id="{9222AF43-804E-4C33-B3F8-C06CEC0280C4}"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hf hdr="0" ftr="0" dt="0"/>
  <p:txStyles>
    <p:titleStyle>
      <a:lvl1pPr algn="l" rtl="0" fontAlgn="base">
        <a:spcBef>
          <a:spcPct val="0"/>
        </a:spcBef>
        <a:spcAft>
          <a:spcPct val="0"/>
        </a:spcAft>
        <a:defRPr sz="3200">
          <a:solidFill>
            <a:srgbClr val="00467F"/>
          </a:solidFill>
          <a:latin typeface="+mj-lt"/>
          <a:ea typeface="+mj-ea"/>
          <a:cs typeface="+mj-cs"/>
        </a:defRPr>
      </a:lvl1pPr>
      <a:lvl2pPr algn="l" rtl="0" fontAlgn="base">
        <a:spcBef>
          <a:spcPct val="0"/>
        </a:spcBef>
        <a:spcAft>
          <a:spcPct val="0"/>
        </a:spcAft>
        <a:defRPr sz="3200">
          <a:solidFill>
            <a:srgbClr val="00467F"/>
          </a:solidFill>
          <a:latin typeface="Arial" charset="0"/>
        </a:defRPr>
      </a:lvl2pPr>
      <a:lvl3pPr algn="l" rtl="0" fontAlgn="base">
        <a:spcBef>
          <a:spcPct val="0"/>
        </a:spcBef>
        <a:spcAft>
          <a:spcPct val="0"/>
        </a:spcAft>
        <a:defRPr sz="3200">
          <a:solidFill>
            <a:srgbClr val="00467F"/>
          </a:solidFill>
          <a:latin typeface="Arial" charset="0"/>
        </a:defRPr>
      </a:lvl3pPr>
      <a:lvl4pPr algn="l" rtl="0" fontAlgn="base">
        <a:spcBef>
          <a:spcPct val="0"/>
        </a:spcBef>
        <a:spcAft>
          <a:spcPct val="0"/>
        </a:spcAft>
        <a:defRPr sz="3200">
          <a:solidFill>
            <a:srgbClr val="00467F"/>
          </a:solidFill>
          <a:latin typeface="Arial" charset="0"/>
        </a:defRPr>
      </a:lvl4pPr>
      <a:lvl5pPr algn="l" rtl="0" fontAlgn="base">
        <a:spcBef>
          <a:spcPct val="0"/>
        </a:spcBef>
        <a:spcAft>
          <a:spcPct val="0"/>
        </a:spcAft>
        <a:defRPr sz="3200">
          <a:solidFill>
            <a:srgbClr val="00467F"/>
          </a:solidFill>
          <a:latin typeface="Arial" charset="0"/>
        </a:defRPr>
      </a:lvl5pPr>
      <a:lvl6pPr marL="457200" algn="l" rtl="0" fontAlgn="base">
        <a:spcBef>
          <a:spcPct val="0"/>
        </a:spcBef>
        <a:spcAft>
          <a:spcPct val="0"/>
        </a:spcAft>
        <a:defRPr sz="3200">
          <a:solidFill>
            <a:srgbClr val="00467F"/>
          </a:solidFill>
          <a:latin typeface="Arial" charset="0"/>
        </a:defRPr>
      </a:lvl6pPr>
      <a:lvl7pPr marL="914400" algn="l" rtl="0" fontAlgn="base">
        <a:spcBef>
          <a:spcPct val="0"/>
        </a:spcBef>
        <a:spcAft>
          <a:spcPct val="0"/>
        </a:spcAft>
        <a:defRPr sz="3200">
          <a:solidFill>
            <a:srgbClr val="00467F"/>
          </a:solidFill>
          <a:latin typeface="Arial" charset="0"/>
        </a:defRPr>
      </a:lvl7pPr>
      <a:lvl8pPr marL="1371600" algn="l" rtl="0" fontAlgn="base">
        <a:spcBef>
          <a:spcPct val="0"/>
        </a:spcBef>
        <a:spcAft>
          <a:spcPct val="0"/>
        </a:spcAft>
        <a:defRPr sz="3200">
          <a:solidFill>
            <a:srgbClr val="00467F"/>
          </a:solidFill>
          <a:latin typeface="Arial" charset="0"/>
        </a:defRPr>
      </a:lvl8pPr>
      <a:lvl9pPr marL="1828800" algn="l" rtl="0" fontAlgn="base">
        <a:spcBef>
          <a:spcPct val="0"/>
        </a:spcBef>
        <a:spcAft>
          <a:spcPct val="0"/>
        </a:spcAft>
        <a:defRPr sz="3200">
          <a:solidFill>
            <a:srgbClr val="00467F"/>
          </a:solidFill>
          <a:latin typeface="Arial" charset="0"/>
        </a:defRPr>
      </a:lvl9pPr>
    </p:titleStyle>
    <p:bodyStyle>
      <a:lvl1pPr marL="354013" indent="-354013" algn="l" rtl="0" fontAlgn="base">
        <a:lnSpc>
          <a:spcPts val="2600"/>
        </a:lnSpc>
        <a:spcBef>
          <a:spcPts val="1800"/>
        </a:spcBef>
        <a:spcAft>
          <a:spcPct val="0"/>
        </a:spcAft>
        <a:buClr>
          <a:schemeClr val="accent1"/>
        </a:buClr>
        <a:buFont typeface="Arial" charset="0"/>
        <a:buChar char="●"/>
        <a:defRPr sz="2400">
          <a:solidFill>
            <a:schemeClr val="tx2"/>
          </a:solidFill>
          <a:latin typeface="+mn-lt"/>
          <a:ea typeface="+mn-ea"/>
          <a:cs typeface="+mn-cs"/>
        </a:defRPr>
      </a:lvl1pPr>
      <a:lvl2pPr marL="744538" indent="-366713" algn="l" rtl="0" fontAlgn="base">
        <a:lnSpc>
          <a:spcPts val="2400"/>
        </a:lnSpc>
        <a:spcBef>
          <a:spcPts val="800"/>
        </a:spcBef>
        <a:spcAft>
          <a:spcPct val="0"/>
        </a:spcAft>
        <a:buSzPct val="80000"/>
        <a:buFont typeface="Arial" charset="0"/>
        <a:buChar char="●"/>
        <a:defRPr sz="2000">
          <a:solidFill>
            <a:schemeClr val="tx2"/>
          </a:solidFill>
          <a:latin typeface="+mn-lt"/>
        </a:defRPr>
      </a:lvl2pPr>
      <a:lvl3pPr marL="1074738" indent="-320675" algn="l" rtl="0" fontAlgn="base">
        <a:lnSpc>
          <a:spcPts val="2200"/>
        </a:lnSpc>
        <a:spcBef>
          <a:spcPts val="700"/>
        </a:spcBef>
        <a:spcAft>
          <a:spcPct val="0"/>
        </a:spcAft>
        <a:buFont typeface="Arial" charset="0"/>
        <a:buChar char="–"/>
        <a:defRPr>
          <a:solidFill>
            <a:schemeClr val="tx2"/>
          </a:solidFill>
          <a:latin typeface="+mn-lt"/>
        </a:defRPr>
      </a:lvl3pPr>
      <a:lvl4pPr marL="1600200" indent="-228600" algn="l" rtl="0" fontAlgn="base">
        <a:lnSpc>
          <a:spcPct val="90000"/>
        </a:lnSpc>
        <a:spcBef>
          <a:spcPct val="30000"/>
        </a:spcBef>
        <a:spcAft>
          <a:spcPct val="0"/>
        </a:spcAft>
        <a:buSzPct val="40000"/>
        <a:buFont typeface="Wingdings 3" pitchFamily="18" charset="2"/>
        <a:buChar char="q"/>
        <a:defRPr sz="1600">
          <a:solidFill>
            <a:srgbClr val="1C4887"/>
          </a:solidFill>
          <a:latin typeface="Myriad Pro" pitchFamily="34" charset="0"/>
        </a:defRPr>
      </a:lvl4pPr>
      <a:lvl5pPr marL="2057400" indent="-228600" algn="l" rtl="0" fontAlgn="base">
        <a:lnSpc>
          <a:spcPct val="90000"/>
        </a:lnSpc>
        <a:spcBef>
          <a:spcPct val="30000"/>
        </a:spcBef>
        <a:spcAft>
          <a:spcPct val="0"/>
        </a:spcAft>
        <a:buSzPct val="40000"/>
        <a:buFont typeface="Wingdings 3" pitchFamily="18" charset="2"/>
        <a:buChar char="q"/>
        <a:defRPr sz="1200">
          <a:solidFill>
            <a:schemeClr val="tx1"/>
          </a:solidFill>
          <a:latin typeface="Myriad Pro" pitchFamily="34" charset="0"/>
        </a:defRPr>
      </a:lvl5pPr>
      <a:lvl6pPr marL="2514600" indent="-228600" algn="l" rtl="0" fontAlgn="base">
        <a:lnSpc>
          <a:spcPct val="90000"/>
        </a:lnSpc>
        <a:spcBef>
          <a:spcPct val="30000"/>
        </a:spcBef>
        <a:spcAft>
          <a:spcPct val="0"/>
        </a:spcAft>
        <a:buSzPct val="40000"/>
        <a:buFont typeface="Wingdings 3" pitchFamily="18" charset="2"/>
        <a:buChar char="q"/>
        <a:defRPr sz="1200">
          <a:solidFill>
            <a:schemeClr val="tx1"/>
          </a:solidFill>
          <a:latin typeface="Myriad Pro" pitchFamily="34" charset="0"/>
        </a:defRPr>
      </a:lvl6pPr>
      <a:lvl7pPr marL="2971800" indent="-228600" algn="l" rtl="0" fontAlgn="base">
        <a:lnSpc>
          <a:spcPct val="90000"/>
        </a:lnSpc>
        <a:spcBef>
          <a:spcPct val="30000"/>
        </a:spcBef>
        <a:spcAft>
          <a:spcPct val="0"/>
        </a:spcAft>
        <a:buSzPct val="40000"/>
        <a:buFont typeface="Wingdings 3" pitchFamily="18" charset="2"/>
        <a:buChar char="q"/>
        <a:defRPr sz="1200">
          <a:solidFill>
            <a:schemeClr val="tx1"/>
          </a:solidFill>
          <a:latin typeface="Myriad Pro" pitchFamily="34" charset="0"/>
        </a:defRPr>
      </a:lvl7pPr>
      <a:lvl8pPr marL="3429000" indent="-228600" algn="l" rtl="0" fontAlgn="base">
        <a:lnSpc>
          <a:spcPct val="90000"/>
        </a:lnSpc>
        <a:spcBef>
          <a:spcPct val="30000"/>
        </a:spcBef>
        <a:spcAft>
          <a:spcPct val="0"/>
        </a:spcAft>
        <a:buSzPct val="40000"/>
        <a:buFont typeface="Wingdings 3" pitchFamily="18" charset="2"/>
        <a:buChar char="q"/>
        <a:defRPr sz="1200">
          <a:solidFill>
            <a:schemeClr val="tx1"/>
          </a:solidFill>
          <a:latin typeface="Myriad Pro" pitchFamily="34" charset="0"/>
        </a:defRPr>
      </a:lvl8pPr>
      <a:lvl9pPr marL="3886200" indent="-228600" algn="l" rtl="0" fontAlgn="base">
        <a:lnSpc>
          <a:spcPct val="90000"/>
        </a:lnSpc>
        <a:spcBef>
          <a:spcPct val="30000"/>
        </a:spcBef>
        <a:spcAft>
          <a:spcPct val="0"/>
        </a:spcAft>
        <a:buSzPct val="40000"/>
        <a:buFont typeface="Wingdings 3" pitchFamily="18" charset="2"/>
        <a:buChar char="q"/>
        <a:defRPr sz="1200">
          <a:solidFill>
            <a:schemeClr val="tx1"/>
          </a:solidFill>
          <a:latin typeface="Myriad Pro"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ctrTitle"/>
          </p:nvPr>
        </p:nvSpPr>
        <p:spPr>
          <a:xfrm>
            <a:off x="684213" y="2141538"/>
            <a:ext cx="8024812" cy="2016125"/>
          </a:xfrm>
        </p:spPr>
        <p:txBody>
          <a:bodyPr/>
          <a:lstStyle/>
          <a:p>
            <a:pPr algn="ctr"/>
            <a:r>
              <a:rPr lang="en-AU" sz="3600">
                <a:latin typeface="Calibri" pitchFamily="34" charset="0"/>
              </a:rPr>
              <a:t> Prices These Days!</a:t>
            </a:r>
            <a:br>
              <a:rPr lang="en-AU" sz="3600">
                <a:latin typeface="Calibri" pitchFamily="34" charset="0"/>
              </a:rPr>
            </a:br>
            <a:r>
              <a:rPr lang="en-AU" sz="3600">
                <a:latin typeface="Calibri" pitchFamily="34" charset="0"/>
              </a:rPr>
              <a:t>The Cost of Living In Australia</a:t>
            </a:r>
            <a:br>
              <a:rPr lang="en-AU" sz="3600">
                <a:latin typeface="Calibri" pitchFamily="34" charset="0"/>
              </a:rPr>
            </a:br>
            <a:r>
              <a:rPr lang="en-AU" sz="3600">
                <a:latin typeface="Calibri" pitchFamily="34" charset="0"/>
              </a:rPr>
              <a:t>AMP-NATSEM Report 31</a:t>
            </a:r>
            <a:r>
              <a:rPr lang="en-AU" sz="3600"/>
              <a:t/>
            </a:r>
            <a:br>
              <a:rPr lang="en-AU" sz="3600"/>
            </a:br>
            <a:endParaRPr lang="en-AU" sz="2000" i="1"/>
          </a:p>
        </p:txBody>
      </p:sp>
      <p:sp>
        <p:nvSpPr>
          <p:cNvPr id="177155" name="Rectangle 3"/>
          <p:cNvSpPr>
            <a:spLocks noChangeArrowheads="1"/>
          </p:cNvSpPr>
          <p:nvPr/>
        </p:nvSpPr>
        <p:spPr bwMode="auto">
          <a:xfrm>
            <a:off x="3132138" y="4014788"/>
            <a:ext cx="547370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2600"/>
              </a:lnSpc>
              <a:spcBef>
                <a:spcPts val="1800"/>
              </a:spcBef>
              <a:buClr>
                <a:schemeClr val="accent1"/>
              </a:buClr>
              <a:buFont typeface="Arial" charset="0"/>
              <a:buNone/>
            </a:pPr>
            <a:r>
              <a:rPr lang="en-AU" sz="2000" i="1">
                <a:solidFill>
                  <a:srgbClr val="FFFFFF"/>
                </a:solidFill>
              </a:rPr>
              <a:t>Ben Phillips June 20, 2012</a:t>
            </a:r>
          </a:p>
          <a:p>
            <a:pPr algn="r">
              <a:lnSpc>
                <a:spcPts val="2600"/>
              </a:lnSpc>
              <a:spcBef>
                <a:spcPts val="1800"/>
              </a:spcBef>
              <a:buClr>
                <a:schemeClr val="accent1"/>
              </a:buClr>
              <a:buFont typeface="Arial" charset="0"/>
              <a:buNone/>
            </a:pPr>
            <a:endParaRPr lang="en-AU" sz="2000">
              <a:solidFill>
                <a:srgbClr val="FFFFFF"/>
              </a:solidFill>
            </a:endParaRPr>
          </a:p>
        </p:txBody>
      </p:sp>
      <p:sp>
        <p:nvSpPr>
          <p:cNvPr id="177156" name="Text Box 4"/>
          <p:cNvSpPr txBox="1">
            <a:spLocks noChangeArrowheads="1"/>
          </p:cNvSpPr>
          <p:nvPr/>
        </p:nvSpPr>
        <p:spPr bwMode="auto">
          <a:xfrm>
            <a:off x="468313" y="1979613"/>
            <a:ext cx="2952750" cy="366712"/>
          </a:xfrm>
          <a:prstGeom prst="rect">
            <a:avLst/>
          </a:prstGeom>
          <a:noFill/>
          <a:ln>
            <a:noFill/>
          </a:ln>
          <a:effectLst/>
          <a:extLst>
            <a:ext uri="{909E8E84-426E-40DD-AFC4-6F175D3DCCD1}">
              <a14:hiddenFill xmlns:a14="http://schemas.microsoft.com/office/drawing/2010/main">
                <a:solidFill>
                  <a:srgbClr val="FACF8C"/>
                </a:solidFill>
              </a14:hiddenFill>
            </a:ext>
            <a:ext uri="{91240B29-F687-4F45-9708-019B960494DF}">
              <a14:hiddenLine xmlns:a14="http://schemas.microsoft.com/office/drawing/2010/main" w="38100" algn="ctr">
                <a:solidFill>
                  <a:srgbClr val="FACF8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latin typeface="Arial" charset="0"/>
            </a:endParaRPr>
          </a:p>
        </p:txBody>
      </p:sp>
      <p:sp>
        <p:nvSpPr>
          <p:cNvPr id="177157" name="Text Box 5"/>
          <p:cNvSpPr txBox="1">
            <a:spLocks noChangeArrowheads="1"/>
          </p:cNvSpPr>
          <p:nvPr/>
        </p:nvSpPr>
        <p:spPr bwMode="auto">
          <a:xfrm>
            <a:off x="179388" y="1925638"/>
            <a:ext cx="2952750" cy="366712"/>
          </a:xfrm>
          <a:prstGeom prst="rect">
            <a:avLst/>
          </a:prstGeom>
          <a:noFill/>
          <a:ln>
            <a:noFill/>
          </a:ln>
          <a:effectLst/>
          <a:extLst>
            <a:ext uri="{909E8E84-426E-40DD-AFC4-6F175D3DCCD1}">
              <a14:hiddenFill xmlns:a14="http://schemas.microsoft.com/office/drawing/2010/main">
                <a:solidFill>
                  <a:srgbClr val="FACF8C"/>
                </a:solidFill>
              </a14:hiddenFill>
            </a:ext>
            <a:ext uri="{91240B29-F687-4F45-9708-019B960494DF}">
              <a14:hiddenLine xmlns:a14="http://schemas.microsoft.com/office/drawing/2010/main" w="38100" algn="ctr">
                <a:solidFill>
                  <a:srgbClr val="FACF8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latin typeface="Arial" charset="0"/>
            </a:endParaRPr>
          </a:p>
        </p:txBody>
      </p:sp>
      <p:sp>
        <p:nvSpPr>
          <p:cNvPr id="177158" name="Text Box 6"/>
          <p:cNvSpPr txBox="1">
            <a:spLocks noChangeArrowheads="1"/>
          </p:cNvSpPr>
          <p:nvPr/>
        </p:nvSpPr>
        <p:spPr bwMode="auto">
          <a:xfrm>
            <a:off x="323850" y="1925638"/>
            <a:ext cx="3095625" cy="366712"/>
          </a:xfrm>
          <a:prstGeom prst="rect">
            <a:avLst/>
          </a:prstGeom>
          <a:noFill/>
          <a:ln>
            <a:noFill/>
          </a:ln>
          <a:effectLst/>
          <a:extLst>
            <a:ext uri="{909E8E84-426E-40DD-AFC4-6F175D3DCCD1}">
              <a14:hiddenFill xmlns:a14="http://schemas.microsoft.com/office/drawing/2010/main">
                <a:solidFill>
                  <a:srgbClr val="FACF8C"/>
                </a:solidFill>
              </a14:hiddenFill>
            </a:ext>
            <a:ext uri="{91240B29-F687-4F45-9708-019B960494DF}">
              <a14:hiddenLine xmlns:a14="http://schemas.microsoft.com/office/drawing/2010/main" w="38100" algn="ctr">
                <a:solidFill>
                  <a:srgbClr val="FACF8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latin typeface="Arial" charset="0"/>
            </a:endParaRPr>
          </a:p>
        </p:txBody>
      </p:sp>
      <p:sp>
        <p:nvSpPr>
          <p:cNvPr id="177160" name="Text Box 8"/>
          <p:cNvSpPr txBox="1">
            <a:spLocks noChangeArrowheads="1"/>
          </p:cNvSpPr>
          <p:nvPr/>
        </p:nvSpPr>
        <p:spPr bwMode="auto">
          <a:xfrm>
            <a:off x="0" y="898525"/>
            <a:ext cx="9144000" cy="366713"/>
          </a:xfrm>
          <a:prstGeom prst="rect">
            <a:avLst/>
          </a:prstGeom>
          <a:noFill/>
          <a:ln>
            <a:noFill/>
          </a:ln>
          <a:effectLst/>
          <a:extLst>
            <a:ext uri="{909E8E84-426E-40DD-AFC4-6F175D3DCCD1}">
              <a14:hiddenFill xmlns:a14="http://schemas.microsoft.com/office/drawing/2010/main">
                <a:solidFill>
                  <a:srgbClr val="FACF8C"/>
                </a:solidFill>
              </a14:hiddenFill>
            </a:ext>
            <a:ext uri="{91240B29-F687-4F45-9708-019B960494DF}">
              <a14:hiddenLine xmlns:a14="http://schemas.microsoft.com/office/drawing/2010/main" w="38100" algn="ctr">
                <a:solidFill>
                  <a:srgbClr val="FACF8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latin typeface="Arial" charset="0"/>
            </a:endParaRPr>
          </a:p>
        </p:txBody>
      </p:sp>
      <p:pic>
        <p:nvPicPr>
          <p:cNvPr id="17716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925638"/>
          </a:xfrm>
          <a:prstGeom prst="rect">
            <a:avLst/>
          </a:prstGeom>
          <a:noFill/>
          <a:ln>
            <a:noFill/>
          </a:ln>
          <a:effectLst/>
          <a:extLst>
            <a:ext uri="{909E8E84-426E-40DD-AFC4-6F175D3DCCD1}">
              <a14:hiddenFill xmlns:a14="http://schemas.microsoft.com/office/drawing/2010/main">
                <a:solidFill>
                  <a:srgbClr val="FACF8C"/>
                </a:solidFill>
              </a14:hiddenFill>
            </a:ext>
            <a:ext uri="{91240B29-F687-4F45-9708-019B960494DF}">
              <a14:hiddenLine xmlns:a14="http://schemas.microsoft.com/office/drawing/2010/main" w="38100" algn="ctr">
                <a:solidFill>
                  <a:srgbClr val="FACF8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B28515C-CB9E-4582-8648-D285B205DF6B}" type="slidenum">
              <a:rPr lang="en-AU"/>
              <a:pPr/>
              <a:t>10</a:t>
            </a:fld>
            <a:endParaRPr lang="en-AU"/>
          </a:p>
        </p:txBody>
      </p:sp>
      <p:sp>
        <p:nvSpPr>
          <p:cNvPr id="237570" name="Rectangle 2"/>
          <p:cNvSpPr>
            <a:spLocks noGrp="1" noChangeArrowheads="1"/>
          </p:cNvSpPr>
          <p:nvPr>
            <p:ph type="title"/>
          </p:nvPr>
        </p:nvSpPr>
        <p:spPr>
          <a:xfrm>
            <a:off x="539750" y="269875"/>
            <a:ext cx="7920038" cy="333375"/>
          </a:xfrm>
        </p:spPr>
        <p:txBody>
          <a:bodyPr/>
          <a:lstStyle/>
          <a:p>
            <a:pPr algn="ctr"/>
            <a:r>
              <a:rPr lang="en-AU" sz="2800">
                <a:latin typeface="Calibri" pitchFamily="34" charset="0"/>
              </a:rPr>
              <a:t>Discretionary and Necessary Spending</a:t>
            </a:r>
          </a:p>
        </p:txBody>
      </p:sp>
      <p:sp>
        <p:nvSpPr>
          <p:cNvPr id="237573" name="Text Box 5"/>
          <p:cNvSpPr txBox="1">
            <a:spLocks noChangeArrowheads="1"/>
          </p:cNvSpPr>
          <p:nvPr/>
        </p:nvSpPr>
        <p:spPr bwMode="auto">
          <a:xfrm>
            <a:off x="396875" y="4178300"/>
            <a:ext cx="180975" cy="366713"/>
          </a:xfrm>
          <a:prstGeom prst="rect">
            <a:avLst/>
          </a:prstGeom>
          <a:noFill/>
          <a:ln>
            <a:noFill/>
          </a:ln>
          <a:effectLst/>
          <a:extLst>
            <a:ext uri="{909E8E84-426E-40DD-AFC4-6F175D3DCCD1}">
              <a14:hiddenFill xmlns:a14="http://schemas.microsoft.com/office/drawing/2010/main">
                <a:solidFill>
                  <a:srgbClr val="FACF8C"/>
                </a:solidFill>
              </a14:hiddenFill>
            </a:ext>
            <a:ext uri="{91240B29-F687-4F45-9708-019B960494DF}">
              <a14:hiddenLine xmlns:a14="http://schemas.microsoft.com/office/drawing/2010/main" w="38100" algn="ctr">
                <a:solidFill>
                  <a:srgbClr val="FACF8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buFont typeface="Wingdings" pitchFamily="2" charset="2"/>
              <a:buNone/>
            </a:pPr>
            <a:endParaRPr lang="en-US">
              <a:latin typeface="Arial" charset="0"/>
            </a:endParaRPr>
          </a:p>
        </p:txBody>
      </p:sp>
      <p:pic>
        <p:nvPicPr>
          <p:cNvPr id="23757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774700"/>
            <a:ext cx="7956550" cy="3975100"/>
          </a:xfrm>
          <a:prstGeom prst="rect">
            <a:avLst/>
          </a:prstGeom>
          <a:noFill/>
          <a:ln>
            <a:noFill/>
          </a:ln>
          <a:effectLst/>
          <a:extLst>
            <a:ext uri="{909E8E84-426E-40DD-AFC4-6F175D3DCCD1}">
              <a14:hiddenFill xmlns:a14="http://schemas.microsoft.com/office/drawing/2010/main">
                <a:solidFill>
                  <a:srgbClr val="FACF8C"/>
                </a:solidFill>
              </a14:hiddenFill>
            </a:ext>
            <a:ext uri="{91240B29-F687-4F45-9708-019B960494DF}">
              <a14:hiddenLine xmlns:a14="http://schemas.microsoft.com/office/drawing/2010/main" w="38100" algn="ctr">
                <a:solidFill>
                  <a:srgbClr val="FACF8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7580" name="Rectangle 12"/>
          <p:cNvSpPr>
            <a:spLocks noGrp="1" noChangeArrowheads="1"/>
          </p:cNvSpPr>
          <p:nvPr>
            <p:ph type="body" idx="1"/>
          </p:nvPr>
        </p:nvSpPr>
        <p:spPr>
          <a:xfrm>
            <a:off x="900113" y="2862263"/>
            <a:ext cx="7775575" cy="1711325"/>
          </a:xfrm>
        </p:spPr>
        <p:txBody>
          <a:bodyPr/>
          <a:lstStyle/>
          <a:p>
            <a:pPr>
              <a:buFont typeface="Arial" charset="0"/>
              <a:buNone/>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61D853D-A960-4587-9DF9-ECFEAF5713BA}" type="slidenum">
              <a:rPr lang="en-AU"/>
              <a:pPr/>
              <a:t>11</a:t>
            </a:fld>
            <a:endParaRPr lang="en-AU"/>
          </a:p>
        </p:txBody>
      </p:sp>
      <p:sp>
        <p:nvSpPr>
          <p:cNvPr id="279554" name="Rectangle 2"/>
          <p:cNvSpPr>
            <a:spLocks noGrp="1" noChangeArrowheads="1"/>
          </p:cNvSpPr>
          <p:nvPr>
            <p:ph type="title"/>
          </p:nvPr>
        </p:nvSpPr>
        <p:spPr/>
        <p:txBody>
          <a:bodyPr/>
          <a:lstStyle/>
          <a:p>
            <a:endParaRPr lang="en-US"/>
          </a:p>
        </p:txBody>
      </p:sp>
      <p:sp>
        <p:nvSpPr>
          <p:cNvPr id="279555" name="Rectangle 3"/>
          <p:cNvSpPr>
            <a:spLocks noGrp="1" noChangeArrowheads="1"/>
          </p:cNvSpPr>
          <p:nvPr>
            <p:ph type="body" idx="1"/>
          </p:nvPr>
        </p:nvSpPr>
        <p:spPr/>
        <p:txBody>
          <a:bodyPr/>
          <a:lstStyle/>
          <a:p>
            <a:endParaRPr lang="en-US"/>
          </a:p>
        </p:txBody>
      </p:sp>
      <p:pic>
        <p:nvPicPr>
          <p:cNvPr id="279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14338"/>
            <a:ext cx="7100887" cy="4364037"/>
          </a:xfrm>
          <a:prstGeom prst="rect">
            <a:avLst/>
          </a:prstGeom>
          <a:noFill/>
          <a:ln>
            <a:noFill/>
          </a:ln>
          <a:effectLst/>
          <a:extLst>
            <a:ext uri="{909E8E84-426E-40DD-AFC4-6F175D3DCCD1}">
              <a14:hiddenFill xmlns:a14="http://schemas.microsoft.com/office/drawing/2010/main">
                <a:solidFill>
                  <a:srgbClr val="FACF8C"/>
                </a:solidFill>
              </a14:hiddenFill>
            </a:ext>
            <a:ext uri="{91240B29-F687-4F45-9708-019B960494DF}">
              <a14:hiddenLine xmlns:a14="http://schemas.microsoft.com/office/drawing/2010/main" w="38100" algn="ctr">
                <a:solidFill>
                  <a:srgbClr val="FACF8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5AC952A-9C28-4E9F-8A2B-8BA522CD4326}" type="slidenum">
              <a:rPr lang="en-AU"/>
              <a:pPr/>
              <a:t>12</a:t>
            </a:fld>
            <a:endParaRPr lang="en-AU"/>
          </a:p>
        </p:txBody>
      </p:sp>
      <p:sp>
        <p:nvSpPr>
          <p:cNvPr id="280578" name="Rectangle 2"/>
          <p:cNvSpPr>
            <a:spLocks noGrp="1" noChangeArrowheads="1"/>
          </p:cNvSpPr>
          <p:nvPr>
            <p:ph type="title"/>
          </p:nvPr>
        </p:nvSpPr>
        <p:spPr/>
        <p:txBody>
          <a:bodyPr/>
          <a:lstStyle/>
          <a:p>
            <a:endParaRPr lang="en-US"/>
          </a:p>
        </p:txBody>
      </p:sp>
      <p:pic>
        <p:nvPicPr>
          <p:cNvPr id="280580"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76375" y="774700"/>
            <a:ext cx="6335713" cy="3892550"/>
          </a:xfrm>
          <a:noFill/>
          <a:ln/>
          <a:extLst>
            <a:ext uri="{909E8E84-426E-40DD-AFC4-6F175D3DCCD1}">
              <a14:hiddenFill xmlns:a14="http://schemas.microsoft.com/office/drawing/2010/main">
                <a:solidFill>
                  <a:srgbClr val="FACF8C"/>
                </a:solidFill>
              </a14:hiddenFill>
            </a:ext>
            <a:ext uri="{91240B29-F687-4F45-9708-019B960494DF}">
              <a14:hiddenLine xmlns:a14="http://schemas.microsoft.com/office/drawing/2010/main" w="38100" cap="flat" cmpd="sng" algn="ctr">
                <a:solidFill>
                  <a:srgbClr val="FACF8C"/>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C24CE92-4AC0-4B7A-81EC-660176DBB7AD}" type="slidenum">
              <a:rPr lang="en-AU"/>
              <a:pPr/>
              <a:t>13</a:t>
            </a:fld>
            <a:endParaRPr lang="en-AU"/>
          </a:p>
        </p:txBody>
      </p:sp>
      <p:sp>
        <p:nvSpPr>
          <p:cNvPr id="281602" name="Rectangle 2"/>
          <p:cNvSpPr>
            <a:spLocks noGrp="1" noChangeArrowheads="1"/>
          </p:cNvSpPr>
          <p:nvPr>
            <p:ph type="title"/>
          </p:nvPr>
        </p:nvSpPr>
        <p:spPr/>
        <p:txBody>
          <a:bodyPr/>
          <a:lstStyle/>
          <a:p>
            <a:endParaRPr lang="en-US"/>
          </a:p>
        </p:txBody>
      </p:sp>
      <p:pic>
        <p:nvPicPr>
          <p:cNvPr id="281604"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16013" y="630238"/>
            <a:ext cx="6696075" cy="4114800"/>
          </a:xfrm>
          <a:noFill/>
          <a:ln/>
          <a:extLst>
            <a:ext uri="{909E8E84-426E-40DD-AFC4-6F175D3DCCD1}">
              <a14:hiddenFill xmlns:a14="http://schemas.microsoft.com/office/drawing/2010/main">
                <a:solidFill>
                  <a:srgbClr val="FACF8C"/>
                </a:solidFill>
              </a14:hiddenFill>
            </a:ext>
            <a:ext uri="{91240B29-F687-4F45-9708-019B960494DF}">
              <a14:hiddenLine xmlns:a14="http://schemas.microsoft.com/office/drawing/2010/main" w="38100" cap="flat" cmpd="sng" algn="ctr">
                <a:solidFill>
                  <a:srgbClr val="FACF8C"/>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DF987A8-6DF7-4A32-A259-3C0D4FCDC319}" type="slidenum">
              <a:rPr lang="en-AU"/>
              <a:pPr/>
              <a:t>14</a:t>
            </a:fld>
            <a:endParaRPr lang="en-AU"/>
          </a:p>
        </p:txBody>
      </p:sp>
      <p:sp>
        <p:nvSpPr>
          <p:cNvPr id="282626" name="Rectangle 2"/>
          <p:cNvSpPr>
            <a:spLocks noGrp="1" noChangeArrowheads="1"/>
          </p:cNvSpPr>
          <p:nvPr>
            <p:ph type="title"/>
          </p:nvPr>
        </p:nvSpPr>
        <p:spPr/>
        <p:txBody>
          <a:bodyPr/>
          <a:lstStyle/>
          <a:p>
            <a:endParaRPr lang="en-US"/>
          </a:p>
        </p:txBody>
      </p:sp>
      <p:sp>
        <p:nvSpPr>
          <p:cNvPr id="282627" name="Rectangle 3"/>
          <p:cNvSpPr>
            <a:spLocks noGrp="1" noChangeArrowheads="1"/>
          </p:cNvSpPr>
          <p:nvPr>
            <p:ph type="body" idx="1"/>
          </p:nvPr>
        </p:nvSpPr>
        <p:spPr/>
        <p:txBody>
          <a:bodyPr/>
          <a:lstStyle/>
          <a:p>
            <a:endParaRPr lang="en-US"/>
          </a:p>
        </p:txBody>
      </p:sp>
      <p:pic>
        <p:nvPicPr>
          <p:cNvPr id="282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85775"/>
            <a:ext cx="6840538" cy="4203700"/>
          </a:xfrm>
          <a:prstGeom prst="rect">
            <a:avLst/>
          </a:prstGeom>
          <a:noFill/>
          <a:ln>
            <a:noFill/>
          </a:ln>
          <a:effectLst/>
          <a:extLst>
            <a:ext uri="{909E8E84-426E-40DD-AFC4-6F175D3DCCD1}">
              <a14:hiddenFill xmlns:a14="http://schemas.microsoft.com/office/drawing/2010/main">
                <a:solidFill>
                  <a:srgbClr val="FACF8C"/>
                </a:solidFill>
              </a14:hiddenFill>
            </a:ext>
            <a:ext uri="{91240B29-F687-4F45-9708-019B960494DF}">
              <a14:hiddenLine xmlns:a14="http://schemas.microsoft.com/office/drawing/2010/main" w="38100" algn="ctr">
                <a:solidFill>
                  <a:srgbClr val="FACF8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F598A96-B75E-44E0-A847-9B10B9D2971C}" type="slidenum">
              <a:rPr lang="en-AU"/>
              <a:pPr/>
              <a:t>15</a:t>
            </a:fld>
            <a:endParaRPr lang="en-AU"/>
          </a:p>
        </p:txBody>
      </p:sp>
      <p:sp>
        <p:nvSpPr>
          <p:cNvPr id="283650" name="Rectangle 2"/>
          <p:cNvSpPr>
            <a:spLocks noGrp="1" noChangeArrowheads="1"/>
          </p:cNvSpPr>
          <p:nvPr>
            <p:ph type="title"/>
          </p:nvPr>
        </p:nvSpPr>
        <p:spPr/>
        <p:txBody>
          <a:bodyPr/>
          <a:lstStyle/>
          <a:p>
            <a:endParaRPr lang="en-US"/>
          </a:p>
        </p:txBody>
      </p:sp>
      <p:pic>
        <p:nvPicPr>
          <p:cNvPr id="283652"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31913" y="485775"/>
            <a:ext cx="6697662" cy="4114800"/>
          </a:xfrm>
          <a:noFill/>
          <a:ln/>
          <a:extLst>
            <a:ext uri="{909E8E84-426E-40DD-AFC4-6F175D3DCCD1}">
              <a14:hiddenFill xmlns:a14="http://schemas.microsoft.com/office/drawing/2010/main">
                <a:solidFill>
                  <a:srgbClr val="FACF8C"/>
                </a:solidFill>
              </a14:hiddenFill>
            </a:ext>
            <a:ext uri="{91240B29-F687-4F45-9708-019B960494DF}">
              <a14:hiddenLine xmlns:a14="http://schemas.microsoft.com/office/drawing/2010/main" w="38100" cap="flat" cmpd="sng" algn="ctr">
                <a:solidFill>
                  <a:srgbClr val="FACF8C"/>
                </a:solidFill>
                <a:prstDash val="solid"/>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2A300A9-938C-4FDE-B48F-5E95E4FDF0ED}" type="slidenum">
              <a:rPr lang="en-AU"/>
              <a:pPr/>
              <a:t>16</a:t>
            </a:fld>
            <a:endParaRPr lang="en-AU"/>
          </a:p>
        </p:txBody>
      </p:sp>
      <p:sp>
        <p:nvSpPr>
          <p:cNvPr id="289794" name="Rectangle 2"/>
          <p:cNvSpPr>
            <a:spLocks noGrp="1" noChangeArrowheads="1"/>
          </p:cNvSpPr>
          <p:nvPr>
            <p:ph type="title"/>
          </p:nvPr>
        </p:nvSpPr>
        <p:spPr/>
        <p:txBody>
          <a:bodyPr/>
          <a:lstStyle/>
          <a:p>
            <a:pPr algn="ctr"/>
            <a:r>
              <a:rPr lang="en-AU"/>
              <a:t>Living Cost Indexes</a:t>
            </a:r>
          </a:p>
        </p:txBody>
      </p:sp>
      <p:sp>
        <p:nvSpPr>
          <p:cNvPr id="289795" name="Rectangle 3"/>
          <p:cNvSpPr>
            <a:spLocks noGrp="1" noChangeArrowheads="1"/>
          </p:cNvSpPr>
          <p:nvPr>
            <p:ph type="body" idx="1"/>
          </p:nvPr>
        </p:nvSpPr>
        <p:spPr/>
        <p:txBody>
          <a:bodyPr/>
          <a:lstStyle/>
          <a:p>
            <a:r>
              <a:rPr lang="en-AU"/>
              <a:t>CPI vs LCI vs cost of living index</a:t>
            </a:r>
          </a:p>
          <a:p>
            <a:r>
              <a:rPr lang="en-AU"/>
              <a:t>How is an LCI calculated</a:t>
            </a:r>
          </a:p>
          <a:p>
            <a:r>
              <a:rPr lang="en-AU"/>
              <a:t>Data sources</a:t>
            </a:r>
          </a:p>
          <a:p>
            <a:r>
              <a:rPr lang="en-AU"/>
              <a:t>Standard of living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DEB93D8-01AC-4B9D-969C-56E70293B557}" type="slidenum">
              <a:rPr lang="en-AU"/>
              <a:pPr/>
              <a:t>17</a:t>
            </a:fld>
            <a:endParaRPr lang="en-AU"/>
          </a:p>
        </p:txBody>
      </p:sp>
      <p:sp>
        <p:nvSpPr>
          <p:cNvPr id="284674" name="Rectangle 2"/>
          <p:cNvSpPr>
            <a:spLocks noGrp="1" noChangeArrowheads="1"/>
          </p:cNvSpPr>
          <p:nvPr>
            <p:ph type="title"/>
          </p:nvPr>
        </p:nvSpPr>
        <p:spPr/>
        <p:txBody>
          <a:bodyPr/>
          <a:lstStyle/>
          <a:p>
            <a:pPr algn="ctr"/>
            <a:r>
              <a:rPr lang="en-AU"/>
              <a:t>Living Cost Index</a:t>
            </a:r>
          </a:p>
        </p:txBody>
      </p:sp>
      <p:pic>
        <p:nvPicPr>
          <p:cNvPr id="284676"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58888" y="846138"/>
            <a:ext cx="6408737" cy="3938587"/>
          </a:xfrm>
          <a:noFill/>
          <a:ln/>
          <a:extLst>
            <a:ext uri="{909E8E84-426E-40DD-AFC4-6F175D3DCCD1}">
              <a14:hiddenFill xmlns:a14="http://schemas.microsoft.com/office/drawing/2010/main">
                <a:solidFill>
                  <a:srgbClr val="FACF8C"/>
                </a:solidFill>
              </a14:hiddenFill>
            </a:ext>
            <a:ext uri="{91240B29-F687-4F45-9708-019B960494DF}">
              <a14:hiddenLine xmlns:a14="http://schemas.microsoft.com/office/drawing/2010/main" w="38100" cap="flat" cmpd="sng" algn="ctr">
                <a:solidFill>
                  <a:srgbClr val="FACF8C"/>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0BA9D7C4-A81E-48E7-A2FD-08ADEB208613}" type="slidenum">
              <a:rPr lang="en-AU"/>
              <a:pPr/>
              <a:t>18</a:t>
            </a:fld>
            <a:endParaRPr lang="en-AU"/>
          </a:p>
        </p:txBody>
      </p:sp>
      <p:sp>
        <p:nvSpPr>
          <p:cNvPr id="238594" name="Rectangle 2"/>
          <p:cNvSpPr>
            <a:spLocks noGrp="1" noChangeArrowheads="1"/>
          </p:cNvSpPr>
          <p:nvPr>
            <p:ph type="title"/>
          </p:nvPr>
        </p:nvSpPr>
        <p:spPr>
          <a:xfrm>
            <a:off x="539750" y="80963"/>
            <a:ext cx="8097838" cy="693737"/>
          </a:xfrm>
        </p:spPr>
        <p:txBody>
          <a:bodyPr/>
          <a:lstStyle/>
          <a:p>
            <a:pPr algn="ctr"/>
            <a:r>
              <a:rPr lang="en-AU">
                <a:latin typeface="Calibri" pitchFamily="34" charset="0"/>
              </a:rPr>
              <a:t>Living Costs Index</a:t>
            </a:r>
            <a:r>
              <a:rPr lang="en-AU"/>
              <a:t> </a:t>
            </a:r>
          </a:p>
        </p:txBody>
      </p:sp>
      <p:sp>
        <p:nvSpPr>
          <p:cNvPr id="238595" name="Rectangle 3"/>
          <p:cNvSpPr>
            <a:spLocks noGrp="1" noChangeArrowheads="1"/>
          </p:cNvSpPr>
          <p:nvPr>
            <p:ph type="body" idx="1"/>
          </p:nvPr>
        </p:nvSpPr>
        <p:spPr/>
        <p:txBody>
          <a:bodyPr/>
          <a:lstStyle/>
          <a:p>
            <a:pPr>
              <a:buFont typeface="Arial" charset="0"/>
              <a:buNone/>
            </a:pPr>
            <a:endParaRPr lang="en-US"/>
          </a:p>
        </p:txBody>
      </p:sp>
      <p:pic>
        <p:nvPicPr>
          <p:cNvPr id="2385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4700"/>
            <a:ext cx="4859338" cy="4032250"/>
          </a:xfrm>
          <a:prstGeom prst="rect">
            <a:avLst/>
          </a:prstGeom>
          <a:noFill/>
          <a:extLst>
            <a:ext uri="{909E8E84-426E-40DD-AFC4-6F175D3DCCD1}">
              <a14:hiddenFill xmlns:a14="http://schemas.microsoft.com/office/drawing/2010/main">
                <a:solidFill>
                  <a:srgbClr val="FFFFFF"/>
                </a:solidFill>
              </a14:hiddenFill>
            </a:ext>
          </a:extLst>
        </p:spPr>
      </p:pic>
      <p:pic>
        <p:nvPicPr>
          <p:cNvPr id="2385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774700"/>
            <a:ext cx="4500562" cy="4002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BDF43B6B-3DEA-44B6-986A-40B7F0B83A0C}" type="slidenum">
              <a:rPr lang="en-AU"/>
              <a:pPr/>
              <a:t>19</a:t>
            </a:fld>
            <a:endParaRPr lang="en-AU"/>
          </a:p>
        </p:txBody>
      </p:sp>
      <p:sp>
        <p:nvSpPr>
          <p:cNvPr id="239618" name="Rectangle 2"/>
          <p:cNvSpPr>
            <a:spLocks noGrp="1" noChangeArrowheads="1"/>
          </p:cNvSpPr>
          <p:nvPr>
            <p:ph type="title"/>
          </p:nvPr>
        </p:nvSpPr>
        <p:spPr/>
        <p:txBody>
          <a:bodyPr/>
          <a:lstStyle/>
          <a:p>
            <a:pPr algn="ctr"/>
            <a:r>
              <a:rPr lang="en-AU">
                <a:latin typeface="Calibri" pitchFamily="34" charset="0"/>
              </a:rPr>
              <a:t>Standard of living gains</a:t>
            </a:r>
          </a:p>
        </p:txBody>
      </p:sp>
      <p:sp>
        <p:nvSpPr>
          <p:cNvPr id="239619" name="Rectangle 3"/>
          <p:cNvSpPr>
            <a:spLocks noGrp="1" noChangeArrowheads="1"/>
          </p:cNvSpPr>
          <p:nvPr>
            <p:ph type="body" idx="1"/>
          </p:nvPr>
        </p:nvSpPr>
        <p:spPr/>
        <p:txBody>
          <a:bodyPr/>
          <a:lstStyle/>
          <a:p>
            <a:pPr lvl="1">
              <a:buFont typeface="Arial" charset="0"/>
              <a:buNone/>
            </a:pPr>
            <a:endParaRPr lang="en-US"/>
          </a:p>
        </p:txBody>
      </p:sp>
      <p:pic>
        <p:nvPicPr>
          <p:cNvPr id="2396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63" y="917575"/>
            <a:ext cx="7332662" cy="3703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66C7374-EA1D-4BDF-9502-BF2D337B8EF8}" type="slidenum">
              <a:rPr lang="en-AU"/>
              <a:pPr/>
              <a:t>2</a:t>
            </a:fld>
            <a:endParaRPr lang="en-AU"/>
          </a:p>
        </p:txBody>
      </p:sp>
      <p:sp>
        <p:nvSpPr>
          <p:cNvPr id="208898" name="Rectangle 2"/>
          <p:cNvSpPr>
            <a:spLocks noGrp="1" noChangeArrowheads="1"/>
          </p:cNvSpPr>
          <p:nvPr>
            <p:ph type="title"/>
          </p:nvPr>
        </p:nvSpPr>
        <p:spPr>
          <a:xfrm>
            <a:off x="539750" y="80963"/>
            <a:ext cx="8097838" cy="765175"/>
          </a:xfrm>
        </p:spPr>
        <p:txBody>
          <a:bodyPr/>
          <a:lstStyle/>
          <a:p>
            <a:r>
              <a:rPr lang="en-AU"/>
              <a:t>Introduction</a:t>
            </a:r>
          </a:p>
        </p:txBody>
      </p:sp>
      <p:sp>
        <p:nvSpPr>
          <p:cNvPr id="208899" name="Rectangle 3"/>
          <p:cNvSpPr>
            <a:spLocks noGrp="1" noChangeArrowheads="1"/>
          </p:cNvSpPr>
          <p:nvPr>
            <p:ph type="body" idx="1"/>
          </p:nvPr>
        </p:nvSpPr>
        <p:spPr>
          <a:xfrm>
            <a:off x="323850" y="846138"/>
            <a:ext cx="8097838" cy="3511550"/>
          </a:xfrm>
        </p:spPr>
        <p:txBody>
          <a:bodyPr/>
          <a:lstStyle/>
          <a:p>
            <a:r>
              <a:rPr lang="en-AU" sz="2800">
                <a:latin typeface="Calibri" pitchFamily="34" charset="0"/>
              </a:rPr>
              <a:t>Report analyses cost of living pressures in Australia</a:t>
            </a:r>
          </a:p>
          <a:p>
            <a:pPr lvl="1"/>
            <a:r>
              <a:rPr lang="en-AU" sz="2400">
                <a:latin typeface="Calibri" pitchFamily="34" charset="0"/>
              </a:rPr>
              <a:t>Are households better/worse off than previous decades?</a:t>
            </a:r>
          </a:p>
          <a:p>
            <a:pPr lvl="1"/>
            <a:r>
              <a:rPr lang="en-AU" sz="2400">
                <a:latin typeface="Calibri" pitchFamily="34" charset="0"/>
              </a:rPr>
              <a:t>Which groups in Australia are at most pressure?</a:t>
            </a:r>
          </a:p>
          <a:p>
            <a:pPr lvl="1"/>
            <a:r>
              <a:rPr lang="en-AU" sz="2400">
                <a:latin typeface="Calibri" pitchFamily="34" charset="0"/>
              </a:rPr>
              <a:t>Is it prices or expectations/wants that drive the pressures?</a:t>
            </a:r>
          </a:p>
          <a:p>
            <a:pPr lvl="1"/>
            <a:r>
              <a:rPr lang="en-AU" sz="2400">
                <a:latin typeface="Calibri" pitchFamily="34" charset="0"/>
              </a:rPr>
              <a:t>What are we spending our money on these days?</a:t>
            </a:r>
          </a:p>
          <a:p>
            <a:pPr lvl="1"/>
            <a:r>
              <a:rPr lang="en-AU" sz="2400">
                <a:latin typeface="Calibri" pitchFamily="34" charset="0"/>
              </a:rPr>
              <a:t>Which capital cities are most expensive?</a:t>
            </a:r>
          </a:p>
          <a:p>
            <a:pPr lvl="1"/>
            <a:r>
              <a:rPr lang="en-AU" sz="2400">
                <a:latin typeface="Calibri" pitchFamily="34" charset="0"/>
              </a:rPr>
              <a:t>International comparisons</a:t>
            </a:r>
          </a:p>
          <a:p>
            <a:pPr>
              <a:buFont typeface="Arial" charset="0"/>
              <a:buNone/>
            </a:pPr>
            <a:r>
              <a:rPr lang="en-AU">
                <a:latin typeface="Calibri"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587B6B2F-36B1-48DB-ADF2-0B1B83C980A3}" type="slidenum">
              <a:rPr lang="en-AU"/>
              <a:pPr/>
              <a:t>20</a:t>
            </a:fld>
            <a:endParaRPr lang="en-AU"/>
          </a:p>
        </p:txBody>
      </p:sp>
      <p:sp>
        <p:nvSpPr>
          <p:cNvPr id="290818" name="Rectangle 2"/>
          <p:cNvSpPr>
            <a:spLocks noGrp="1" noChangeArrowheads="1"/>
          </p:cNvSpPr>
          <p:nvPr>
            <p:ph type="title"/>
          </p:nvPr>
        </p:nvSpPr>
        <p:spPr/>
        <p:txBody>
          <a:bodyPr/>
          <a:lstStyle/>
          <a:p>
            <a:r>
              <a:rPr lang="en-AU"/>
              <a:t>Income gains beyond the cost of living </a:t>
            </a:r>
          </a:p>
        </p:txBody>
      </p:sp>
      <p:sp>
        <p:nvSpPr>
          <p:cNvPr id="290819" name="Rectangle 3"/>
          <p:cNvSpPr>
            <a:spLocks noGrp="1" noChangeArrowheads="1"/>
          </p:cNvSpPr>
          <p:nvPr>
            <p:ph type="body" idx="1"/>
          </p:nvPr>
        </p:nvSpPr>
        <p:spPr/>
        <p:txBody>
          <a:bodyPr/>
          <a:lstStyle/>
          <a:p>
            <a:endParaRPr lang="en-US"/>
          </a:p>
        </p:txBody>
      </p:sp>
      <p:pic>
        <p:nvPicPr>
          <p:cNvPr id="290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846138"/>
            <a:ext cx="5726113" cy="3794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4B86BC4-B20E-4A92-9498-BA609CA1C145}" type="slidenum">
              <a:rPr lang="en-AU"/>
              <a:pPr/>
              <a:t>21</a:t>
            </a:fld>
            <a:endParaRPr lang="en-AU"/>
          </a:p>
        </p:txBody>
      </p:sp>
      <p:sp>
        <p:nvSpPr>
          <p:cNvPr id="286722" name="Rectangle 2"/>
          <p:cNvSpPr>
            <a:spLocks noGrp="1" noChangeArrowheads="1"/>
          </p:cNvSpPr>
          <p:nvPr>
            <p:ph type="title"/>
          </p:nvPr>
        </p:nvSpPr>
        <p:spPr>
          <a:xfrm>
            <a:off x="611188" y="2070100"/>
            <a:ext cx="8097837" cy="919163"/>
          </a:xfrm>
        </p:spPr>
        <p:txBody>
          <a:bodyPr/>
          <a:lstStyle/>
          <a:p>
            <a:r>
              <a:rPr lang="en-AU" sz="2800"/>
              <a:t>What are we spending all the extra money on?</a:t>
            </a:r>
          </a:p>
        </p:txBody>
      </p:sp>
      <p:sp>
        <p:nvSpPr>
          <p:cNvPr id="286723" name="Rectangle 3"/>
          <p:cNvSpPr>
            <a:spLocks noGrp="1" noChangeArrowheads="1"/>
          </p:cNvSpPr>
          <p:nvPr>
            <p:ph type="body" idx="1"/>
          </p:nvPr>
        </p:nvSpPr>
        <p:spPr/>
        <p:txBody>
          <a:bodyPr/>
          <a:lstStyle/>
          <a:p>
            <a:pPr>
              <a:buFont typeface="Arial" charset="0"/>
              <a:buNone/>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E9310ED-0D01-47DC-9944-8008ABE436DE}" type="slidenum">
              <a:rPr lang="en-AU"/>
              <a:pPr/>
              <a:t>22</a:t>
            </a:fld>
            <a:endParaRPr lang="en-AU"/>
          </a:p>
        </p:txBody>
      </p:sp>
      <p:sp>
        <p:nvSpPr>
          <p:cNvPr id="240642" name="Rectangle 2"/>
          <p:cNvSpPr>
            <a:spLocks noGrp="1" noChangeArrowheads="1"/>
          </p:cNvSpPr>
          <p:nvPr>
            <p:ph type="title"/>
          </p:nvPr>
        </p:nvSpPr>
        <p:spPr/>
        <p:txBody>
          <a:bodyPr/>
          <a:lstStyle/>
          <a:p>
            <a:pPr algn="ctr"/>
            <a:endParaRPr lang="en-US">
              <a:latin typeface="Calibri" pitchFamily="34" charset="0"/>
            </a:endParaRPr>
          </a:p>
        </p:txBody>
      </p:sp>
      <p:sp>
        <p:nvSpPr>
          <p:cNvPr id="240643" name="Rectangle 3"/>
          <p:cNvSpPr>
            <a:spLocks noGrp="1" noChangeArrowheads="1"/>
          </p:cNvSpPr>
          <p:nvPr>
            <p:ph type="body" idx="1"/>
          </p:nvPr>
        </p:nvSpPr>
        <p:spPr/>
        <p:txBody>
          <a:bodyPr/>
          <a:lstStyle/>
          <a:p>
            <a:pPr>
              <a:buFont typeface="Arial" charset="0"/>
              <a:buNone/>
            </a:pPr>
            <a:endParaRPr lang="en-US"/>
          </a:p>
        </p:txBody>
      </p:sp>
      <p:pic>
        <p:nvPicPr>
          <p:cNvPr id="2406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846138"/>
            <a:ext cx="6048375" cy="3829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F7EF3F9-7E99-4326-BB2E-8599168A0D50}" type="slidenum">
              <a:rPr lang="en-AU"/>
              <a:pPr/>
              <a:t>23</a:t>
            </a:fld>
            <a:endParaRPr lang="en-AU"/>
          </a:p>
        </p:txBody>
      </p:sp>
      <p:sp>
        <p:nvSpPr>
          <p:cNvPr id="287746" name="Rectangle 2"/>
          <p:cNvSpPr>
            <a:spLocks noGrp="1" noChangeArrowheads="1"/>
          </p:cNvSpPr>
          <p:nvPr>
            <p:ph type="title"/>
          </p:nvPr>
        </p:nvSpPr>
        <p:spPr>
          <a:xfrm>
            <a:off x="539750" y="80963"/>
            <a:ext cx="8064500" cy="476250"/>
          </a:xfrm>
        </p:spPr>
        <p:txBody>
          <a:bodyPr/>
          <a:lstStyle/>
          <a:p>
            <a:pPr algn="ctr"/>
            <a:r>
              <a:rPr lang="en-AU" sz="2800"/>
              <a:t>Expenditure, Volume and Price Change</a:t>
            </a:r>
          </a:p>
        </p:txBody>
      </p:sp>
      <p:sp>
        <p:nvSpPr>
          <p:cNvPr id="287747" name="Rectangle 3"/>
          <p:cNvSpPr>
            <a:spLocks noGrp="1" noChangeArrowheads="1"/>
          </p:cNvSpPr>
          <p:nvPr>
            <p:ph type="body" idx="1"/>
          </p:nvPr>
        </p:nvSpPr>
        <p:spPr/>
        <p:txBody>
          <a:bodyPr/>
          <a:lstStyle/>
          <a:p>
            <a:endParaRPr lang="en-US"/>
          </a:p>
        </p:txBody>
      </p:sp>
      <p:pic>
        <p:nvPicPr>
          <p:cNvPr id="287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630238"/>
            <a:ext cx="5668962" cy="4176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1CED6C0D-CE31-432F-B905-EC093D1E4C5C}" type="slidenum">
              <a:rPr lang="en-AU"/>
              <a:pPr/>
              <a:t>24</a:t>
            </a:fld>
            <a:endParaRPr lang="en-AU"/>
          </a:p>
        </p:txBody>
      </p:sp>
      <p:sp>
        <p:nvSpPr>
          <p:cNvPr id="288770" name="Rectangle 2"/>
          <p:cNvSpPr>
            <a:spLocks noGrp="1" noChangeArrowheads="1"/>
          </p:cNvSpPr>
          <p:nvPr>
            <p:ph type="title"/>
          </p:nvPr>
        </p:nvSpPr>
        <p:spPr/>
        <p:txBody>
          <a:bodyPr/>
          <a:lstStyle/>
          <a:p>
            <a:endParaRPr lang="en-US"/>
          </a:p>
        </p:txBody>
      </p:sp>
      <p:sp>
        <p:nvSpPr>
          <p:cNvPr id="288771" name="Rectangle 3"/>
          <p:cNvSpPr>
            <a:spLocks noGrp="1" noChangeArrowheads="1"/>
          </p:cNvSpPr>
          <p:nvPr>
            <p:ph type="body" idx="1"/>
          </p:nvPr>
        </p:nvSpPr>
        <p:spPr/>
        <p:txBody>
          <a:bodyPr/>
          <a:lstStyle/>
          <a:p>
            <a:endParaRPr lang="en-US"/>
          </a:p>
        </p:txBody>
      </p:sp>
      <p:pic>
        <p:nvPicPr>
          <p:cNvPr id="288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062038"/>
            <a:ext cx="7258050" cy="3721100"/>
          </a:xfrm>
          <a:prstGeom prst="rect">
            <a:avLst/>
          </a:prstGeom>
          <a:noFill/>
          <a:extLst>
            <a:ext uri="{909E8E84-426E-40DD-AFC4-6F175D3DCCD1}">
              <a14:hiddenFill xmlns:a14="http://schemas.microsoft.com/office/drawing/2010/main">
                <a:solidFill>
                  <a:srgbClr val="FFFFFF"/>
                </a:solidFill>
              </a14:hiddenFill>
            </a:ext>
          </a:extLst>
        </p:spPr>
      </p:pic>
      <p:pic>
        <p:nvPicPr>
          <p:cNvPr id="288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41313"/>
            <a:ext cx="4124325" cy="638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D6D0863-D95D-4CEF-9916-EE905D797A4F}" type="slidenum">
              <a:rPr lang="en-AU"/>
              <a:pPr/>
              <a:t>25</a:t>
            </a:fld>
            <a:endParaRPr lang="en-AU"/>
          </a:p>
        </p:txBody>
      </p:sp>
      <p:sp>
        <p:nvSpPr>
          <p:cNvPr id="241666" name="Rectangle 2"/>
          <p:cNvSpPr>
            <a:spLocks noGrp="1" noChangeArrowheads="1"/>
          </p:cNvSpPr>
          <p:nvPr>
            <p:ph type="title"/>
          </p:nvPr>
        </p:nvSpPr>
        <p:spPr/>
        <p:txBody>
          <a:bodyPr/>
          <a:lstStyle/>
          <a:p>
            <a:pPr algn="ctr"/>
            <a:r>
              <a:rPr lang="en-AU">
                <a:latin typeface="Calibri" pitchFamily="34" charset="0"/>
              </a:rPr>
              <a:t>Capital City Cost of Living Comparison</a:t>
            </a:r>
          </a:p>
        </p:txBody>
      </p:sp>
      <p:sp>
        <p:nvSpPr>
          <p:cNvPr id="241667" name="Rectangle 3"/>
          <p:cNvSpPr>
            <a:spLocks noGrp="1" noChangeArrowheads="1"/>
          </p:cNvSpPr>
          <p:nvPr>
            <p:ph type="body" idx="1"/>
          </p:nvPr>
        </p:nvSpPr>
        <p:spPr/>
        <p:txBody>
          <a:bodyPr/>
          <a:lstStyle/>
          <a:p>
            <a:endParaRPr lang="en-US"/>
          </a:p>
        </p:txBody>
      </p:sp>
      <p:pic>
        <p:nvPicPr>
          <p:cNvPr id="2416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917575"/>
            <a:ext cx="6337300" cy="3814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3033393-3898-4642-BA03-3FD42D4B3FCE}" type="slidenum">
              <a:rPr lang="en-AU"/>
              <a:pPr/>
              <a:t>26</a:t>
            </a:fld>
            <a:endParaRPr lang="en-AU"/>
          </a:p>
        </p:txBody>
      </p:sp>
      <p:sp>
        <p:nvSpPr>
          <p:cNvPr id="262146" name="Rectangle 2"/>
          <p:cNvSpPr>
            <a:spLocks noGrp="1" noChangeArrowheads="1"/>
          </p:cNvSpPr>
          <p:nvPr>
            <p:ph type="title"/>
          </p:nvPr>
        </p:nvSpPr>
        <p:spPr/>
        <p:txBody>
          <a:bodyPr/>
          <a:lstStyle/>
          <a:p>
            <a:pPr algn="ctr"/>
            <a:r>
              <a:rPr lang="en-AU">
                <a:latin typeface="Calibri" pitchFamily="34" charset="0"/>
              </a:rPr>
              <a:t>International Cost of Living Comparison</a:t>
            </a:r>
          </a:p>
        </p:txBody>
      </p:sp>
      <p:sp>
        <p:nvSpPr>
          <p:cNvPr id="262147" name="Rectangle 3"/>
          <p:cNvSpPr>
            <a:spLocks noGrp="1" noChangeArrowheads="1"/>
          </p:cNvSpPr>
          <p:nvPr>
            <p:ph type="body" idx="1"/>
          </p:nvPr>
        </p:nvSpPr>
        <p:spPr/>
        <p:txBody>
          <a:bodyPr/>
          <a:lstStyle/>
          <a:p>
            <a:endParaRPr lang="en-US"/>
          </a:p>
        </p:txBody>
      </p:sp>
      <p:pic>
        <p:nvPicPr>
          <p:cNvPr id="262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3475"/>
            <a:ext cx="4500563" cy="2808288"/>
          </a:xfrm>
          <a:prstGeom prst="rect">
            <a:avLst/>
          </a:prstGeom>
          <a:noFill/>
          <a:extLst>
            <a:ext uri="{909E8E84-426E-40DD-AFC4-6F175D3DCCD1}">
              <a14:hiddenFill xmlns:a14="http://schemas.microsoft.com/office/drawing/2010/main">
                <a:solidFill>
                  <a:srgbClr val="FFFFFF"/>
                </a:solidFill>
              </a14:hiddenFill>
            </a:ext>
          </a:extLst>
        </p:spPr>
      </p:pic>
      <p:pic>
        <p:nvPicPr>
          <p:cNvPr id="262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1133475"/>
            <a:ext cx="4619625" cy="2881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581AE98-727C-4C27-B6D0-14330A576609}" type="slidenum">
              <a:rPr lang="en-AU"/>
              <a:pPr/>
              <a:t>27</a:t>
            </a:fld>
            <a:endParaRPr lang="en-AU"/>
          </a:p>
        </p:txBody>
      </p:sp>
      <p:sp>
        <p:nvSpPr>
          <p:cNvPr id="291842" name="Rectangle 2"/>
          <p:cNvSpPr>
            <a:spLocks noGrp="1" noChangeArrowheads="1"/>
          </p:cNvSpPr>
          <p:nvPr>
            <p:ph type="title"/>
          </p:nvPr>
        </p:nvSpPr>
        <p:spPr>
          <a:xfrm>
            <a:off x="539750" y="80963"/>
            <a:ext cx="8097838" cy="693737"/>
          </a:xfrm>
        </p:spPr>
        <p:txBody>
          <a:bodyPr/>
          <a:lstStyle/>
          <a:p>
            <a:pPr algn="ctr"/>
            <a:r>
              <a:rPr lang="en-AU"/>
              <a:t>GDP per capita </a:t>
            </a:r>
          </a:p>
        </p:txBody>
      </p:sp>
      <p:sp>
        <p:nvSpPr>
          <p:cNvPr id="291843" name="Rectangle 3"/>
          <p:cNvSpPr>
            <a:spLocks noGrp="1" noChangeArrowheads="1"/>
          </p:cNvSpPr>
          <p:nvPr>
            <p:ph type="body" idx="1"/>
          </p:nvPr>
        </p:nvSpPr>
        <p:spPr/>
        <p:txBody>
          <a:bodyPr/>
          <a:lstStyle/>
          <a:p>
            <a:pPr>
              <a:buFont typeface="Arial" charset="0"/>
              <a:buNone/>
            </a:pPr>
            <a:endParaRPr lang="en-US"/>
          </a:p>
        </p:txBody>
      </p:sp>
      <p:pic>
        <p:nvPicPr>
          <p:cNvPr id="291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846138"/>
            <a:ext cx="3646488" cy="3960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FAB3530-C151-40CD-86AD-2049A08016F1}" type="slidenum">
              <a:rPr lang="en-AU"/>
              <a:pPr/>
              <a:t>28</a:t>
            </a:fld>
            <a:endParaRPr lang="en-AU"/>
          </a:p>
        </p:txBody>
      </p:sp>
      <p:sp>
        <p:nvSpPr>
          <p:cNvPr id="242690" name="Rectangle 2"/>
          <p:cNvSpPr>
            <a:spLocks noGrp="1" noChangeArrowheads="1"/>
          </p:cNvSpPr>
          <p:nvPr>
            <p:ph type="title"/>
          </p:nvPr>
        </p:nvSpPr>
        <p:spPr/>
        <p:txBody>
          <a:bodyPr/>
          <a:lstStyle/>
          <a:p>
            <a:pPr algn="ctr"/>
            <a:r>
              <a:rPr lang="en-AU">
                <a:latin typeface="Calibri" pitchFamily="34" charset="0"/>
              </a:rPr>
              <a:t>Conclusions</a:t>
            </a:r>
          </a:p>
        </p:txBody>
      </p:sp>
      <p:sp>
        <p:nvSpPr>
          <p:cNvPr id="242691" name="Rectangle 3"/>
          <p:cNvSpPr>
            <a:spLocks noGrp="1" noChangeArrowheads="1"/>
          </p:cNvSpPr>
          <p:nvPr>
            <p:ph type="body" idx="1"/>
          </p:nvPr>
        </p:nvSpPr>
        <p:spPr>
          <a:xfrm>
            <a:off x="539750" y="846138"/>
            <a:ext cx="8097838" cy="3511550"/>
          </a:xfrm>
        </p:spPr>
        <p:txBody>
          <a:bodyPr/>
          <a:lstStyle/>
          <a:p>
            <a:r>
              <a:rPr lang="en-AU" sz="2800">
                <a:latin typeface="Calibri" pitchFamily="34" charset="0"/>
              </a:rPr>
              <a:t>Many households are doing it tough – but on </a:t>
            </a:r>
            <a:r>
              <a:rPr lang="en-AU" sz="2800" b="1">
                <a:latin typeface="Calibri" pitchFamily="34" charset="0"/>
              </a:rPr>
              <a:t>average</a:t>
            </a:r>
            <a:r>
              <a:rPr lang="en-AU" sz="2800">
                <a:latin typeface="Calibri" pitchFamily="34" charset="0"/>
              </a:rPr>
              <a:t> this situation is not getting worse in fact most are doing better.</a:t>
            </a:r>
          </a:p>
          <a:p>
            <a:r>
              <a:rPr lang="en-AU" sz="2800">
                <a:latin typeface="Calibri" pitchFamily="34" charset="0"/>
              </a:rPr>
              <a:t>Cost of living pressures have more to do with pressures of modern living and aspirations than </a:t>
            </a:r>
            <a:r>
              <a:rPr lang="en-AU" sz="2800" i="1">
                <a:latin typeface="Calibri" pitchFamily="34" charset="0"/>
              </a:rPr>
              <a:t>Prices these days!</a:t>
            </a:r>
          </a:p>
          <a:p>
            <a:r>
              <a:rPr lang="en-AU" sz="2800">
                <a:latin typeface="Calibri" pitchFamily="34" charset="0"/>
              </a:rPr>
              <a:t>Given that prices are </a:t>
            </a:r>
            <a:r>
              <a:rPr lang="en-AU" sz="2800" i="1">
                <a:latin typeface="Calibri" pitchFamily="34" charset="0"/>
              </a:rPr>
              <a:t>in control </a:t>
            </a:r>
            <a:r>
              <a:rPr lang="en-AU" sz="2800">
                <a:latin typeface="Calibri" pitchFamily="34" charset="0"/>
              </a:rPr>
              <a:t>government policy is better focussed on staple areas (eg Health or education, the economy) rather than simplistic </a:t>
            </a:r>
            <a:r>
              <a:rPr lang="en-AU" sz="2800" i="1">
                <a:latin typeface="Calibri" pitchFamily="34" charset="0"/>
              </a:rPr>
              <a:t>cost of living </a:t>
            </a:r>
            <a:r>
              <a:rPr lang="en-AU" sz="2800">
                <a:latin typeface="Calibri" pitchFamily="34" charset="0"/>
              </a:rPr>
              <a:t>pressures.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2CD0C29-62A1-45DB-A020-ABE709BBC2D8}" type="slidenum">
              <a:rPr lang="en-AU"/>
              <a:pPr/>
              <a:t>29</a:t>
            </a:fld>
            <a:endParaRPr lang="en-AU"/>
          </a:p>
        </p:txBody>
      </p:sp>
      <p:sp>
        <p:nvSpPr>
          <p:cNvPr id="264194" name="Rectangle 2"/>
          <p:cNvSpPr>
            <a:spLocks noGrp="1" noChangeArrowheads="1"/>
          </p:cNvSpPr>
          <p:nvPr>
            <p:ph type="title"/>
          </p:nvPr>
        </p:nvSpPr>
        <p:spPr/>
        <p:txBody>
          <a:bodyPr/>
          <a:lstStyle/>
          <a:p>
            <a:endParaRPr lang="en-US">
              <a:latin typeface="Calibri" pitchFamily="34" charset="0"/>
            </a:endParaRPr>
          </a:p>
        </p:txBody>
      </p:sp>
      <p:sp>
        <p:nvSpPr>
          <p:cNvPr id="264195" name="Rectangle 3"/>
          <p:cNvSpPr>
            <a:spLocks noGrp="1" noChangeArrowheads="1"/>
          </p:cNvSpPr>
          <p:nvPr>
            <p:ph type="body" idx="1"/>
          </p:nvPr>
        </p:nvSpPr>
        <p:spPr/>
        <p:txBody>
          <a:bodyPr/>
          <a:lstStyle/>
          <a:p>
            <a:pPr algn="ctr">
              <a:buFont typeface="Arial" charset="0"/>
              <a:buNone/>
            </a:pPr>
            <a:r>
              <a:rPr lang="en-AU" sz="2800">
                <a:latin typeface="Calibri" pitchFamily="34" charset="0"/>
              </a:rPr>
              <a:t>THANKYOU FOR YOUR TIME TODAY</a:t>
            </a:r>
          </a:p>
          <a:p>
            <a:pPr algn="ctr">
              <a:buFont typeface="Arial" charset="0"/>
              <a:buNone/>
            </a:pPr>
            <a:endParaRPr lang="en-AU">
              <a:latin typeface="Calibri" pitchFamily="34" charset="0"/>
            </a:endParaRPr>
          </a:p>
          <a:p>
            <a:pPr algn="ctr">
              <a:buFont typeface="Arial" charset="0"/>
              <a:buNone/>
            </a:pPr>
            <a:r>
              <a:rPr lang="en-AU">
                <a:latin typeface="Calibri" pitchFamily="34" charset="0"/>
              </a:rPr>
              <a:t>Ben Phillips</a:t>
            </a:r>
          </a:p>
          <a:p>
            <a:pPr algn="ctr">
              <a:buFont typeface="Arial" charset="0"/>
              <a:buNone/>
            </a:pPr>
            <a:r>
              <a:rPr lang="en-AU">
                <a:latin typeface="Calibri" pitchFamily="34" charset="0"/>
              </a:rPr>
              <a:t>Principal Research Fellow </a:t>
            </a:r>
          </a:p>
          <a:p>
            <a:pPr algn="ctr">
              <a:buFont typeface="Arial" charset="0"/>
              <a:buNone/>
            </a:pPr>
            <a:r>
              <a:rPr lang="en-AU">
                <a:latin typeface="Calibri" pitchFamily="34" charset="0"/>
              </a:rPr>
              <a:t>NATSEM – University of Canberra</a:t>
            </a:r>
          </a:p>
          <a:p>
            <a:pPr algn="ctr">
              <a:buFont typeface="Arial" charset="0"/>
              <a:buNone/>
            </a:pPr>
            <a:r>
              <a:rPr lang="en-AU">
                <a:latin typeface="Calibri" pitchFamily="34" charset="0"/>
              </a:rPr>
              <a:t> June 2012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39718D1-47ED-43BB-BB99-876B241407D1}" type="slidenum">
              <a:rPr lang="en-AU"/>
              <a:pPr/>
              <a:t>3</a:t>
            </a:fld>
            <a:endParaRPr lang="en-AU"/>
          </a:p>
        </p:txBody>
      </p:sp>
      <p:sp>
        <p:nvSpPr>
          <p:cNvPr id="267266" name="Rectangle 2"/>
          <p:cNvSpPr>
            <a:spLocks noGrp="1" noChangeArrowheads="1"/>
          </p:cNvSpPr>
          <p:nvPr>
            <p:ph type="title"/>
          </p:nvPr>
        </p:nvSpPr>
        <p:spPr>
          <a:xfrm>
            <a:off x="611188" y="1782763"/>
            <a:ext cx="8097837" cy="919162"/>
          </a:xfrm>
        </p:spPr>
        <p:txBody>
          <a:bodyPr/>
          <a:lstStyle/>
          <a:p>
            <a:pPr algn="ctr"/>
            <a:r>
              <a:rPr lang="en-AU" sz="2800"/>
              <a:t>The Macro picture on prices and income in Australia</a:t>
            </a:r>
          </a:p>
        </p:txBody>
      </p:sp>
      <p:sp>
        <p:nvSpPr>
          <p:cNvPr id="267267" name="Rectangle 3"/>
          <p:cNvSpPr>
            <a:spLocks noGrp="1" noChangeArrowheads="1"/>
          </p:cNvSpPr>
          <p:nvPr>
            <p:ph type="body" idx="1"/>
          </p:nvPr>
        </p:nvSpPr>
        <p:spPr>
          <a:xfrm>
            <a:off x="539750" y="3582988"/>
            <a:ext cx="7993063" cy="1144587"/>
          </a:xfrm>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58B096F0-3734-40AE-9878-885B68C9B34E}" type="slidenum">
              <a:rPr lang="en-AU"/>
              <a:pPr/>
              <a:t>4</a:t>
            </a:fld>
            <a:endParaRPr lang="en-AU"/>
          </a:p>
        </p:txBody>
      </p:sp>
      <p:sp>
        <p:nvSpPr>
          <p:cNvPr id="117767" name="Rectangle 7"/>
          <p:cNvSpPr>
            <a:spLocks noGrp="1" noChangeArrowheads="1"/>
          </p:cNvSpPr>
          <p:nvPr>
            <p:ph type="title"/>
          </p:nvPr>
        </p:nvSpPr>
        <p:spPr>
          <a:xfrm>
            <a:off x="539750" y="80963"/>
            <a:ext cx="8097838" cy="765175"/>
          </a:xfrm>
        </p:spPr>
        <p:txBody>
          <a:bodyPr/>
          <a:lstStyle/>
          <a:p>
            <a:pPr algn="ctr"/>
            <a:r>
              <a:rPr lang="en-AU" sz="2800" b="1">
                <a:effectLst>
                  <a:outerShdw blurRad="38100" dist="38100" dir="2700000" algn="tl">
                    <a:srgbClr val="000000"/>
                  </a:outerShdw>
                </a:effectLst>
                <a:latin typeface="Calibri" pitchFamily="34" charset="0"/>
              </a:rPr>
              <a:t>The macro picture on prices in Australia</a:t>
            </a:r>
          </a:p>
        </p:txBody>
      </p:sp>
      <p:sp>
        <p:nvSpPr>
          <p:cNvPr id="117768" name="Rectangle 8"/>
          <p:cNvSpPr>
            <a:spLocks noGrp="1" noChangeArrowheads="1"/>
          </p:cNvSpPr>
          <p:nvPr>
            <p:ph type="body" idx="1"/>
          </p:nvPr>
        </p:nvSpPr>
        <p:spPr>
          <a:xfrm>
            <a:off x="611188" y="846138"/>
            <a:ext cx="7777162" cy="69850"/>
          </a:xfrm>
        </p:spPr>
        <p:txBody>
          <a:bodyPr/>
          <a:lstStyle/>
          <a:p>
            <a:pPr>
              <a:buFont typeface="Arial" charset="0"/>
              <a:buNone/>
            </a:pPr>
            <a:endParaRPr lang="en-US"/>
          </a:p>
        </p:txBody>
      </p:sp>
      <p:sp>
        <p:nvSpPr>
          <p:cNvPr id="117777" name="Text Box 17"/>
          <p:cNvSpPr txBox="1">
            <a:spLocks noChangeArrowheads="1"/>
          </p:cNvSpPr>
          <p:nvPr/>
        </p:nvSpPr>
        <p:spPr bwMode="auto">
          <a:xfrm>
            <a:off x="449263" y="1154113"/>
            <a:ext cx="8515350" cy="366712"/>
          </a:xfrm>
          <a:prstGeom prst="rect">
            <a:avLst/>
          </a:prstGeom>
          <a:noFill/>
          <a:ln>
            <a:noFill/>
          </a:ln>
          <a:effectLst/>
          <a:extLst>
            <a:ext uri="{909E8E84-426E-40DD-AFC4-6F175D3DCCD1}">
              <a14:hiddenFill xmlns:a14="http://schemas.microsoft.com/office/drawing/2010/main">
                <a:solidFill>
                  <a:srgbClr val="FACF8C"/>
                </a:solidFill>
              </a14:hiddenFill>
            </a:ext>
            <a:ext uri="{91240B29-F687-4F45-9708-019B960494DF}">
              <a14:hiddenLine xmlns:a14="http://schemas.microsoft.com/office/drawing/2010/main" w="38100" algn="ctr">
                <a:solidFill>
                  <a:srgbClr val="FACF8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latin typeface="Arial" charset="0"/>
            </a:endParaRPr>
          </a:p>
        </p:txBody>
      </p:sp>
      <p:pic>
        <p:nvPicPr>
          <p:cNvPr id="11777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846138"/>
            <a:ext cx="6911975" cy="3940175"/>
          </a:xfrm>
          <a:prstGeom prst="rect">
            <a:avLst/>
          </a:prstGeom>
          <a:noFill/>
          <a:extLst>
            <a:ext uri="{909E8E84-426E-40DD-AFC4-6F175D3DCCD1}">
              <a14:hiddenFill xmlns:a14="http://schemas.microsoft.com/office/drawing/2010/main">
                <a:solidFill>
                  <a:srgbClr val="FFFFFF"/>
                </a:solidFill>
              </a14:hiddenFill>
            </a:ext>
          </a:extLst>
        </p:spPr>
      </p:pic>
      <p:sp>
        <p:nvSpPr>
          <p:cNvPr id="117780" name="Oval 20"/>
          <p:cNvSpPr>
            <a:spLocks noChangeArrowheads="1"/>
          </p:cNvSpPr>
          <p:nvPr/>
        </p:nvSpPr>
        <p:spPr bwMode="auto">
          <a:xfrm>
            <a:off x="5795963" y="2933700"/>
            <a:ext cx="2160587" cy="8636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ACF8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A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AE3FD349-DDBE-492E-9B6E-F919D1A54FAF}" type="slidenum">
              <a:rPr lang="en-AU"/>
              <a:pPr/>
              <a:t>5</a:t>
            </a:fld>
            <a:endParaRPr lang="en-AU"/>
          </a:p>
        </p:txBody>
      </p:sp>
      <p:sp>
        <p:nvSpPr>
          <p:cNvPr id="265218" name="Rectangle 2"/>
          <p:cNvSpPr>
            <a:spLocks noGrp="1" noChangeArrowheads="1"/>
          </p:cNvSpPr>
          <p:nvPr>
            <p:ph type="title"/>
          </p:nvPr>
        </p:nvSpPr>
        <p:spPr/>
        <p:txBody>
          <a:bodyPr/>
          <a:lstStyle/>
          <a:p>
            <a:r>
              <a:rPr lang="en-AU" sz="2800"/>
              <a:t>National Accounts – Real Income/Expenditure (per-household)</a:t>
            </a:r>
          </a:p>
        </p:txBody>
      </p:sp>
      <p:sp>
        <p:nvSpPr>
          <p:cNvPr id="265219" name="Rectangle 3"/>
          <p:cNvSpPr>
            <a:spLocks noGrp="1" noChangeArrowheads="1"/>
          </p:cNvSpPr>
          <p:nvPr>
            <p:ph type="body" idx="1"/>
          </p:nvPr>
        </p:nvSpPr>
        <p:spPr/>
        <p:txBody>
          <a:bodyPr/>
          <a:lstStyle/>
          <a:p>
            <a:endParaRPr lang="en-US"/>
          </a:p>
        </p:txBody>
      </p:sp>
      <p:pic>
        <p:nvPicPr>
          <p:cNvPr id="265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062038"/>
            <a:ext cx="8516937" cy="367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0353D2B-5D6F-437E-8610-A32C93E6DFAE}" type="slidenum">
              <a:rPr lang="en-AU"/>
              <a:pPr/>
              <a:t>6</a:t>
            </a:fld>
            <a:endParaRPr lang="en-AU"/>
          </a:p>
        </p:txBody>
      </p:sp>
      <p:sp>
        <p:nvSpPr>
          <p:cNvPr id="266242" name="Rectangle 2"/>
          <p:cNvSpPr>
            <a:spLocks noGrp="1" noChangeArrowheads="1"/>
          </p:cNvSpPr>
          <p:nvPr>
            <p:ph type="title"/>
          </p:nvPr>
        </p:nvSpPr>
        <p:spPr/>
        <p:txBody>
          <a:bodyPr/>
          <a:lstStyle/>
          <a:p>
            <a:r>
              <a:rPr lang="en-AU"/>
              <a:t>ABS Surveys – Real Disposable income</a:t>
            </a:r>
          </a:p>
        </p:txBody>
      </p:sp>
      <p:pic>
        <p:nvPicPr>
          <p:cNvPr id="266244"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31913" y="917575"/>
            <a:ext cx="6840537" cy="3843338"/>
          </a:xfrm>
          <a:noFill/>
          <a:ln/>
          <a:extLst>
            <a:ext uri="{909E8E84-426E-40DD-AFC4-6F175D3DCCD1}">
              <a14:hiddenFill xmlns:a14="http://schemas.microsoft.com/office/drawing/2010/main">
                <a:solidFill>
                  <a:srgbClr val="FACF8C"/>
                </a:solidFill>
              </a14:hiddenFill>
            </a:ext>
            <a:ext uri="{91240B29-F687-4F45-9708-019B960494DF}">
              <a14:hiddenLine xmlns:a14="http://schemas.microsoft.com/office/drawing/2010/main" w="38100" cap="flat" cmpd="sng" algn="ctr">
                <a:solidFill>
                  <a:srgbClr val="FACF8C"/>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3A89910-C7D7-4B39-ACB8-A101A4025BE3}" type="slidenum">
              <a:rPr lang="en-AU"/>
              <a:pPr/>
              <a:t>7</a:t>
            </a:fld>
            <a:endParaRPr lang="en-AU"/>
          </a:p>
        </p:txBody>
      </p:sp>
      <p:sp>
        <p:nvSpPr>
          <p:cNvPr id="209922" name="Rectangle 2"/>
          <p:cNvSpPr>
            <a:spLocks noGrp="1" noChangeArrowheads="1"/>
          </p:cNvSpPr>
          <p:nvPr>
            <p:ph type="title"/>
          </p:nvPr>
        </p:nvSpPr>
        <p:spPr>
          <a:xfrm>
            <a:off x="539750" y="80963"/>
            <a:ext cx="8097838" cy="693737"/>
          </a:xfrm>
        </p:spPr>
        <p:txBody>
          <a:bodyPr/>
          <a:lstStyle/>
          <a:p>
            <a:pPr algn="ctr"/>
            <a:r>
              <a:rPr lang="en-AU">
                <a:latin typeface="Calibri" pitchFamily="34" charset="0"/>
              </a:rPr>
              <a:t>What’s gone up? What’s gone down in price?</a:t>
            </a:r>
          </a:p>
        </p:txBody>
      </p:sp>
      <p:sp>
        <p:nvSpPr>
          <p:cNvPr id="209928" name="Rectangle 8"/>
          <p:cNvSpPr>
            <a:spLocks noGrp="1" noChangeArrowheads="1"/>
          </p:cNvSpPr>
          <p:nvPr>
            <p:ph type="body" idx="1"/>
          </p:nvPr>
        </p:nvSpPr>
        <p:spPr/>
        <p:txBody>
          <a:bodyPr/>
          <a:lstStyle/>
          <a:p>
            <a:endParaRPr lang="en-US"/>
          </a:p>
        </p:txBody>
      </p:sp>
      <p:pic>
        <p:nvPicPr>
          <p:cNvPr id="2099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846138"/>
            <a:ext cx="5761037" cy="3908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5E6A842-10A7-483B-95B8-CDB9EB1243BE}" type="slidenum">
              <a:rPr lang="en-AU"/>
              <a:pPr/>
              <a:t>8</a:t>
            </a:fld>
            <a:endParaRPr lang="en-AU"/>
          </a:p>
        </p:txBody>
      </p:sp>
      <p:sp>
        <p:nvSpPr>
          <p:cNvPr id="268290" name="Rectangle 2"/>
          <p:cNvSpPr>
            <a:spLocks noGrp="1" noChangeArrowheads="1"/>
          </p:cNvSpPr>
          <p:nvPr>
            <p:ph type="title"/>
          </p:nvPr>
        </p:nvSpPr>
        <p:spPr/>
        <p:txBody>
          <a:bodyPr/>
          <a:lstStyle/>
          <a:p>
            <a:pPr algn="ctr"/>
            <a:r>
              <a:rPr lang="en-AU"/>
              <a:t>Luxuries versus Necessities</a:t>
            </a:r>
          </a:p>
        </p:txBody>
      </p:sp>
      <p:sp>
        <p:nvSpPr>
          <p:cNvPr id="268291" name="Rectangle 3"/>
          <p:cNvSpPr>
            <a:spLocks noGrp="1" noChangeArrowheads="1"/>
          </p:cNvSpPr>
          <p:nvPr>
            <p:ph type="body" idx="1"/>
          </p:nvPr>
        </p:nvSpPr>
        <p:spPr/>
        <p:txBody>
          <a:bodyPr/>
          <a:lstStyle/>
          <a:p>
            <a:r>
              <a:rPr lang="en-AU"/>
              <a:t>Discretionary items</a:t>
            </a:r>
          </a:p>
          <a:p>
            <a:r>
              <a:rPr lang="en-AU"/>
              <a:t>Necessities</a:t>
            </a:r>
          </a:p>
          <a:p>
            <a:r>
              <a:rPr lang="en-AU"/>
              <a:t>Relative necessity</a:t>
            </a:r>
          </a:p>
          <a:p>
            <a:r>
              <a:rPr lang="en-AU"/>
              <a:t>Have necessities increased more in price than other items? Do we devote more expenditure to necessities?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CB621E9-9282-4F79-8281-7B5639A49210}" type="slidenum">
              <a:rPr lang="en-AU"/>
              <a:pPr/>
              <a:t>9</a:t>
            </a:fld>
            <a:endParaRPr lang="en-AU"/>
          </a:p>
        </p:txBody>
      </p:sp>
      <p:sp>
        <p:nvSpPr>
          <p:cNvPr id="269314" name="Rectangle 2"/>
          <p:cNvSpPr>
            <a:spLocks noGrp="1" noChangeArrowheads="1"/>
          </p:cNvSpPr>
          <p:nvPr>
            <p:ph type="title"/>
          </p:nvPr>
        </p:nvSpPr>
        <p:spPr/>
        <p:txBody>
          <a:bodyPr/>
          <a:lstStyle/>
          <a:p>
            <a:r>
              <a:rPr lang="en-AU"/>
              <a:t>Examples</a:t>
            </a:r>
          </a:p>
        </p:txBody>
      </p:sp>
      <p:sp>
        <p:nvSpPr>
          <p:cNvPr id="269315" name="Rectangle 3"/>
          <p:cNvSpPr>
            <a:spLocks noGrp="1" noChangeArrowheads="1"/>
          </p:cNvSpPr>
          <p:nvPr>
            <p:ph type="body" idx="1"/>
          </p:nvPr>
        </p:nvSpPr>
        <p:spPr/>
        <p:txBody>
          <a:bodyPr/>
          <a:lstStyle/>
          <a:p>
            <a:endParaRPr lang="en-US"/>
          </a:p>
        </p:txBody>
      </p:sp>
      <p:pic>
        <p:nvPicPr>
          <p:cNvPr id="269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349375"/>
            <a:ext cx="8982075"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guidelines">
  <a:themeElements>
    <a:clrScheme name="">
      <a:dk1>
        <a:srgbClr val="00467F"/>
      </a:dk1>
      <a:lt1>
        <a:srgbClr val="FDECD1"/>
      </a:lt1>
      <a:dk2>
        <a:srgbClr val="00467F"/>
      </a:dk2>
      <a:lt2>
        <a:srgbClr val="808080"/>
      </a:lt2>
      <a:accent1>
        <a:srgbClr val="F5A01A"/>
      </a:accent1>
      <a:accent2>
        <a:srgbClr val="008C99"/>
      </a:accent2>
      <a:accent3>
        <a:srgbClr val="FEF4E5"/>
      </a:accent3>
      <a:accent4>
        <a:srgbClr val="003A6C"/>
      </a:accent4>
      <a:accent5>
        <a:srgbClr val="F9CDAB"/>
      </a:accent5>
      <a:accent6>
        <a:srgbClr val="007E8A"/>
      </a:accent6>
      <a:hlink>
        <a:srgbClr val="7FC5CC"/>
      </a:hlink>
      <a:folHlink>
        <a:srgbClr val="7FA2BF"/>
      </a:folHlink>
    </a:clrScheme>
    <a:fontScheme name="Presentation guidelin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ACF8C"/>
        </a:solidFill>
        <a:ln w="38100" cap="flat" cmpd="sng" algn="ctr">
          <a:solidFill>
            <a:srgbClr val="FACF8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rgbClr val="FACF8C"/>
        </a:solidFill>
        <a:ln w="38100" cap="flat" cmpd="sng" algn="ctr">
          <a:solidFill>
            <a:srgbClr val="FACF8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Presentation guide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guide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guide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guide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guide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guide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guide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guide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guide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guide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guide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guide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on guidelines 13">
        <a:dk1>
          <a:srgbClr val="000000"/>
        </a:dk1>
        <a:lt1>
          <a:srgbClr val="EAEAEA"/>
        </a:lt1>
        <a:dk2>
          <a:srgbClr val="000000"/>
        </a:dk2>
        <a:lt2>
          <a:srgbClr val="808080"/>
        </a:lt2>
        <a:accent1>
          <a:srgbClr val="B6C400"/>
        </a:accent1>
        <a:accent2>
          <a:srgbClr val="DC0000"/>
        </a:accent2>
        <a:accent3>
          <a:srgbClr val="F3F3F3"/>
        </a:accent3>
        <a:accent4>
          <a:srgbClr val="000000"/>
        </a:accent4>
        <a:accent5>
          <a:srgbClr val="D7DEAA"/>
        </a:accent5>
        <a:accent6>
          <a:srgbClr val="C70000"/>
        </a:accent6>
        <a:hlink>
          <a:srgbClr val="2C90CE"/>
        </a:hlink>
        <a:folHlink>
          <a:srgbClr val="6CB07E"/>
        </a:folHlink>
      </a:clrScheme>
      <a:clrMap bg1="lt1" tx1="dk1" bg2="lt2" tx2="dk2" accent1="accent1" accent2="accent2" accent3="accent3" accent4="accent4" accent5="accent5" accent6="accent6" hlink="hlink" folHlink="folHlink"/>
    </a:extraClrScheme>
    <a:extraClrScheme>
      <a:clrScheme name="Presentation guidelines 14">
        <a:dk1>
          <a:srgbClr val="000000"/>
        </a:dk1>
        <a:lt1>
          <a:srgbClr val="EAEAEA"/>
        </a:lt1>
        <a:dk2>
          <a:srgbClr val="001C52"/>
        </a:dk2>
        <a:lt2>
          <a:srgbClr val="808080"/>
        </a:lt2>
        <a:accent1>
          <a:srgbClr val="B6C400"/>
        </a:accent1>
        <a:accent2>
          <a:srgbClr val="DC0000"/>
        </a:accent2>
        <a:accent3>
          <a:srgbClr val="F3F3F3"/>
        </a:accent3>
        <a:accent4>
          <a:srgbClr val="000000"/>
        </a:accent4>
        <a:accent5>
          <a:srgbClr val="D7DEAA"/>
        </a:accent5>
        <a:accent6>
          <a:srgbClr val="C70000"/>
        </a:accent6>
        <a:hlink>
          <a:srgbClr val="2C90CE"/>
        </a:hlink>
        <a:folHlink>
          <a:srgbClr val="6CB07E"/>
        </a:folHlink>
      </a:clrScheme>
      <a:clrMap bg1="lt1" tx1="dk1" bg2="lt2" tx2="dk2" accent1="accent1" accent2="accent2" accent3="accent3" accent4="accent4" accent5="accent5" accent6="accent6" hlink="hlink" folHlink="folHlink"/>
    </a:extraClrScheme>
    <a:extraClrScheme>
      <a:clrScheme name="Presentation guidelines 15">
        <a:dk1>
          <a:srgbClr val="000000"/>
        </a:dk1>
        <a:lt1>
          <a:srgbClr val="FDECD1"/>
        </a:lt1>
        <a:dk2>
          <a:srgbClr val="00467F"/>
        </a:dk2>
        <a:lt2>
          <a:srgbClr val="808080"/>
        </a:lt2>
        <a:accent1>
          <a:srgbClr val="B6C400"/>
        </a:accent1>
        <a:accent2>
          <a:srgbClr val="DC0000"/>
        </a:accent2>
        <a:accent3>
          <a:srgbClr val="FEF4E5"/>
        </a:accent3>
        <a:accent4>
          <a:srgbClr val="000000"/>
        </a:accent4>
        <a:accent5>
          <a:srgbClr val="D7DEAA"/>
        </a:accent5>
        <a:accent6>
          <a:srgbClr val="C70000"/>
        </a:accent6>
        <a:hlink>
          <a:srgbClr val="2C90CE"/>
        </a:hlink>
        <a:folHlink>
          <a:srgbClr val="6CB07E"/>
        </a:folHlink>
      </a:clrScheme>
      <a:clrMap bg1="lt1" tx1="dk1" bg2="lt2" tx2="dk2" accent1="accent1" accent2="accent2" accent3="accent3" accent4="accent4" accent5="accent5" accent6="accent6" hlink="hlink" folHlink="folHlink"/>
    </a:extraClrScheme>
    <a:extraClrScheme>
      <a:clrScheme name="Presentation guidelines 16">
        <a:dk1>
          <a:srgbClr val="000000"/>
        </a:dk1>
        <a:lt1>
          <a:srgbClr val="FDECD1"/>
        </a:lt1>
        <a:dk2>
          <a:srgbClr val="00467F"/>
        </a:dk2>
        <a:lt2>
          <a:srgbClr val="808080"/>
        </a:lt2>
        <a:accent1>
          <a:srgbClr val="F5A01A"/>
        </a:accent1>
        <a:accent2>
          <a:srgbClr val="008C99"/>
        </a:accent2>
        <a:accent3>
          <a:srgbClr val="FEF4E5"/>
        </a:accent3>
        <a:accent4>
          <a:srgbClr val="000000"/>
        </a:accent4>
        <a:accent5>
          <a:srgbClr val="F9CDAB"/>
        </a:accent5>
        <a:accent6>
          <a:srgbClr val="007E8A"/>
        </a:accent6>
        <a:hlink>
          <a:srgbClr val="7FC5CC"/>
        </a:hlink>
        <a:folHlink>
          <a:srgbClr val="7FA2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guidelines</Template>
  <TotalTime>7124</TotalTime>
  <Words>1062</Words>
  <Application>Microsoft Office PowerPoint</Application>
  <PresentationFormat>Custom</PresentationFormat>
  <Paragraphs>124</Paragraphs>
  <Slides>29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Myriad Pro</vt:lpstr>
      <vt:lpstr>Wingdings 3</vt:lpstr>
      <vt:lpstr>Times New Roman</vt:lpstr>
      <vt:lpstr>Calibri</vt:lpstr>
      <vt:lpstr>Wingdings</vt:lpstr>
      <vt:lpstr>Presentation guidelines</vt:lpstr>
      <vt:lpstr> Prices These Days! The Cost of Living In Australia AMP-NATSEM Report 31 </vt:lpstr>
      <vt:lpstr>Introduction</vt:lpstr>
      <vt:lpstr>The Macro picture on prices and income in Australia</vt:lpstr>
      <vt:lpstr>The macro picture on prices in Australia</vt:lpstr>
      <vt:lpstr>National Accounts – Real Income/Expenditure (per-household)</vt:lpstr>
      <vt:lpstr>ABS Surveys – Real Disposable income</vt:lpstr>
      <vt:lpstr>What’s gone up? What’s gone down in price?</vt:lpstr>
      <vt:lpstr>Luxuries versus Necessities</vt:lpstr>
      <vt:lpstr>Examples</vt:lpstr>
      <vt:lpstr>Discretionary and Necessary Spending</vt:lpstr>
      <vt:lpstr>PowerPoint Presentation</vt:lpstr>
      <vt:lpstr>PowerPoint Presentation</vt:lpstr>
      <vt:lpstr>PowerPoint Presentation</vt:lpstr>
      <vt:lpstr>PowerPoint Presentation</vt:lpstr>
      <vt:lpstr>PowerPoint Presentation</vt:lpstr>
      <vt:lpstr>Living Cost Indexes</vt:lpstr>
      <vt:lpstr>Living Cost Index</vt:lpstr>
      <vt:lpstr>Living Costs Index </vt:lpstr>
      <vt:lpstr>Standard of living gains</vt:lpstr>
      <vt:lpstr>Income gains beyond the cost of living </vt:lpstr>
      <vt:lpstr>What are we spending all the extra money on?</vt:lpstr>
      <vt:lpstr>PowerPoint Presentation</vt:lpstr>
      <vt:lpstr>Expenditure, Volume and Price Change</vt:lpstr>
      <vt:lpstr>PowerPoint Presentation</vt:lpstr>
      <vt:lpstr>Capital City Cost of Living Comparison</vt:lpstr>
      <vt:lpstr>International Cost of Living Comparison</vt:lpstr>
      <vt:lpstr>GDP per capita </vt:lpstr>
      <vt:lpstr>Conclusions</vt:lpstr>
      <vt:lpstr>PowerPoint Presentation</vt:lpstr>
    </vt:vector>
  </TitlesOfParts>
  <Company>University of Canberra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title goes here</dc:title>
  <dc:creator>Rebecca Cassells</dc:creator>
  <cp:lastModifiedBy>jamesjo</cp:lastModifiedBy>
  <cp:revision>237</cp:revision>
  <dcterms:created xsi:type="dcterms:W3CDTF">2010-07-19T04:24:19Z</dcterms:created>
  <dcterms:modified xsi:type="dcterms:W3CDTF">2012-06-19T23:25:27Z</dcterms:modified>
</cp:coreProperties>
</file>