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6" r:id="rId2"/>
    <p:sldId id="563" r:id="rId3"/>
    <p:sldId id="540" r:id="rId4"/>
    <p:sldId id="564" r:id="rId5"/>
    <p:sldId id="548" r:id="rId6"/>
    <p:sldId id="550" r:id="rId7"/>
    <p:sldId id="551" r:id="rId8"/>
    <p:sldId id="555" r:id="rId9"/>
    <p:sldId id="565" r:id="rId10"/>
    <p:sldId id="560" r:id="rId11"/>
    <p:sldId id="558" r:id="rId12"/>
    <p:sldId id="541" r:id="rId13"/>
    <p:sldId id="562" r:id="rId14"/>
    <p:sldId id="561" r:id="rId15"/>
    <p:sldId id="566" r:id="rId16"/>
  </p:sldIdLst>
  <p:sldSz cx="9144000" cy="6858000" type="screen4x3"/>
  <p:notesSz cx="6794500" cy="9931400"/>
  <p:defaultTextStyle>
    <a:defPPr>
      <a:defRPr lang="en-AU"/>
    </a:defPPr>
    <a:lvl1pPr algn="l" rtl="0" fontAlgn="base">
      <a:lnSpc>
        <a:spcPct val="90000"/>
      </a:lnSpc>
      <a:spcBef>
        <a:spcPct val="20000"/>
      </a:spcBef>
      <a:spcAft>
        <a:spcPct val="0"/>
      </a:spcAft>
      <a:buClr>
        <a:srgbClr val="5A6827"/>
      </a:buClr>
      <a:buFont typeface="Wingdings" pitchFamily="2" charset="2"/>
      <a:buChar char="§"/>
      <a:defRPr sz="2400" kern="1200">
        <a:solidFill>
          <a:schemeClr val="tx1"/>
        </a:solidFill>
        <a:latin typeface="Arial" charset="0"/>
        <a:ea typeface="+mn-ea"/>
        <a:cs typeface="+mn-cs"/>
      </a:defRPr>
    </a:lvl1pPr>
    <a:lvl2pPr marL="457200" algn="l" rtl="0" fontAlgn="base">
      <a:lnSpc>
        <a:spcPct val="90000"/>
      </a:lnSpc>
      <a:spcBef>
        <a:spcPct val="20000"/>
      </a:spcBef>
      <a:spcAft>
        <a:spcPct val="0"/>
      </a:spcAft>
      <a:buClr>
        <a:srgbClr val="5A6827"/>
      </a:buClr>
      <a:buFont typeface="Wingdings" pitchFamily="2" charset="2"/>
      <a:buChar char="§"/>
      <a:defRPr sz="2400" kern="1200">
        <a:solidFill>
          <a:schemeClr val="tx1"/>
        </a:solidFill>
        <a:latin typeface="Arial" charset="0"/>
        <a:ea typeface="+mn-ea"/>
        <a:cs typeface="+mn-cs"/>
      </a:defRPr>
    </a:lvl2pPr>
    <a:lvl3pPr marL="914400" algn="l" rtl="0" fontAlgn="base">
      <a:lnSpc>
        <a:spcPct val="90000"/>
      </a:lnSpc>
      <a:spcBef>
        <a:spcPct val="20000"/>
      </a:spcBef>
      <a:spcAft>
        <a:spcPct val="0"/>
      </a:spcAft>
      <a:buClr>
        <a:srgbClr val="5A6827"/>
      </a:buClr>
      <a:buFont typeface="Wingdings" pitchFamily="2" charset="2"/>
      <a:buChar char="§"/>
      <a:defRPr sz="2400" kern="1200">
        <a:solidFill>
          <a:schemeClr val="tx1"/>
        </a:solidFill>
        <a:latin typeface="Arial" charset="0"/>
        <a:ea typeface="+mn-ea"/>
        <a:cs typeface="+mn-cs"/>
      </a:defRPr>
    </a:lvl3pPr>
    <a:lvl4pPr marL="1371600" algn="l" rtl="0" fontAlgn="base">
      <a:lnSpc>
        <a:spcPct val="90000"/>
      </a:lnSpc>
      <a:spcBef>
        <a:spcPct val="20000"/>
      </a:spcBef>
      <a:spcAft>
        <a:spcPct val="0"/>
      </a:spcAft>
      <a:buClr>
        <a:srgbClr val="5A6827"/>
      </a:buClr>
      <a:buFont typeface="Wingdings" pitchFamily="2" charset="2"/>
      <a:buChar char="§"/>
      <a:defRPr sz="2400" kern="1200">
        <a:solidFill>
          <a:schemeClr val="tx1"/>
        </a:solidFill>
        <a:latin typeface="Arial" charset="0"/>
        <a:ea typeface="+mn-ea"/>
        <a:cs typeface="+mn-cs"/>
      </a:defRPr>
    </a:lvl4pPr>
    <a:lvl5pPr marL="1828800" algn="l" rtl="0" fontAlgn="base">
      <a:lnSpc>
        <a:spcPct val="90000"/>
      </a:lnSpc>
      <a:spcBef>
        <a:spcPct val="20000"/>
      </a:spcBef>
      <a:spcAft>
        <a:spcPct val="0"/>
      </a:spcAft>
      <a:buClr>
        <a:srgbClr val="5A6827"/>
      </a:buClr>
      <a:buFont typeface="Wingdings" pitchFamily="2" charset="2"/>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58220"/>
    <a:srgbClr val="5A682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313" autoAdjust="0"/>
    <p:restoredTop sz="67782" autoAdjust="0"/>
  </p:normalViewPr>
  <p:slideViewPr>
    <p:cSldViewPr snapToGrid="0">
      <p:cViewPr varScale="1">
        <p:scale>
          <a:sx n="83" d="100"/>
          <a:sy n="83" d="100"/>
        </p:scale>
        <p:origin x="-232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06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theme" Target="../theme/theme3.xml"/><Relationship Id="rId4" Type="http://schemas.openxmlformats.org/officeDocument/2006/relationships/image" Target="../media/image12.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057275" y="331788"/>
            <a:ext cx="475615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ClrTx/>
              <a:buFontTx/>
              <a:buNone/>
              <a:defRPr sz="1000">
                <a:latin typeface="Optima" pitchFamily="1" charset="0"/>
              </a:defRPr>
            </a:lvl1pPr>
          </a:lstStyle>
          <a:p>
            <a:pPr>
              <a:defRPr/>
            </a:pPr>
            <a:endParaRPr lang="en-AU"/>
          </a:p>
        </p:txBody>
      </p:sp>
      <p:sp>
        <p:nvSpPr>
          <p:cNvPr id="6148" name="Rectangle 4"/>
          <p:cNvSpPr>
            <a:spLocks noGrp="1" noChangeArrowheads="1"/>
          </p:cNvSpPr>
          <p:nvPr>
            <p:ph type="ftr" sz="quarter" idx="2"/>
          </p:nvPr>
        </p:nvSpPr>
        <p:spPr bwMode="auto">
          <a:xfrm>
            <a:off x="2189163" y="9186863"/>
            <a:ext cx="400208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FontTx/>
              <a:buNone/>
              <a:defRPr sz="1000">
                <a:latin typeface="Optima" pitchFamily="1" charset="0"/>
              </a:defRPr>
            </a:lvl1pPr>
          </a:lstStyle>
          <a:p>
            <a:pPr>
              <a:defRPr/>
            </a:pPr>
            <a:r>
              <a:rPr lang="en-AU"/>
              <a:t>© CEEM, 2006</a:t>
            </a:r>
          </a:p>
        </p:txBody>
      </p:sp>
      <p:sp>
        <p:nvSpPr>
          <p:cNvPr id="6149" name="Rectangle 5"/>
          <p:cNvSpPr>
            <a:spLocks noGrp="1" noChangeArrowheads="1"/>
          </p:cNvSpPr>
          <p:nvPr>
            <p:ph type="sldNum" sz="quarter" idx="3"/>
          </p:nvPr>
        </p:nvSpPr>
        <p:spPr bwMode="auto">
          <a:xfrm>
            <a:off x="6191250" y="9186863"/>
            <a:ext cx="3762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FontTx/>
              <a:buNone/>
              <a:defRPr sz="1000">
                <a:latin typeface="Optima" pitchFamily="1" charset="0"/>
              </a:defRPr>
            </a:lvl1pPr>
          </a:lstStyle>
          <a:p>
            <a:pPr>
              <a:defRPr/>
            </a:pPr>
            <a:fld id="{EFE5EBF7-B7E0-46DF-9D48-BB91AABE628B}" type="slidenum">
              <a:rPr lang="en-AU"/>
              <a:pPr>
                <a:defRPr/>
              </a:pPr>
              <a:t>‹#›</a:t>
            </a:fld>
            <a:endParaRPr lang="en-AU"/>
          </a:p>
        </p:txBody>
      </p:sp>
      <p:pic>
        <p:nvPicPr>
          <p:cNvPr id="30725" name="Picture 6" descr="unswlogo"/>
          <p:cNvPicPr>
            <a:picLocks noChangeAspect="1" noChangeArrowheads="1"/>
          </p:cNvPicPr>
          <p:nvPr/>
        </p:nvPicPr>
        <p:blipFill>
          <a:blip r:embed="rId2"/>
          <a:srcRect/>
          <a:stretch>
            <a:fillRect/>
          </a:stretch>
        </p:blipFill>
        <p:spPr bwMode="auto">
          <a:xfrm>
            <a:off x="565150" y="152400"/>
            <a:ext cx="341313" cy="592138"/>
          </a:xfrm>
          <a:prstGeom prst="rect">
            <a:avLst/>
          </a:prstGeom>
          <a:noFill/>
          <a:ln w="9525">
            <a:noFill/>
            <a:miter lim="800000"/>
            <a:headEnd/>
            <a:tailEnd/>
          </a:ln>
        </p:spPr>
      </p:pic>
      <p:pic>
        <p:nvPicPr>
          <p:cNvPr id="30726" name="Picture 7" descr="ubanwh"/>
          <p:cNvPicPr>
            <a:picLocks noChangeAspect="1" noChangeArrowheads="1"/>
          </p:cNvPicPr>
          <p:nvPr/>
        </p:nvPicPr>
        <p:blipFill>
          <a:blip r:embed="rId3"/>
          <a:srcRect l="17334" b="17500"/>
          <a:stretch>
            <a:fillRect/>
          </a:stretch>
        </p:blipFill>
        <p:spPr bwMode="auto">
          <a:xfrm>
            <a:off x="1131888" y="165100"/>
            <a:ext cx="4681537" cy="171450"/>
          </a:xfrm>
          <a:prstGeom prst="rect">
            <a:avLst/>
          </a:prstGeom>
          <a:noFill/>
          <a:ln w="9525">
            <a:noFill/>
            <a:miter lim="800000"/>
            <a:headEnd/>
            <a:tailEnd/>
          </a:ln>
        </p:spPr>
      </p:pic>
      <p:pic>
        <p:nvPicPr>
          <p:cNvPr id="30727" name="Picture 8"/>
          <p:cNvPicPr>
            <a:picLocks noChangeAspect="1" noChangeArrowheads="1"/>
          </p:cNvPicPr>
          <p:nvPr/>
        </p:nvPicPr>
        <p:blipFill>
          <a:blip r:embed="rId4"/>
          <a:srcRect/>
          <a:stretch>
            <a:fillRect/>
          </a:stretch>
        </p:blipFill>
        <p:spPr bwMode="auto">
          <a:xfrm>
            <a:off x="150813" y="9234488"/>
            <a:ext cx="2038350" cy="531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FontTx/>
              <a:buNone/>
              <a:defRPr sz="1200">
                <a:latin typeface="Times New Roman" pitchFamily="18" charset="0"/>
              </a:defRPr>
            </a:lvl1pPr>
          </a:lstStyle>
          <a:p>
            <a:pPr>
              <a:defRPr/>
            </a:pPr>
            <a:endParaRPr lang="en-AU"/>
          </a:p>
        </p:txBody>
      </p:sp>
      <p:sp>
        <p:nvSpPr>
          <p:cNvPr id="9219" name="Rectangle 3"/>
          <p:cNvSpPr>
            <a:spLocks noGrp="1" noChangeArrowheads="1"/>
          </p:cNvSpPr>
          <p:nvPr>
            <p:ph type="dt" idx="1"/>
          </p:nvPr>
        </p:nvSpPr>
        <p:spPr bwMode="auto">
          <a:xfrm>
            <a:off x="3849688"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sz="1200">
                <a:latin typeface="Times New Roman" pitchFamily="18" charset="0"/>
              </a:defRPr>
            </a:lvl1pPr>
          </a:lstStyle>
          <a:p>
            <a:pPr>
              <a:defRPr/>
            </a:pPr>
            <a:endParaRPr lang="en-AU"/>
          </a:p>
        </p:txBody>
      </p:sp>
      <p:sp>
        <p:nvSpPr>
          <p:cNvPr id="16388"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06463" y="4718050"/>
            <a:ext cx="4981575"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9222" name="Rectangle 6"/>
          <p:cNvSpPr>
            <a:spLocks noGrp="1" noChangeArrowheads="1"/>
          </p:cNvSpPr>
          <p:nvPr>
            <p:ph type="ftr" sz="quarter" idx="4"/>
          </p:nvPr>
        </p:nvSpPr>
        <p:spPr bwMode="auto">
          <a:xfrm>
            <a:off x="0" y="943451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FontTx/>
              <a:buNone/>
              <a:defRPr sz="1200">
                <a:latin typeface="Times New Roman" pitchFamily="18" charset="0"/>
              </a:defRPr>
            </a:lvl1pPr>
          </a:lstStyle>
          <a:p>
            <a:pPr>
              <a:defRPr/>
            </a:pPr>
            <a:r>
              <a:rPr lang="en-AU"/>
              <a:t>© CEEM, 2006</a:t>
            </a:r>
          </a:p>
        </p:txBody>
      </p:sp>
      <p:sp>
        <p:nvSpPr>
          <p:cNvPr id="9223" name="Rectangle 7"/>
          <p:cNvSpPr>
            <a:spLocks noGrp="1" noChangeArrowheads="1"/>
          </p:cNvSpPr>
          <p:nvPr>
            <p:ph type="sldNum" sz="quarter" idx="5"/>
          </p:nvPr>
        </p:nvSpPr>
        <p:spPr bwMode="auto">
          <a:xfrm>
            <a:off x="3849688" y="9434513"/>
            <a:ext cx="294481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FontTx/>
              <a:buNone/>
              <a:defRPr sz="1200">
                <a:latin typeface="Times New Roman" pitchFamily="18" charset="0"/>
              </a:defRPr>
            </a:lvl1pPr>
          </a:lstStyle>
          <a:p>
            <a:pPr>
              <a:defRPr/>
            </a:pPr>
            <a:fld id="{8542FCCD-B285-4798-8561-FFDA6FE5148F}" type="slidenum">
              <a:rPr lang="en-AU"/>
              <a:pPr>
                <a:defRPr/>
              </a:pPr>
              <a:t>‹#›</a:t>
            </a:fld>
            <a:endParaRPr lang="en-AU"/>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ftr" sz="quarter" idx="4"/>
          </p:nvPr>
        </p:nvSpPr>
        <p:spPr>
          <a:noFill/>
        </p:spPr>
        <p:txBody>
          <a:bodyPr/>
          <a:lstStyle/>
          <a:p>
            <a:r>
              <a:rPr lang="en-AU" smtClean="0"/>
              <a:t>© CEEM, 2006</a:t>
            </a:r>
          </a:p>
        </p:txBody>
      </p:sp>
      <p:sp>
        <p:nvSpPr>
          <p:cNvPr id="17411" name="Rectangle 7"/>
          <p:cNvSpPr>
            <a:spLocks noGrp="1" noChangeArrowheads="1"/>
          </p:cNvSpPr>
          <p:nvPr>
            <p:ph type="sldNum" sz="quarter" idx="5"/>
          </p:nvPr>
        </p:nvSpPr>
        <p:spPr>
          <a:noFill/>
        </p:spPr>
        <p:txBody>
          <a:bodyPr/>
          <a:lstStyle/>
          <a:p>
            <a:fld id="{81CE9DE0-E080-4562-9A8F-8E4669BB9BEA}" type="slidenum">
              <a:rPr lang="en-AU" smtClean="0"/>
              <a:pPr/>
              <a:t>1</a:t>
            </a:fld>
            <a:endParaRPr lang="en-AU" smtClean="0"/>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endParaRPr lang="en-US" smtClean="0"/>
          </a:p>
        </p:txBody>
      </p:sp>
      <p:sp>
        <p:nvSpPr>
          <p:cNvPr id="18436" name="Footer Placeholder 3"/>
          <p:cNvSpPr>
            <a:spLocks noGrp="1"/>
          </p:cNvSpPr>
          <p:nvPr>
            <p:ph type="ftr" sz="quarter" idx="4"/>
          </p:nvPr>
        </p:nvSpPr>
        <p:spPr>
          <a:noFill/>
        </p:spPr>
        <p:txBody>
          <a:bodyPr/>
          <a:lstStyle/>
          <a:p>
            <a:r>
              <a:rPr lang="en-AU" smtClean="0"/>
              <a:t>© CEEM, 2006</a:t>
            </a:r>
          </a:p>
        </p:txBody>
      </p:sp>
      <p:sp>
        <p:nvSpPr>
          <p:cNvPr id="18437" name="Slide Number Placeholder 4"/>
          <p:cNvSpPr>
            <a:spLocks noGrp="1"/>
          </p:cNvSpPr>
          <p:nvPr>
            <p:ph type="sldNum" sz="quarter" idx="5"/>
          </p:nvPr>
        </p:nvSpPr>
        <p:spPr>
          <a:noFill/>
        </p:spPr>
        <p:txBody>
          <a:bodyPr/>
          <a:lstStyle/>
          <a:p>
            <a:fld id="{A68FC834-16B5-4EEA-8A83-E259872FF8F1}" type="slidenum">
              <a:rPr lang="en-AU" smtClean="0"/>
              <a:pPr/>
              <a:t>3</a:t>
            </a:fld>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906463" y="4716463"/>
            <a:ext cx="4981575" cy="4470400"/>
          </a:xfrm>
          <a:noFill/>
          <a:ln/>
        </p:spPr>
        <p:txBody>
          <a:bodyPr/>
          <a:lstStyle/>
          <a:p>
            <a:r>
              <a:rPr lang="en-AU" sz="1600" smtClean="0"/>
              <a:t>But for the required change we need even more policies. Even as a economist a agree that a cap and trade scheme which delivers a price signal is not the only policy we need. This is because the market failure has different sources. This table shows you what the policy mix should look like. </a:t>
            </a:r>
          </a:p>
          <a:p>
            <a:r>
              <a:rPr lang="en-AU" sz="1600" smtClean="0"/>
              <a:t>AS said before for technical innovation it is a mixture of innovation instruments (push) and economic instruments (pull). For substitution of fuels we see economic instruments are working well and to achieve behavioural change e.g. energy efficiency we need more policies in the area of  information and regulation. </a:t>
            </a:r>
          </a:p>
          <a:p>
            <a:r>
              <a:rPr lang="en-AU" sz="1600" smtClean="0"/>
              <a:t>CEEM is working in all of those areas</a:t>
            </a:r>
          </a:p>
          <a:p>
            <a:endParaRPr lang="en-AU" sz="16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smtClean="0"/>
          </a:p>
        </p:txBody>
      </p:sp>
      <p:sp>
        <p:nvSpPr>
          <p:cNvPr id="20484" name="Footer Placeholder 3"/>
          <p:cNvSpPr>
            <a:spLocks noGrp="1"/>
          </p:cNvSpPr>
          <p:nvPr>
            <p:ph type="ftr" sz="quarter" idx="4"/>
          </p:nvPr>
        </p:nvSpPr>
        <p:spPr>
          <a:noFill/>
        </p:spPr>
        <p:txBody>
          <a:bodyPr/>
          <a:lstStyle/>
          <a:p>
            <a:r>
              <a:rPr lang="en-AU" smtClean="0"/>
              <a:t>© CEEM, 2006</a:t>
            </a:r>
          </a:p>
        </p:txBody>
      </p:sp>
      <p:sp>
        <p:nvSpPr>
          <p:cNvPr id="20485" name="Slide Number Placeholder 4"/>
          <p:cNvSpPr>
            <a:spLocks noGrp="1"/>
          </p:cNvSpPr>
          <p:nvPr>
            <p:ph type="sldNum" sz="quarter" idx="5"/>
          </p:nvPr>
        </p:nvSpPr>
        <p:spPr>
          <a:noFill/>
        </p:spPr>
        <p:txBody>
          <a:bodyPr/>
          <a:lstStyle/>
          <a:p>
            <a:fld id="{6BBB0C5F-57BB-451F-88C4-0B681CB2589E}" type="slidenum">
              <a:rPr lang="en-AU" smtClean="0"/>
              <a:pPr/>
              <a:t>5</a:t>
            </a:fld>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n-US" smtClean="0"/>
          </a:p>
        </p:txBody>
      </p:sp>
      <p:sp>
        <p:nvSpPr>
          <p:cNvPr id="23556" name="Footer Placeholder 3"/>
          <p:cNvSpPr>
            <a:spLocks noGrp="1"/>
          </p:cNvSpPr>
          <p:nvPr>
            <p:ph type="ftr" sz="quarter" idx="4"/>
          </p:nvPr>
        </p:nvSpPr>
        <p:spPr>
          <a:noFill/>
        </p:spPr>
        <p:txBody>
          <a:bodyPr/>
          <a:lstStyle/>
          <a:p>
            <a:r>
              <a:rPr lang="en-AU" smtClean="0"/>
              <a:t>© CEEM, 2006</a:t>
            </a:r>
          </a:p>
        </p:txBody>
      </p:sp>
      <p:sp>
        <p:nvSpPr>
          <p:cNvPr id="23557" name="Slide Number Placeholder 4"/>
          <p:cNvSpPr>
            <a:spLocks noGrp="1"/>
          </p:cNvSpPr>
          <p:nvPr>
            <p:ph type="sldNum" sz="quarter" idx="5"/>
          </p:nvPr>
        </p:nvSpPr>
        <p:spPr>
          <a:noFill/>
        </p:spPr>
        <p:txBody>
          <a:bodyPr/>
          <a:lstStyle/>
          <a:p>
            <a:fld id="{5FA83B77-0DE3-4A34-A997-8D7468CCB5F5}" type="slidenum">
              <a:rPr lang="en-AU" smtClean="0"/>
              <a:pPr/>
              <a:t>6</a:t>
            </a:fld>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smtClean="0"/>
          </a:p>
        </p:txBody>
      </p:sp>
      <p:sp>
        <p:nvSpPr>
          <p:cNvPr id="24580" name="Footer Placeholder 3"/>
          <p:cNvSpPr>
            <a:spLocks noGrp="1"/>
          </p:cNvSpPr>
          <p:nvPr>
            <p:ph type="ftr" sz="quarter" idx="4"/>
          </p:nvPr>
        </p:nvSpPr>
        <p:spPr>
          <a:noFill/>
        </p:spPr>
        <p:txBody>
          <a:bodyPr/>
          <a:lstStyle/>
          <a:p>
            <a:r>
              <a:rPr lang="en-AU" smtClean="0"/>
              <a:t>© CEEM, 2006</a:t>
            </a:r>
          </a:p>
        </p:txBody>
      </p:sp>
      <p:sp>
        <p:nvSpPr>
          <p:cNvPr id="24581" name="Slide Number Placeholder 4"/>
          <p:cNvSpPr>
            <a:spLocks noGrp="1"/>
          </p:cNvSpPr>
          <p:nvPr>
            <p:ph type="sldNum" sz="quarter" idx="5"/>
          </p:nvPr>
        </p:nvSpPr>
        <p:spPr>
          <a:noFill/>
        </p:spPr>
        <p:txBody>
          <a:bodyPr/>
          <a:lstStyle/>
          <a:p>
            <a:fld id="{6BFECAD8-B450-47CF-8643-5733458991B2}" type="slidenum">
              <a:rPr lang="en-AU" smtClean="0"/>
              <a:pPr/>
              <a:t>7</a:t>
            </a:fld>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p>
        </p:txBody>
      </p:sp>
      <p:sp>
        <p:nvSpPr>
          <p:cNvPr id="28676" name="Footer Placeholder 3"/>
          <p:cNvSpPr>
            <a:spLocks noGrp="1"/>
          </p:cNvSpPr>
          <p:nvPr>
            <p:ph type="ftr" sz="quarter" idx="4"/>
          </p:nvPr>
        </p:nvSpPr>
        <p:spPr>
          <a:noFill/>
        </p:spPr>
        <p:txBody>
          <a:bodyPr/>
          <a:lstStyle/>
          <a:p>
            <a:r>
              <a:rPr lang="en-AU" smtClean="0"/>
              <a:t>© CEEM, 2006</a:t>
            </a:r>
          </a:p>
        </p:txBody>
      </p:sp>
      <p:sp>
        <p:nvSpPr>
          <p:cNvPr id="28677" name="Slide Number Placeholder 4"/>
          <p:cNvSpPr>
            <a:spLocks noGrp="1"/>
          </p:cNvSpPr>
          <p:nvPr>
            <p:ph type="sldNum" sz="quarter" idx="5"/>
          </p:nvPr>
        </p:nvSpPr>
        <p:spPr>
          <a:noFill/>
        </p:spPr>
        <p:txBody>
          <a:bodyPr/>
          <a:lstStyle/>
          <a:p>
            <a:fld id="{9172352E-C7E9-473E-9FFD-E1CDFAE64365}" type="slidenum">
              <a:rPr lang="en-AU" smtClean="0"/>
              <a:pPr/>
              <a:t>12</a:t>
            </a:fld>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xfrm>
            <a:off x="906463" y="4716463"/>
            <a:ext cx="4981575" cy="4470400"/>
          </a:xfrm>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8"/>
          <p:cNvGrpSpPr>
            <a:grpSpLocks/>
          </p:cNvGrpSpPr>
          <p:nvPr/>
        </p:nvGrpSpPr>
        <p:grpSpPr bwMode="auto">
          <a:xfrm>
            <a:off x="-30163" y="0"/>
            <a:ext cx="9174163" cy="6858000"/>
            <a:chOff x="-19" y="0"/>
            <a:chExt cx="5779" cy="4320"/>
          </a:xfrm>
        </p:grpSpPr>
        <p:grpSp>
          <p:nvGrpSpPr>
            <p:cNvPr id="5" name="Group 19"/>
            <p:cNvGrpSpPr>
              <a:grpSpLocks/>
            </p:cNvGrpSpPr>
            <p:nvPr userDrawn="1"/>
          </p:nvGrpSpPr>
          <p:grpSpPr bwMode="auto">
            <a:xfrm>
              <a:off x="-19" y="0"/>
              <a:ext cx="5779" cy="2209"/>
              <a:chOff x="-19" y="0"/>
              <a:chExt cx="5779" cy="2209"/>
            </a:xfrm>
          </p:grpSpPr>
          <p:pic>
            <p:nvPicPr>
              <p:cNvPr id="7" name="Picture 20"/>
              <p:cNvPicPr>
                <a:picLocks noChangeAspect="1" noChangeArrowheads="1"/>
              </p:cNvPicPr>
              <p:nvPr userDrawn="1"/>
            </p:nvPicPr>
            <p:blipFill>
              <a:blip r:embed="rId2"/>
              <a:srcRect l="195" r="195" b="15790"/>
              <a:stretch>
                <a:fillRect/>
              </a:stretch>
            </p:blipFill>
            <p:spPr bwMode="auto">
              <a:xfrm>
                <a:off x="0" y="666"/>
                <a:ext cx="5760" cy="1536"/>
              </a:xfrm>
              <a:prstGeom prst="rect">
                <a:avLst/>
              </a:prstGeom>
              <a:noFill/>
              <a:ln w="9525">
                <a:noFill/>
                <a:miter lim="800000"/>
                <a:headEnd/>
                <a:tailEnd/>
              </a:ln>
            </p:spPr>
          </p:pic>
          <p:sp>
            <p:nvSpPr>
              <p:cNvPr id="8" name="Rectangle 21"/>
              <p:cNvSpPr>
                <a:spLocks noChangeArrowheads="1"/>
              </p:cNvSpPr>
              <p:nvPr userDrawn="1"/>
            </p:nvSpPr>
            <p:spPr bwMode="auto">
              <a:xfrm>
                <a:off x="-1" y="1190"/>
                <a:ext cx="3332" cy="1008"/>
              </a:xfrm>
              <a:prstGeom prst="rect">
                <a:avLst/>
              </a:prstGeom>
              <a:solidFill>
                <a:schemeClr val="bg1"/>
              </a:solidFill>
              <a:ln w="41275">
                <a:solidFill>
                  <a:schemeClr val="bg1"/>
                </a:solidFill>
                <a:miter lim="800000"/>
                <a:headEnd/>
                <a:tailEnd/>
              </a:ln>
              <a:effectLst/>
            </p:spPr>
            <p:txBody>
              <a:bodyPr wrap="none" anchor="ctr"/>
              <a:lstStyle/>
              <a:p>
                <a:pPr>
                  <a:defRPr/>
                </a:pPr>
                <a:endParaRPr lang="en-AU"/>
              </a:p>
            </p:txBody>
          </p:sp>
          <p:pic>
            <p:nvPicPr>
              <p:cNvPr id="9" name="Picture 22"/>
              <p:cNvPicPr>
                <a:picLocks noChangeAspect="1" noChangeArrowheads="1"/>
              </p:cNvPicPr>
              <p:nvPr userDrawn="1"/>
            </p:nvPicPr>
            <p:blipFill>
              <a:blip r:embed="rId3"/>
              <a:srcRect/>
              <a:stretch>
                <a:fillRect/>
              </a:stretch>
            </p:blipFill>
            <p:spPr bwMode="auto">
              <a:xfrm>
                <a:off x="53" y="1235"/>
                <a:ext cx="1042" cy="973"/>
              </a:xfrm>
              <a:prstGeom prst="rect">
                <a:avLst/>
              </a:prstGeom>
              <a:noFill/>
              <a:ln w="9525">
                <a:noFill/>
                <a:miter lim="800000"/>
                <a:headEnd/>
                <a:tailEnd/>
              </a:ln>
            </p:spPr>
          </p:pic>
          <p:pic>
            <p:nvPicPr>
              <p:cNvPr id="10" name="Picture 23"/>
              <p:cNvPicPr>
                <a:picLocks noChangeAspect="1" noChangeArrowheads="1"/>
              </p:cNvPicPr>
              <p:nvPr userDrawn="1"/>
            </p:nvPicPr>
            <p:blipFill>
              <a:blip r:embed="rId4"/>
              <a:srcRect b="232"/>
              <a:stretch>
                <a:fillRect/>
              </a:stretch>
            </p:blipFill>
            <p:spPr bwMode="auto">
              <a:xfrm>
                <a:off x="1155" y="1235"/>
                <a:ext cx="1042" cy="974"/>
              </a:xfrm>
              <a:prstGeom prst="rect">
                <a:avLst/>
              </a:prstGeom>
              <a:noFill/>
              <a:ln w="9525">
                <a:noFill/>
                <a:miter lim="800000"/>
                <a:headEnd/>
                <a:tailEnd/>
              </a:ln>
            </p:spPr>
          </p:pic>
          <p:pic>
            <p:nvPicPr>
              <p:cNvPr id="11" name="Picture 24"/>
              <p:cNvPicPr>
                <a:picLocks noChangeAspect="1" noChangeArrowheads="1"/>
              </p:cNvPicPr>
              <p:nvPr userDrawn="1"/>
            </p:nvPicPr>
            <p:blipFill>
              <a:blip r:embed="rId5"/>
              <a:srcRect b="929"/>
              <a:stretch>
                <a:fillRect/>
              </a:stretch>
            </p:blipFill>
            <p:spPr bwMode="auto">
              <a:xfrm>
                <a:off x="2254" y="1235"/>
                <a:ext cx="1042" cy="967"/>
              </a:xfrm>
              <a:prstGeom prst="rect">
                <a:avLst/>
              </a:prstGeom>
              <a:noFill/>
              <a:ln w="9525">
                <a:noFill/>
                <a:miter lim="800000"/>
                <a:headEnd/>
                <a:tailEnd/>
              </a:ln>
            </p:spPr>
          </p:pic>
          <p:pic>
            <p:nvPicPr>
              <p:cNvPr id="12" name="Picture 25"/>
              <p:cNvPicPr>
                <a:picLocks noChangeAspect="1" noChangeArrowheads="1"/>
              </p:cNvPicPr>
              <p:nvPr userDrawn="1"/>
            </p:nvPicPr>
            <p:blipFill>
              <a:blip r:embed="rId6"/>
              <a:srcRect t="6383" r="311"/>
              <a:stretch>
                <a:fillRect/>
              </a:stretch>
            </p:blipFill>
            <p:spPr bwMode="auto">
              <a:xfrm>
                <a:off x="-19" y="0"/>
                <a:ext cx="5778" cy="704"/>
              </a:xfrm>
              <a:prstGeom prst="rect">
                <a:avLst/>
              </a:prstGeom>
              <a:noFill/>
              <a:ln w="9525">
                <a:noFill/>
                <a:miter lim="800000"/>
                <a:headEnd/>
                <a:tailEnd/>
              </a:ln>
            </p:spPr>
          </p:pic>
        </p:grpSp>
        <p:pic>
          <p:nvPicPr>
            <p:cNvPr id="6" name="Picture 26"/>
            <p:cNvPicPr>
              <a:picLocks noChangeAspect="1" noChangeArrowheads="1"/>
            </p:cNvPicPr>
            <p:nvPr userDrawn="1"/>
          </p:nvPicPr>
          <p:blipFill>
            <a:blip r:embed="rId7"/>
            <a:srcRect r="809"/>
            <a:stretch>
              <a:fillRect/>
            </a:stretch>
          </p:blipFill>
          <p:spPr bwMode="auto">
            <a:xfrm>
              <a:off x="-1" y="4167"/>
              <a:ext cx="5760" cy="153"/>
            </a:xfrm>
            <a:prstGeom prst="rect">
              <a:avLst/>
            </a:prstGeom>
            <a:noFill/>
            <a:ln w="9525">
              <a:noFill/>
              <a:miter lim="800000"/>
              <a:headEnd/>
              <a:tailEnd/>
            </a:ln>
          </p:spPr>
        </p:pic>
      </p:grpSp>
      <p:sp>
        <p:nvSpPr>
          <p:cNvPr id="3074" name="Rectangle 2"/>
          <p:cNvSpPr>
            <a:spLocks noGrp="1" noChangeArrowheads="1"/>
          </p:cNvSpPr>
          <p:nvPr>
            <p:ph type="ctrTitle"/>
          </p:nvPr>
        </p:nvSpPr>
        <p:spPr>
          <a:xfrm>
            <a:off x="381000" y="3810000"/>
            <a:ext cx="7620000" cy="762000"/>
          </a:xfrm>
        </p:spPr>
        <p:txBody>
          <a:bodyPr/>
          <a:lstStyle>
            <a:lvl1pPr>
              <a:defRPr>
                <a:solidFill>
                  <a:srgbClr val="5A6827"/>
                </a:solidFill>
              </a:defRPr>
            </a:lvl1pPr>
          </a:lstStyle>
          <a:p>
            <a:r>
              <a:rPr lang="en-US" smtClean="0"/>
              <a:t>Click to edit Master title style</a:t>
            </a:r>
            <a:endParaRPr lang="en-AU"/>
          </a:p>
        </p:txBody>
      </p:sp>
      <p:sp>
        <p:nvSpPr>
          <p:cNvPr id="3075" name="Rectangle 3"/>
          <p:cNvSpPr>
            <a:spLocks noGrp="1" noChangeArrowheads="1"/>
          </p:cNvSpPr>
          <p:nvPr>
            <p:ph type="subTitle" idx="1"/>
          </p:nvPr>
        </p:nvSpPr>
        <p:spPr>
          <a:xfrm>
            <a:off x="381000" y="5105400"/>
            <a:ext cx="6400800" cy="609600"/>
          </a:xfrm>
        </p:spPr>
        <p:txBody>
          <a:bodyPr/>
          <a:lstStyle>
            <a:lvl1pPr marL="0" indent="0">
              <a:buFont typeface="Wingdings" pitchFamily="2" charset="2"/>
              <a:buNone/>
              <a:defRPr>
                <a:solidFill>
                  <a:srgbClr val="5A6827"/>
                </a:solidFill>
              </a:defRPr>
            </a:lvl1pPr>
          </a:lstStyle>
          <a:p>
            <a:r>
              <a:rPr lang="en-US" smtClean="0"/>
              <a:t>Click to edit Master subtitle style</a:t>
            </a:r>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6927844F-3CCE-4525-898D-34B8F4C94D8B}"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465138"/>
            <a:ext cx="2081212" cy="555466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361950" y="465138"/>
            <a:ext cx="6091238"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084E3BE7-49C0-48F8-8FA1-C9C5F5555FFD}" type="slidenum">
              <a:rPr lang="en-AU"/>
              <a:pPr>
                <a:defRPr/>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61950" y="465138"/>
            <a:ext cx="8305800" cy="11430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381000" y="1905000"/>
            <a:ext cx="8305800" cy="4114800"/>
          </a:xfrm>
        </p:spPr>
        <p:txBody>
          <a:bodyPr/>
          <a:lstStyle/>
          <a:p>
            <a:endParaRPr lang="en-AU"/>
          </a:p>
        </p:txBody>
      </p:sp>
      <p:sp>
        <p:nvSpPr>
          <p:cNvPr id="4" name="Slide Number Placeholder 3"/>
          <p:cNvSpPr>
            <a:spLocks noGrp="1"/>
          </p:cNvSpPr>
          <p:nvPr>
            <p:ph type="sldNum" sz="quarter" idx="10"/>
          </p:nvPr>
        </p:nvSpPr>
        <p:spPr>
          <a:xfrm>
            <a:off x="8305800" y="6477000"/>
            <a:ext cx="838200" cy="381000"/>
          </a:xfrm>
        </p:spPr>
        <p:txBody>
          <a:bodyPr/>
          <a:lstStyle>
            <a:lvl1pPr>
              <a:defRPr smtClean="0"/>
            </a:lvl1pPr>
          </a:lstStyle>
          <a:p>
            <a:pPr>
              <a:defRPr/>
            </a:pPr>
            <a:fld id="{7D74F670-0AF1-4B98-A4DD-BABB1D2885D1}"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51BD57F9-8485-4124-90BD-9E0DF7ECECFA}"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0B9116B9-C690-4B6F-B1E2-5054A8BDC294}"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81000" y="1905000"/>
            <a:ext cx="4076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10100" y="1905000"/>
            <a:ext cx="4076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6"/>
          <p:cNvSpPr>
            <a:spLocks noGrp="1" noChangeArrowheads="1"/>
          </p:cNvSpPr>
          <p:nvPr>
            <p:ph type="sldNum" sz="quarter" idx="10"/>
          </p:nvPr>
        </p:nvSpPr>
        <p:spPr>
          <a:ln/>
        </p:spPr>
        <p:txBody>
          <a:bodyPr/>
          <a:lstStyle>
            <a:lvl1pPr>
              <a:defRPr/>
            </a:lvl1pPr>
          </a:lstStyle>
          <a:p>
            <a:pPr>
              <a:defRPr/>
            </a:pPr>
            <a:fld id="{36B6D5A3-2D99-4517-A2D4-92177F4F4FCC}"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6"/>
          <p:cNvSpPr>
            <a:spLocks noGrp="1" noChangeArrowheads="1"/>
          </p:cNvSpPr>
          <p:nvPr>
            <p:ph type="sldNum" sz="quarter" idx="10"/>
          </p:nvPr>
        </p:nvSpPr>
        <p:spPr>
          <a:ln/>
        </p:spPr>
        <p:txBody>
          <a:bodyPr/>
          <a:lstStyle>
            <a:lvl1pPr>
              <a:defRPr/>
            </a:lvl1pPr>
          </a:lstStyle>
          <a:p>
            <a:pPr>
              <a:defRPr/>
            </a:pPr>
            <a:fld id="{417E430A-0E19-45CE-BE57-33F99C72F60C}"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6"/>
          <p:cNvSpPr>
            <a:spLocks noGrp="1" noChangeArrowheads="1"/>
          </p:cNvSpPr>
          <p:nvPr>
            <p:ph type="sldNum" sz="quarter" idx="10"/>
          </p:nvPr>
        </p:nvSpPr>
        <p:spPr>
          <a:ln/>
        </p:spPr>
        <p:txBody>
          <a:bodyPr/>
          <a:lstStyle>
            <a:lvl1pPr>
              <a:defRPr/>
            </a:lvl1pPr>
          </a:lstStyle>
          <a:p>
            <a:pPr>
              <a:defRPr/>
            </a:pPr>
            <a:fld id="{5939C0E7-A9E9-4191-B745-74F7DC09B7E9}"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632D35C-814B-4129-A6EF-429752D67B6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0EB586E-FADC-4ED8-AE59-88366BF73D64}"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4121862-3517-40BC-A40C-F59FE212B19D}"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7175" cy="6858000"/>
            <a:chOff x="-1" y="0"/>
            <a:chExt cx="5762" cy="4320"/>
          </a:xfrm>
        </p:grpSpPr>
        <p:pic>
          <p:nvPicPr>
            <p:cNvPr id="1031" name="Picture 8"/>
            <p:cNvPicPr>
              <a:picLocks noChangeAspect="1" noChangeArrowheads="1"/>
            </p:cNvPicPr>
            <p:nvPr/>
          </p:nvPicPr>
          <p:blipFill>
            <a:blip r:embed="rId14"/>
            <a:srcRect l="195" r="195"/>
            <a:stretch>
              <a:fillRect/>
            </a:stretch>
          </p:blipFill>
          <p:spPr bwMode="auto">
            <a:xfrm>
              <a:off x="-1" y="432"/>
              <a:ext cx="5762" cy="2496"/>
            </a:xfrm>
            <a:prstGeom prst="rect">
              <a:avLst/>
            </a:prstGeom>
            <a:noFill/>
            <a:ln w="9525">
              <a:noFill/>
              <a:miter lim="800000"/>
              <a:headEnd/>
              <a:tailEnd/>
            </a:ln>
          </p:spPr>
        </p:pic>
        <p:pic>
          <p:nvPicPr>
            <p:cNvPr id="1032" name="Picture 9"/>
            <p:cNvPicPr>
              <a:picLocks noChangeAspect="1" noChangeArrowheads="1"/>
            </p:cNvPicPr>
            <p:nvPr/>
          </p:nvPicPr>
          <p:blipFill>
            <a:blip r:embed="rId15"/>
            <a:srcRect l="345" t="39999" r="345" b="10001"/>
            <a:stretch>
              <a:fillRect/>
            </a:stretch>
          </p:blipFill>
          <p:spPr bwMode="auto">
            <a:xfrm>
              <a:off x="0" y="4080"/>
              <a:ext cx="5760" cy="240"/>
            </a:xfrm>
            <a:prstGeom prst="rect">
              <a:avLst/>
            </a:prstGeom>
            <a:noFill/>
            <a:ln w="9525">
              <a:noFill/>
              <a:miter lim="800000"/>
              <a:headEnd/>
              <a:tailEnd/>
            </a:ln>
          </p:spPr>
        </p:pic>
        <p:pic>
          <p:nvPicPr>
            <p:cNvPr id="1033" name="Picture 10"/>
            <p:cNvPicPr>
              <a:picLocks noChangeAspect="1" noChangeArrowheads="1"/>
            </p:cNvPicPr>
            <p:nvPr/>
          </p:nvPicPr>
          <p:blipFill>
            <a:blip r:embed="rId16"/>
            <a:srcRect l="397" r="414"/>
            <a:stretch>
              <a:fillRect/>
            </a:stretch>
          </p:blipFill>
          <p:spPr bwMode="auto">
            <a:xfrm>
              <a:off x="0" y="0"/>
              <a:ext cx="5760" cy="480"/>
            </a:xfrm>
            <a:prstGeom prst="rect">
              <a:avLst/>
            </a:prstGeom>
            <a:noFill/>
            <a:ln w="9525">
              <a:noFill/>
              <a:miter lim="800000"/>
              <a:headEnd/>
              <a:tailEnd/>
            </a:ln>
          </p:spPr>
        </p:pic>
      </p:grpSp>
      <p:sp>
        <p:nvSpPr>
          <p:cNvPr id="1027" name="Rectangle 2"/>
          <p:cNvSpPr>
            <a:spLocks noGrp="1" noChangeArrowheads="1"/>
          </p:cNvSpPr>
          <p:nvPr>
            <p:ph type="title"/>
          </p:nvPr>
        </p:nvSpPr>
        <p:spPr bwMode="auto">
          <a:xfrm>
            <a:off x="361950" y="465138"/>
            <a:ext cx="8305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8" name="Rectangle 3"/>
          <p:cNvSpPr>
            <a:spLocks noGrp="1" noChangeArrowheads="1"/>
          </p:cNvSpPr>
          <p:nvPr>
            <p:ph type="body" idx="1"/>
          </p:nvPr>
        </p:nvSpPr>
        <p:spPr bwMode="auto">
          <a:xfrm>
            <a:off x="381000" y="1905000"/>
            <a:ext cx="8305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1030" name="Rectangle 6"/>
          <p:cNvSpPr>
            <a:spLocks noGrp="1" noChangeArrowheads="1"/>
          </p:cNvSpPr>
          <p:nvPr>
            <p:ph type="sldNum" sz="quarter" idx="4"/>
          </p:nvPr>
        </p:nvSpPr>
        <p:spPr bwMode="auto">
          <a:xfrm>
            <a:off x="8305800" y="6477000"/>
            <a:ext cx="838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sz="1400">
                <a:solidFill>
                  <a:schemeClr val="bg1"/>
                </a:solidFill>
              </a:defRPr>
            </a:lvl1pPr>
          </a:lstStyle>
          <a:p>
            <a:pPr>
              <a:defRPr/>
            </a:pPr>
            <a:fld id="{C56251DB-7EC0-4423-8473-AA583CB061C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768" r:id="rId1"/>
    <p:sldLayoutId id="2147483766" r:id="rId2"/>
    <p:sldLayoutId id="2147483765" r:id="rId3"/>
    <p:sldLayoutId id="2147483764" r:id="rId4"/>
    <p:sldLayoutId id="2147483763" r:id="rId5"/>
    <p:sldLayoutId id="2147483762" r:id="rId6"/>
    <p:sldLayoutId id="2147483761" r:id="rId7"/>
    <p:sldLayoutId id="2147483760" r:id="rId8"/>
    <p:sldLayoutId id="2147483759" r:id="rId9"/>
    <p:sldLayoutId id="2147483758" r:id="rId10"/>
    <p:sldLayoutId id="2147483757" r:id="rId11"/>
    <p:sldLayoutId id="2147483767" r:id="rId12"/>
  </p:sldLayoutIdLst>
  <p:hf hd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charset="0"/>
        </a:defRPr>
      </a:lvl2pPr>
      <a:lvl3pPr algn="l" rtl="0" eaLnBrk="0" fontAlgn="base" hangingPunct="0">
        <a:spcBef>
          <a:spcPct val="0"/>
        </a:spcBef>
        <a:spcAft>
          <a:spcPct val="0"/>
        </a:spcAft>
        <a:defRPr sz="3200">
          <a:solidFill>
            <a:schemeClr val="tx1"/>
          </a:solidFill>
          <a:latin typeface="Arial" charset="0"/>
        </a:defRPr>
      </a:lvl3pPr>
      <a:lvl4pPr algn="l" rtl="0" eaLnBrk="0" fontAlgn="base" hangingPunct="0">
        <a:spcBef>
          <a:spcPct val="0"/>
        </a:spcBef>
        <a:spcAft>
          <a:spcPct val="0"/>
        </a:spcAft>
        <a:defRPr sz="3200">
          <a:solidFill>
            <a:schemeClr val="tx1"/>
          </a:solidFill>
          <a:latin typeface="Arial" charset="0"/>
        </a:defRPr>
      </a:lvl4pPr>
      <a:lvl5pPr algn="l" rtl="0" eaLnBrk="0" fontAlgn="base" hangingPunct="0">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p:titleStyle>
    <p:bodyStyle>
      <a:lvl1pPr marL="342900" indent="-342900" algn="l" rtl="0" eaLnBrk="0" fontAlgn="base" hangingPunct="0">
        <a:spcBef>
          <a:spcPct val="20000"/>
        </a:spcBef>
        <a:spcAft>
          <a:spcPct val="0"/>
        </a:spcAft>
        <a:buClr>
          <a:srgbClr val="5A6827"/>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5A6827"/>
        </a:buClr>
        <a:buChar char="–"/>
        <a:defRPr sz="2000">
          <a:solidFill>
            <a:schemeClr val="tx1"/>
          </a:solidFill>
          <a:latin typeface="+mn-lt"/>
        </a:defRPr>
      </a:lvl2pPr>
      <a:lvl3pPr marL="1143000" indent="-228600" algn="l" rtl="0" eaLnBrk="0" fontAlgn="base" hangingPunct="0">
        <a:spcBef>
          <a:spcPct val="20000"/>
        </a:spcBef>
        <a:spcAft>
          <a:spcPct val="0"/>
        </a:spcAft>
        <a:buClr>
          <a:srgbClr val="5A6827"/>
        </a:buClr>
        <a:buFont typeface="Wingdings" pitchFamily="2" charset="2"/>
        <a:buChar char="§"/>
        <a:defRPr>
          <a:solidFill>
            <a:schemeClr val="tx1"/>
          </a:solidFill>
          <a:latin typeface="+mn-lt"/>
        </a:defRPr>
      </a:lvl3pPr>
      <a:lvl4pPr marL="1600200" indent="-228600" algn="l" rtl="0" eaLnBrk="0" fontAlgn="base" hangingPunct="0">
        <a:spcBef>
          <a:spcPct val="20000"/>
        </a:spcBef>
        <a:spcAft>
          <a:spcPct val="0"/>
        </a:spcAft>
        <a:buClr>
          <a:srgbClr val="5A6827"/>
        </a:buClr>
        <a:buChar char="–"/>
        <a:defRPr>
          <a:solidFill>
            <a:schemeClr val="tx1"/>
          </a:solidFill>
          <a:latin typeface="+mn-lt"/>
        </a:defRPr>
      </a:lvl4pPr>
      <a:lvl5pPr marL="2057400" indent="-228600" algn="l" rtl="0" eaLnBrk="0" fontAlgn="base" hangingPunct="0">
        <a:spcBef>
          <a:spcPct val="20000"/>
        </a:spcBef>
        <a:spcAft>
          <a:spcPct val="0"/>
        </a:spcAft>
        <a:buClr>
          <a:srgbClr val="F58220"/>
        </a:buClr>
        <a:buChar char="»"/>
        <a:defRPr>
          <a:solidFill>
            <a:schemeClr val="tx1"/>
          </a:solidFill>
          <a:latin typeface="+mn-lt"/>
        </a:defRPr>
      </a:lvl5pPr>
      <a:lvl6pPr marL="2514600" indent="-228600" algn="l" rtl="0" eaLnBrk="1" fontAlgn="base" hangingPunct="1">
        <a:spcBef>
          <a:spcPct val="20000"/>
        </a:spcBef>
        <a:spcAft>
          <a:spcPct val="0"/>
        </a:spcAft>
        <a:buClr>
          <a:srgbClr val="F58220"/>
        </a:buClr>
        <a:buChar char="»"/>
        <a:defRPr>
          <a:solidFill>
            <a:schemeClr val="tx1"/>
          </a:solidFill>
          <a:latin typeface="+mn-lt"/>
        </a:defRPr>
      </a:lvl6pPr>
      <a:lvl7pPr marL="2971800" indent="-228600" algn="l" rtl="0" eaLnBrk="1" fontAlgn="base" hangingPunct="1">
        <a:spcBef>
          <a:spcPct val="20000"/>
        </a:spcBef>
        <a:spcAft>
          <a:spcPct val="0"/>
        </a:spcAft>
        <a:buClr>
          <a:srgbClr val="F58220"/>
        </a:buClr>
        <a:buChar char="»"/>
        <a:defRPr>
          <a:solidFill>
            <a:schemeClr val="tx1"/>
          </a:solidFill>
          <a:latin typeface="+mn-lt"/>
        </a:defRPr>
      </a:lvl7pPr>
      <a:lvl8pPr marL="3429000" indent="-228600" algn="l" rtl="0" eaLnBrk="1" fontAlgn="base" hangingPunct="1">
        <a:spcBef>
          <a:spcPct val="20000"/>
        </a:spcBef>
        <a:spcAft>
          <a:spcPct val="0"/>
        </a:spcAft>
        <a:buClr>
          <a:srgbClr val="F58220"/>
        </a:buClr>
        <a:buChar char="»"/>
        <a:defRPr>
          <a:solidFill>
            <a:schemeClr val="tx1"/>
          </a:solidFill>
          <a:latin typeface="+mn-lt"/>
        </a:defRPr>
      </a:lvl8pPr>
      <a:lvl9pPr marL="3886200" indent="-228600" algn="l" rtl="0" eaLnBrk="1" fontAlgn="base" hangingPunct="1">
        <a:spcBef>
          <a:spcPct val="20000"/>
        </a:spcBef>
        <a:spcAft>
          <a:spcPct val="0"/>
        </a:spcAft>
        <a:buClr>
          <a:srgbClr val="F58220"/>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www.ceem.unsw.edu.au/"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68300" y="5081588"/>
            <a:ext cx="8591550" cy="1441450"/>
          </a:xfrm>
        </p:spPr>
        <p:txBody>
          <a:bodyPr/>
          <a:lstStyle/>
          <a:p>
            <a:pPr eaLnBrk="1" hangingPunct="1"/>
            <a:r>
              <a:rPr lang="en-US" sz="2000" smtClean="0">
                <a:solidFill>
                  <a:schemeClr val="tx1"/>
                </a:solidFill>
              </a:rPr>
              <a:t>Dr. Regina Betz</a:t>
            </a:r>
            <a:br>
              <a:rPr lang="en-US" sz="2000" smtClean="0">
                <a:solidFill>
                  <a:schemeClr val="tx1"/>
                </a:solidFill>
              </a:rPr>
            </a:br>
            <a:r>
              <a:rPr lang="en-US" sz="2000" smtClean="0">
                <a:solidFill>
                  <a:schemeClr val="tx1"/>
                </a:solidFill>
              </a:rPr>
              <a:t>Parliamentary Library Vital Issues Seminar</a:t>
            </a:r>
            <a:r>
              <a:rPr lang="de-DE" sz="2000" smtClean="0">
                <a:solidFill>
                  <a:schemeClr val="tx1"/>
                </a:solidFill>
              </a:rPr>
              <a:t/>
            </a:r>
            <a:br>
              <a:rPr lang="de-DE" sz="2000" smtClean="0">
                <a:solidFill>
                  <a:schemeClr val="tx1"/>
                </a:solidFill>
              </a:rPr>
            </a:br>
            <a:r>
              <a:rPr lang="en-US" sz="2000" smtClean="0">
                <a:solidFill>
                  <a:schemeClr val="tx1"/>
                </a:solidFill>
              </a:rPr>
              <a:t>Carbon Tax and Emissions Trading</a:t>
            </a:r>
            <a:r>
              <a:rPr lang="en-AU" sz="2000" smtClean="0">
                <a:solidFill>
                  <a:schemeClr val="tx1"/>
                </a:solidFill>
              </a:rPr>
              <a:t/>
            </a:r>
            <a:br>
              <a:rPr lang="en-AU" sz="2000" smtClean="0">
                <a:solidFill>
                  <a:schemeClr val="tx1"/>
                </a:solidFill>
              </a:rPr>
            </a:br>
            <a:r>
              <a:rPr lang="en-AU" sz="2000" smtClean="0">
                <a:solidFill>
                  <a:schemeClr val="tx1"/>
                </a:solidFill>
              </a:rPr>
              <a:t>Canberra,</a:t>
            </a:r>
            <a:r>
              <a:rPr lang="de-DE" sz="2000" smtClean="0">
                <a:solidFill>
                  <a:schemeClr val="tx1"/>
                </a:solidFill>
              </a:rPr>
              <a:t> </a:t>
            </a:r>
            <a:r>
              <a:rPr lang="en-US" sz="2000" smtClean="0">
                <a:solidFill>
                  <a:schemeClr val="tx1"/>
                </a:solidFill>
              </a:rPr>
              <a:t>Tuesday 17 March </a:t>
            </a:r>
            <a:r>
              <a:rPr lang="de-DE" sz="2000" smtClean="0">
                <a:solidFill>
                  <a:schemeClr val="tx1"/>
                </a:solidFill>
              </a:rPr>
              <a:t> </a:t>
            </a:r>
            <a:endParaRPr lang="en-AU" sz="2000" smtClean="0">
              <a:solidFill>
                <a:schemeClr val="tx1"/>
              </a:solidFill>
            </a:endParaRPr>
          </a:p>
        </p:txBody>
      </p:sp>
      <p:sp>
        <p:nvSpPr>
          <p:cNvPr id="3075" name="Rectangle 3"/>
          <p:cNvSpPr>
            <a:spLocks noGrp="1" noChangeArrowheads="1"/>
          </p:cNvSpPr>
          <p:nvPr>
            <p:ph type="subTitle" idx="1"/>
          </p:nvPr>
        </p:nvSpPr>
        <p:spPr>
          <a:xfrm>
            <a:off x="157163" y="3824288"/>
            <a:ext cx="8986837" cy="627062"/>
          </a:xfrm>
        </p:spPr>
        <p:txBody>
          <a:bodyPr/>
          <a:lstStyle/>
          <a:p>
            <a:pPr algn="ctr" eaLnBrk="1" hangingPunct="1"/>
            <a:r>
              <a:rPr lang="en-AU" sz="3600" b="1" i="1" smtClean="0"/>
              <a:t>Climate Policy: Comparing cap and trade and tax schemes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84175" y="665163"/>
            <a:ext cx="8305800" cy="1143000"/>
          </a:xfrm>
        </p:spPr>
        <p:txBody>
          <a:bodyPr/>
          <a:lstStyle/>
          <a:p>
            <a:r>
              <a:rPr lang="en-AU" smtClean="0"/>
              <a:t>International Agreements</a:t>
            </a:r>
          </a:p>
        </p:txBody>
      </p:sp>
      <p:sp>
        <p:nvSpPr>
          <p:cNvPr id="48131" name="Rectangle 3"/>
          <p:cNvSpPr>
            <a:spLocks noGrp="1" noChangeArrowheads="1"/>
          </p:cNvSpPr>
          <p:nvPr>
            <p:ph type="body" idx="1"/>
          </p:nvPr>
        </p:nvSpPr>
        <p:spPr>
          <a:xfrm>
            <a:off x="381000" y="1771650"/>
            <a:ext cx="8305800" cy="4505325"/>
          </a:xfrm>
        </p:spPr>
        <p:txBody>
          <a:bodyPr/>
          <a:lstStyle/>
          <a:p>
            <a:pPr>
              <a:lnSpc>
                <a:spcPct val="90000"/>
              </a:lnSpc>
            </a:pPr>
            <a:r>
              <a:rPr lang="en-AU" smtClean="0"/>
              <a:t>Coming to any global agreement is extremely difficult – whether global cap-and-trade or harmonized carbon tax policies</a:t>
            </a:r>
          </a:p>
          <a:p>
            <a:pPr>
              <a:lnSpc>
                <a:spcPct val="90000"/>
              </a:lnSpc>
            </a:pPr>
            <a:r>
              <a:rPr lang="en-AU" smtClean="0"/>
              <a:t>However, the former is probably more likely and there is institutional inertia and important lessons already learned.</a:t>
            </a:r>
          </a:p>
          <a:p>
            <a:pPr>
              <a:lnSpc>
                <a:spcPct val="90000"/>
              </a:lnSpc>
            </a:pPr>
            <a:r>
              <a:rPr lang="en-AU" smtClean="0"/>
              <a:t>Kyoto Mechanism may help to achieve a unique carbon price internationally through indirect linkiages</a:t>
            </a:r>
          </a:p>
          <a:p>
            <a:pPr>
              <a:lnSpc>
                <a:spcPct val="90000"/>
              </a:lnSpc>
            </a:pPr>
            <a:r>
              <a:rPr lang="en-AU" smtClean="0"/>
              <a:t>The EU failed with a carbon tax</a:t>
            </a:r>
          </a:p>
          <a:p>
            <a:pPr>
              <a:lnSpc>
                <a:spcPct val="90000"/>
              </a:lnSpc>
            </a:pPr>
            <a:r>
              <a:rPr lang="en-AU" smtClean="0"/>
              <a:t>The Scandinavians, which do have some carbon taxes, have also never harmonised schemes</a:t>
            </a:r>
          </a:p>
          <a:p>
            <a:pPr>
              <a:lnSpc>
                <a:spcPct val="90000"/>
              </a:lnSpc>
            </a:pPr>
            <a:r>
              <a:rPr lang="en-AU" smtClean="0"/>
              <a:t>Setting different carbon tax levels is inefficient</a:t>
            </a:r>
          </a:p>
          <a:p>
            <a:pPr>
              <a:lnSpc>
                <a:spcPct val="90000"/>
              </a:lnSpc>
            </a:pPr>
            <a:endParaRPr lang="en-AU"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61950" y="631825"/>
            <a:ext cx="8782050" cy="1143000"/>
          </a:xfrm>
        </p:spPr>
        <p:txBody>
          <a:bodyPr/>
          <a:lstStyle/>
          <a:p>
            <a:r>
              <a:rPr lang="en-AU" smtClean="0"/>
              <a:t>‘Voluntary’ action incentives debate – some clarifications</a:t>
            </a:r>
          </a:p>
        </p:txBody>
      </p:sp>
      <p:sp>
        <p:nvSpPr>
          <p:cNvPr id="46083" name="Rectangle 3"/>
          <p:cNvSpPr>
            <a:spLocks noGrp="1" noChangeArrowheads="1"/>
          </p:cNvSpPr>
          <p:nvPr>
            <p:ph type="body" idx="1"/>
          </p:nvPr>
        </p:nvSpPr>
        <p:spPr>
          <a:xfrm>
            <a:off x="381000" y="1905000"/>
            <a:ext cx="8305800" cy="4506913"/>
          </a:xfrm>
        </p:spPr>
        <p:txBody>
          <a:bodyPr/>
          <a:lstStyle/>
          <a:p>
            <a:pPr>
              <a:lnSpc>
                <a:spcPct val="80000"/>
              </a:lnSpc>
            </a:pPr>
            <a:r>
              <a:rPr lang="en-AU" sz="1800" smtClean="0"/>
              <a:t>Ethically driven voluntary reductions (beyond price driven motives) are relatively small</a:t>
            </a:r>
          </a:p>
          <a:p>
            <a:pPr>
              <a:lnSpc>
                <a:spcPct val="80000"/>
              </a:lnSpc>
            </a:pPr>
            <a:r>
              <a:rPr lang="en-AU" sz="1800" smtClean="0"/>
              <a:t>The CPRS is </a:t>
            </a:r>
            <a:r>
              <a:rPr lang="en-AU" sz="1800" b="1" smtClean="0"/>
              <a:t>not</a:t>
            </a:r>
            <a:r>
              <a:rPr lang="en-AU" sz="1800" smtClean="0"/>
              <a:t> a ‘zero-sum game’ or ‘carbon pollution </a:t>
            </a:r>
            <a:r>
              <a:rPr lang="en-AU" sz="1800" i="1" smtClean="0"/>
              <a:t>reallocation</a:t>
            </a:r>
            <a:r>
              <a:rPr lang="en-AU" sz="1800" smtClean="0"/>
              <a:t> scheme’</a:t>
            </a:r>
          </a:p>
          <a:p>
            <a:pPr lvl="1">
              <a:lnSpc>
                <a:spcPct val="80000"/>
              </a:lnSpc>
            </a:pPr>
            <a:r>
              <a:rPr lang="en-AU" sz="1600" smtClean="0"/>
              <a:t>To reach the cap from business-as-usual requires significant carbon reductions </a:t>
            </a:r>
            <a:r>
              <a:rPr lang="en-AU" sz="1600" smtClean="0">
                <a:sym typeface="Wingdings" pitchFamily="2" charset="2"/>
              </a:rPr>
              <a:t> these net savings are </a:t>
            </a:r>
            <a:r>
              <a:rPr lang="en-AU" sz="1600" b="1" smtClean="0">
                <a:sym typeface="Wingdings" pitchFamily="2" charset="2"/>
              </a:rPr>
              <a:t>not displaced </a:t>
            </a:r>
            <a:r>
              <a:rPr lang="en-AU" sz="1600" smtClean="0">
                <a:sym typeface="Wingdings" pitchFamily="2" charset="2"/>
              </a:rPr>
              <a:t>by ‘big polluters’.</a:t>
            </a:r>
          </a:p>
          <a:p>
            <a:pPr lvl="1">
              <a:lnSpc>
                <a:spcPct val="80000"/>
              </a:lnSpc>
            </a:pPr>
            <a:r>
              <a:rPr lang="en-AU" sz="1600" smtClean="0">
                <a:sym typeface="Wingdings" pitchFamily="2" charset="2"/>
              </a:rPr>
              <a:t>Under Treasury scenarios, the Australia carbon price is usually set by the international CDM price, so adding, say, a voluntarily solar panel has little effect on this price and thus industry pollution  Rather there are less purchases overseas credits and Australian emissions are reduced (but not globally).</a:t>
            </a:r>
          </a:p>
          <a:p>
            <a:pPr lvl="1">
              <a:lnSpc>
                <a:spcPct val="80000"/>
              </a:lnSpc>
            </a:pPr>
            <a:r>
              <a:rPr lang="en-AU" sz="1600" smtClean="0">
                <a:sym typeface="Wingdings" pitchFamily="2" charset="2"/>
              </a:rPr>
              <a:t>Those voluntary actions increase the capacity for reductions in the long run and allow for a tighter cap when reset.</a:t>
            </a:r>
          </a:p>
          <a:p>
            <a:pPr>
              <a:lnSpc>
                <a:spcPct val="80000"/>
              </a:lnSpc>
            </a:pPr>
            <a:r>
              <a:rPr lang="en-AU" sz="1800" smtClean="0">
                <a:sym typeface="Wingdings" pitchFamily="2" charset="2"/>
              </a:rPr>
              <a:t>Reductions are available through retirement funds and, for example, planting trees (that have not opted into the scheme).</a:t>
            </a:r>
          </a:p>
          <a:p>
            <a:pPr>
              <a:lnSpc>
                <a:spcPct val="80000"/>
              </a:lnSpc>
            </a:pPr>
            <a:r>
              <a:rPr lang="en-AU" sz="1800" smtClean="0">
                <a:sym typeface="Wingdings" pitchFamily="2" charset="2"/>
              </a:rPr>
              <a:t>A reserve to be set aside to lead to a more stringent target should be considered</a:t>
            </a:r>
          </a:p>
          <a:p>
            <a:pPr>
              <a:lnSpc>
                <a:spcPct val="80000"/>
              </a:lnSpc>
            </a:pPr>
            <a:r>
              <a:rPr lang="en-AU" sz="1800" smtClean="0">
                <a:sym typeface="Wingdings" pitchFamily="2" charset="2"/>
              </a:rPr>
              <a:t>Tax under the cap of Kyoto will also need government support e.g. retirement of Assigned Amount Units</a:t>
            </a:r>
          </a:p>
          <a:p>
            <a:pPr lvl="1">
              <a:lnSpc>
                <a:spcPct val="80000"/>
              </a:lnSpc>
            </a:pPr>
            <a:endParaRPr lang="en-AU" sz="1600" smtClean="0"/>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787400"/>
            <a:ext cx="8543925" cy="679450"/>
          </a:xfrm>
        </p:spPr>
        <p:txBody>
          <a:bodyPr/>
          <a:lstStyle/>
          <a:p>
            <a:r>
              <a:rPr lang="en-AU" smtClean="0"/>
              <a:t>European example of a carbon retirement site</a:t>
            </a:r>
          </a:p>
        </p:txBody>
      </p:sp>
      <p:sp>
        <p:nvSpPr>
          <p:cNvPr id="14339" name="Slide Number Placeholder 3"/>
          <p:cNvSpPr>
            <a:spLocks noGrp="1"/>
          </p:cNvSpPr>
          <p:nvPr>
            <p:ph type="sldNum" sz="quarter" idx="10"/>
          </p:nvPr>
        </p:nvSpPr>
        <p:spPr>
          <a:noFill/>
        </p:spPr>
        <p:txBody>
          <a:bodyPr/>
          <a:lstStyle/>
          <a:p>
            <a:fld id="{5417CD10-4D2A-47C2-B7FB-6DF37E33BBD1}" type="slidenum">
              <a:rPr lang="en-AU" smtClean="0"/>
              <a:pPr/>
              <a:t>12</a:t>
            </a:fld>
            <a:endParaRPr lang="en-AU" smtClean="0"/>
          </a:p>
        </p:txBody>
      </p:sp>
      <p:sp>
        <p:nvSpPr>
          <p:cNvPr id="14340" name="Footer Placeholder 4"/>
          <p:cNvSpPr>
            <a:spLocks noGrp="1"/>
          </p:cNvSpPr>
          <p:nvPr>
            <p:ph type="ftr" sz="quarter" idx="4294967295"/>
          </p:nvPr>
        </p:nvSpPr>
        <p:spPr bwMode="auto">
          <a:xfrm>
            <a:off x="76200" y="6477000"/>
            <a:ext cx="8229600" cy="381000"/>
          </a:xfrm>
          <a:prstGeom prst="rect">
            <a:avLst/>
          </a:prstGeom>
          <a:noFill/>
          <a:ln>
            <a:miter lim="800000"/>
            <a:headEnd/>
            <a:tailEnd/>
          </a:ln>
        </p:spPr>
        <p:txBody>
          <a:bodyPr/>
          <a:lstStyle/>
          <a:p>
            <a:pPr>
              <a:lnSpc>
                <a:spcPct val="100000"/>
              </a:lnSpc>
              <a:spcBef>
                <a:spcPct val="0"/>
              </a:spcBef>
              <a:buClrTx/>
              <a:buFontTx/>
              <a:buNone/>
            </a:pPr>
            <a:r>
              <a:rPr lang="en-AU" sz="1200">
                <a:solidFill>
                  <a:schemeClr val="bg1"/>
                </a:solidFill>
              </a:rPr>
              <a:t>The potential for sustainable energy futures</a:t>
            </a:r>
          </a:p>
        </p:txBody>
      </p:sp>
      <p:pic>
        <p:nvPicPr>
          <p:cNvPr id="14341" name="Picture 4" descr="Carbon Retirement 2.jpg"/>
          <p:cNvPicPr>
            <a:picLocks noChangeAspect="1"/>
          </p:cNvPicPr>
          <p:nvPr/>
        </p:nvPicPr>
        <p:blipFill>
          <a:blip r:embed="rId3"/>
          <a:srcRect/>
          <a:stretch>
            <a:fillRect/>
          </a:stretch>
        </p:blipFill>
        <p:spPr bwMode="auto">
          <a:xfrm>
            <a:off x="1274763" y="1487488"/>
            <a:ext cx="5910262" cy="450373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36550" y="620713"/>
            <a:ext cx="8305800" cy="1143000"/>
          </a:xfrm>
        </p:spPr>
        <p:txBody>
          <a:bodyPr/>
          <a:lstStyle/>
          <a:p>
            <a:r>
              <a:rPr lang="en-AU" smtClean="0"/>
              <a:t>What about the recession?</a:t>
            </a:r>
          </a:p>
        </p:txBody>
      </p:sp>
      <p:sp>
        <p:nvSpPr>
          <p:cNvPr id="50179" name="Rectangle 3"/>
          <p:cNvSpPr>
            <a:spLocks noGrp="1" noChangeArrowheads="1"/>
          </p:cNvSpPr>
          <p:nvPr>
            <p:ph type="body" idx="1"/>
          </p:nvPr>
        </p:nvSpPr>
        <p:spPr>
          <a:xfrm>
            <a:off x="315913" y="1673225"/>
            <a:ext cx="8305800" cy="4616450"/>
          </a:xfrm>
        </p:spPr>
        <p:txBody>
          <a:bodyPr/>
          <a:lstStyle/>
          <a:p>
            <a:pPr>
              <a:lnSpc>
                <a:spcPct val="90000"/>
              </a:lnSpc>
            </a:pPr>
            <a:r>
              <a:rPr lang="en-US" smtClean="0"/>
              <a:t>An ‘emissions pause’ in the short term</a:t>
            </a:r>
          </a:p>
          <a:p>
            <a:pPr lvl="1">
              <a:lnSpc>
                <a:spcPct val="90000"/>
              </a:lnSpc>
            </a:pPr>
            <a:r>
              <a:rPr lang="en-US" smtClean="0"/>
              <a:t>Kyoto (2008-12) compliance easier</a:t>
            </a:r>
          </a:p>
          <a:p>
            <a:pPr lvl="1">
              <a:lnSpc>
                <a:spcPct val="90000"/>
              </a:lnSpc>
            </a:pPr>
            <a:r>
              <a:rPr lang="en-US" smtClean="0"/>
              <a:t>But no likely change in emission intensity (Emission/GDP)</a:t>
            </a:r>
          </a:p>
          <a:p>
            <a:pPr>
              <a:lnSpc>
                <a:spcPct val="90000"/>
              </a:lnSpc>
            </a:pPr>
            <a:r>
              <a:rPr lang="en-US" smtClean="0"/>
              <a:t>Emission trading is counter-cyclical </a:t>
            </a:r>
            <a:r>
              <a:rPr lang="en-US" smtClean="0">
                <a:sym typeface="Wingdings" pitchFamily="2" charset="2"/>
              </a:rPr>
              <a:t> </a:t>
            </a:r>
            <a:r>
              <a:rPr lang="en-US" smtClean="0"/>
              <a:t>lower carbon prices with lower economic growth (as evident in the EU ETS carbon price fall recently)</a:t>
            </a:r>
          </a:p>
          <a:p>
            <a:pPr>
              <a:lnSpc>
                <a:spcPct val="90000"/>
              </a:lnSpc>
            </a:pPr>
            <a:r>
              <a:rPr lang="en-US" smtClean="0"/>
              <a:t>Likely followed by resumption of business-as-usual carbon intensive growth </a:t>
            </a:r>
            <a:br>
              <a:rPr lang="en-US" smtClean="0"/>
            </a:br>
            <a:r>
              <a:rPr lang="en-US" smtClean="0"/>
              <a:t>…</a:t>
            </a:r>
            <a:r>
              <a:rPr lang="en-US" i="1" smtClean="0"/>
              <a:t>unless </a:t>
            </a:r>
            <a:r>
              <a:rPr lang="en-US" smtClean="0"/>
              <a:t>mitigation policies in place</a:t>
            </a:r>
          </a:p>
          <a:p>
            <a:pPr lvl="1">
              <a:lnSpc>
                <a:spcPct val="90000"/>
              </a:lnSpc>
            </a:pPr>
            <a:r>
              <a:rPr lang="en-US" smtClean="0"/>
              <a:t>2020 targets remain a significant challenge.</a:t>
            </a:r>
          </a:p>
          <a:p>
            <a:pPr>
              <a:lnSpc>
                <a:spcPct val="90000"/>
              </a:lnSpc>
            </a:pPr>
            <a:r>
              <a:rPr lang="en-AU" smtClean="0"/>
              <a:t>“</a:t>
            </a:r>
            <a:r>
              <a:rPr lang="en-AU" i="1" smtClean="0"/>
              <a:t>We must not let the financial and economic crisis distract our attention from moving towards long-term rational climate policies.” – </a:t>
            </a:r>
            <a:r>
              <a:rPr lang="en-AU" smtClean="0"/>
              <a:t>OECD Secretary-General</a:t>
            </a:r>
            <a:endParaRPr lang="en-US" smtClean="0"/>
          </a:p>
          <a:p>
            <a:pPr>
              <a:lnSpc>
                <a:spcPct val="90000"/>
              </a:lnSpc>
            </a:pPr>
            <a:endParaRPr lang="en-AU" sz="200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AU" smtClean="0"/>
              <a:t>Conclusions</a:t>
            </a:r>
          </a:p>
        </p:txBody>
      </p:sp>
      <p:sp>
        <p:nvSpPr>
          <p:cNvPr id="49155" name="Rectangle 3"/>
          <p:cNvSpPr>
            <a:spLocks noGrp="1" noChangeArrowheads="1"/>
          </p:cNvSpPr>
          <p:nvPr>
            <p:ph type="body" idx="1"/>
          </p:nvPr>
        </p:nvSpPr>
        <p:spPr>
          <a:xfrm>
            <a:off x="381000" y="1554163"/>
            <a:ext cx="8305800" cy="4810125"/>
          </a:xfrm>
        </p:spPr>
        <p:txBody>
          <a:bodyPr/>
          <a:lstStyle/>
          <a:p>
            <a:pPr>
              <a:lnSpc>
                <a:spcPct val="90000"/>
              </a:lnSpc>
            </a:pPr>
            <a:r>
              <a:rPr lang="en-AU" sz="2000" smtClean="0"/>
              <a:t>Comparison of </a:t>
            </a:r>
            <a:r>
              <a:rPr lang="en-AU" sz="2000" i="1" smtClean="0"/>
              <a:t>implemented</a:t>
            </a:r>
            <a:r>
              <a:rPr lang="en-AU" sz="2000" smtClean="0"/>
              <a:t> tax schemes with </a:t>
            </a:r>
            <a:r>
              <a:rPr lang="en-AU" sz="2000" i="1" smtClean="0"/>
              <a:t>implemented</a:t>
            </a:r>
            <a:r>
              <a:rPr lang="en-AU" sz="2000" smtClean="0"/>
              <a:t> emissions trading scheme: differences vanish</a:t>
            </a:r>
          </a:p>
          <a:p>
            <a:pPr>
              <a:lnSpc>
                <a:spcPct val="90000"/>
              </a:lnSpc>
            </a:pPr>
            <a:r>
              <a:rPr lang="en-AU" sz="2000" smtClean="0"/>
              <a:t>Emission trading schemes have worked but needed improvement</a:t>
            </a:r>
          </a:p>
          <a:p>
            <a:pPr>
              <a:lnSpc>
                <a:spcPct val="90000"/>
              </a:lnSpc>
            </a:pPr>
            <a:r>
              <a:rPr lang="en-AU" sz="2000" smtClean="0"/>
              <a:t>Taxes have only shown limited success in reducing emissions and a lot of exemptions which have not been reduced over time</a:t>
            </a:r>
          </a:p>
          <a:p>
            <a:pPr>
              <a:lnSpc>
                <a:spcPct val="90000"/>
              </a:lnSpc>
            </a:pPr>
            <a:r>
              <a:rPr lang="en-AU" sz="2000" smtClean="0"/>
              <a:t>Success of reducing emissions depends on the stringency of the target or the level of the tax (what is more likely to be achieved?)</a:t>
            </a:r>
          </a:p>
          <a:p>
            <a:pPr>
              <a:lnSpc>
                <a:spcPct val="90000"/>
              </a:lnSpc>
            </a:pPr>
            <a:r>
              <a:rPr lang="en-AU" sz="2000" smtClean="0"/>
              <a:t>Multi-national schemes are possible as illustrated by EU</a:t>
            </a:r>
          </a:p>
          <a:p>
            <a:pPr>
              <a:lnSpc>
                <a:spcPct val="90000"/>
              </a:lnSpc>
            </a:pPr>
            <a:r>
              <a:rPr lang="en-AU" sz="2000" smtClean="0"/>
              <a:t>Many of the problems with emissions trading that have been highlighted by commentators (the target, EITEI, Coal) will be present with a carbon tax</a:t>
            </a:r>
          </a:p>
          <a:p>
            <a:pPr>
              <a:lnSpc>
                <a:spcPct val="90000"/>
              </a:lnSpc>
            </a:pPr>
            <a:r>
              <a:rPr lang="en-AU" sz="2000" smtClean="0"/>
              <a:t>The latest science increasingly emphasizes the urgency of the issue and the need to act now, therefore do not waste time by discussing taxes vs. ETS </a:t>
            </a:r>
          </a:p>
          <a:p>
            <a:pPr>
              <a:lnSpc>
                <a:spcPct val="90000"/>
              </a:lnSpc>
            </a:pPr>
            <a:r>
              <a:rPr lang="en-AU" sz="2000" smtClean="0">
                <a:solidFill>
                  <a:srgbClr val="FF0000"/>
                </a:solidFill>
              </a:rPr>
              <a:t>Use the time to design the coherent POLICY MIX we need!</a:t>
            </a:r>
          </a:p>
          <a:p>
            <a:pPr>
              <a:lnSpc>
                <a:spcPct val="90000"/>
              </a:lnSpc>
            </a:pPr>
            <a:endParaRPr lang="en-AU" sz="2000" smtClean="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2"/>
          <p:cNvGrpSpPr>
            <a:grpSpLocks/>
          </p:cNvGrpSpPr>
          <p:nvPr/>
        </p:nvGrpSpPr>
        <p:grpSpPr bwMode="auto">
          <a:xfrm>
            <a:off x="0" y="0"/>
            <a:ext cx="9147175" cy="6858000"/>
            <a:chOff x="0" y="0"/>
            <a:chExt cx="5762" cy="4320"/>
          </a:xfrm>
        </p:grpSpPr>
        <p:pic>
          <p:nvPicPr>
            <p:cNvPr id="56323" name="Picture 3"/>
            <p:cNvPicPr>
              <a:picLocks noChangeAspect="1" noChangeArrowheads="1"/>
            </p:cNvPicPr>
            <p:nvPr/>
          </p:nvPicPr>
          <p:blipFill>
            <a:blip r:embed="rId3"/>
            <a:srcRect l="9122" r="195" b="15790"/>
            <a:stretch>
              <a:fillRect/>
            </a:stretch>
          </p:blipFill>
          <p:spPr bwMode="auto">
            <a:xfrm>
              <a:off x="0" y="0"/>
              <a:ext cx="5760" cy="1687"/>
            </a:xfrm>
            <a:prstGeom prst="rect">
              <a:avLst/>
            </a:prstGeom>
            <a:noFill/>
          </p:spPr>
        </p:pic>
        <p:pic>
          <p:nvPicPr>
            <p:cNvPr id="56324" name="Picture 4"/>
            <p:cNvPicPr>
              <a:picLocks noChangeAspect="1" noChangeArrowheads="1"/>
            </p:cNvPicPr>
            <p:nvPr/>
          </p:nvPicPr>
          <p:blipFill>
            <a:blip r:embed="rId4"/>
            <a:srcRect l="195" r="195" b="8379"/>
            <a:stretch>
              <a:fillRect/>
            </a:stretch>
          </p:blipFill>
          <p:spPr bwMode="auto">
            <a:xfrm>
              <a:off x="0" y="2341"/>
              <a:ext cx="5762" cy="1979"/>
            </a:xfrm>
            <a:prstGeom prst="rect">
              <a:avLst/>
            </a:prstGeom>
            <a:noFill/>
          </p:spPr>
        </p:pic>
        <p:pic>
          <p:nvPicPr>
            <p:cNvPr id="56325" name="Picture 5"/>
            <p:cNvPicPr>
              <a:picLocks noChangeAspect="1" noChangeArrowheads="1"/>
            </p:cNvPicPr>
            <p:nvPr/>
          </p:nvPicPr>
          <p:blipFill>
            <a:blip r:embed="rId5"/>
            <a:srcRect t="6328" r="626"/>
            <a:stretch>
              <a:fillRect/>
            </a:stretch>
          </p:blipFill>
          <p:spPr bwMode="auto">
            <a:xfrm>
              <a:off x="0" y="1654"/>
              <a:ext cx="5760" cy="704"/>
            </a:xfrm>
            <a:prstGeom prst="rect">
              <a:avLst/>
            </a:prstGeom>
            <a:noFill/>
          </p:spPr>
        </p:pic>
        <p:pic>
          <p:nvPicPr>
            <p:cNvPr id="56326" name="Picture 6"/>
            <p:cNvPicPr>
              <a:picLocks noChangeAspect="1" noChangeArrowheads="1"/>
            </p:cNvPicPr>
            <p:nvPr/>
          </p:nvPicPr>
          <p:blipFill>
            <a:blip r:embed="rId6"/>
            <a:srcRect r="809"/>
            <a:stretch>
              <a:fillRect/>
            </a:stretch>
          </p:blipFill>
          <p:spPr bwMode="auto">
            <a:xfrm>
              <a:off x="0" y="4167"/>
              <a:ext cx="5760" cy="153"/>
            </a:xfrm>
            <a:prstGeom prst="rect">
              <a:avLst/>
            </a:prstGeom>
            <a:noFill/>
          </p:spPr>
        </p:pic>
      </p:grpSp>
      <p:sp>
        <p:nvSpPr>
          <p:cNvPr id="56327" name="Text Box 7"/>
          <p:cNvSpPr txBox="1">
            <a:spLocks noChangeArrowheads="1"/>
          </p:cNvSpPr>
          <p:nvPr/>
        </p:nvSpPr>
        <p:spPr bwMode="auto">
          <a:xfrm>
            <a:off x="2552700" y="5419725"/>
            <a:ext cx="4808538" cy="579438"/>
          </a:xfrm>
          <a:prstGeom prst="rect">
            <a:avLst/>
          </a:prstGeom>
          <a:noFill/>
          <a:ln w="9525">
            <a:noFill/>
            <a:miter lim="800000"/>
            <a:headEnd/>
            <a:tailEnd/>
          </a:ln>
          <a:effectLst/>
        </p:spPr>
        <p:txBody>
          <a:bodyPr wrap="none">
            <a:spAutoFit/>
          </a:bodyPr>
          <a:lstStyle/>
          <a:p>
            <a:pPr eaLnBrk="0" hangingPunct="0">
              <a:lnSpc>
                <a:spcPct val="100000"/>
              </a:lnSpc>
              <a:spcBef>
                <a:spcPct val="0"/>
              </a:spcBef>
              <a:buClrTx/>
              <a:buFontTx/>
              <a:buNone/>
            </a:pPr>
            <a:r>
              <a:rPr lang="en-US" sz="3200">
                <a:solidFill>
                  <a:srgbClr val="F58220"/>
                </a:solidFill>
                <a:ea typeface="ＭＳ Ｐゴシック" pitchFamily="34" charset="-128"/>
                <a:hlinkClick r:id="rId7"/>
              </a:rPr>
              <a:t>www.ceem.unsw.edu.au</a:t>
            </a:r>
            <a:r>
              <a:rPr lang="en-US" sz="3200">
                <a:solidFill>
                  <a:srgbClr val="F58220"/>
                </a:solidFill>
                <a:ea typeface="ＭＳ Ｐゴシック" pitchFamily="34" charset="-128"/>
              </a:rPr>
              <a:t> </a:t>
            </a:r>
            <a:r>
              <a:rPr lang="en-US" sz="3200">
                <a:ea typeface="ＭＳ Ｐゴシック" pitchFamily="34" charset="-128"/>
              </a:rPr>
              <a:t> </a:t>
            </a:r>
          </a:p>
        </p:txBody>
      </p:sp>
      <p:sp>
        <p:nvSpPr>
          <p:cNvPr id="56328" name="Rectangle 8"/>
          <p:cNvSpPr>
            <a:spLocks noChangeArrowheads="1"/>
          </p:cNvSpPr>
          <p:nvPr/>
        </p:nvSpPr>
        <p:spPr bwMode="auto">
          <a:xfrm>
            <a:off x="755650" y="4149725"/>
            <a:ext cx="8007350" cy="914400"/>
          </a:xfrm>
          <a:prstGeom prst="rect">
            <a:avLst/>
          </a:prstGeom>
          <a:noFill/>
          <a:ln w="9525">
            <a:noFill/>
            <a:miter lim="800000"/>
            <a:headEnd/>
            <a:tailEnd/>
          </a:ln>
          <a:effectLst/>
        </p:spPr>
        <p:txBody>
          <a:bodyPr anchor="ctr"/>
          <a:lstStyle/>
          <a:p>
            <a:pPr eaLnBrk="0" hangingPunct="0">
              <a:lnSpc>
                <a:spcPct val="100000"/>
              </a:lnSpc>
              <a:spcBef>
                <a:spcPct val="0"/>
              </a:spcBef>
              <a:buClrTx/>
              <a:buFontTx/>
              <a:buNone/>
            </a:pPr>
            <a:r>
              <a:rPr lang="en-US" sz="3200"/>
              <a:t>Thank you…  more information on our website… subscribe to our email updates and newsletter…</a:t>
            </a:r>
            <a:endParaRPr lang="en-US" sz="3200" i="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61950" y="687388"/>
            <a:ext cx="8305800" cy="1143000"/>
          </a:xfrm>
        </p:spPr>
        <p:txBody>
          <a:bodyPr/>
          <a:lstStyle/>
          <a:p>
            <a:r>
              <a:rPr lang="en-AU" smtClean="0"/>
              <a:t>Overview</a:t>
            </a:r>
          </a:p>
        </p:txBody>
      </p:sp>
      <p:sp>
        <p:nvSpPr>
          <p:cNvPr id="52227" name="Rectangle 3"/>
          <p:cNvSpPr>
            <a:spLocks noGrp="1" noChangeArrowheads="1"/>
          </p:cNvSpPr>
          <p:nvPr>
            <p:ph type="body" idx="1"/>
          </p:nvPr>
        </p:nvSpPr>
        <p:spPr/>
        <p:txBody>
          <a:bodyPr/>
          <a:lstStyle/>
          <a:p>
            <a:r>
              <a:rPr lang="en-AU" smtClean="0"/>
              <a:t>Coherent Climate Change Policy Mix</a:t>
            </a:r>
          </a:p>
          <a:p>
            <a:r>
              <a:rPr lang="en-AU" smtClean="0"/>
              <a:t>Tax versus Cap and Trade</a:t>
            </a:r>
          </a:p>
          <a:p>
            <a:pPr lvl="1"/>
            <a:r>
              <a:rPr lang="en-AU" smtClean="0"/>
              <a:t>Theoretical comparison</a:t>
            </a:r>
          </a:p>
          <a:p>
            <a:pPr lvl="1"/>
            <a:r>
              <a:rPr lang="en-AU" smtClean="0"/>
              <a:t>Practical experiences</a:t>
            </a:r>
          </a:p>
          <a:p>
            <a:pPr lvl="1"/>
            <a:r>
              <a:rPr lang="en-AU" smtClean="0"/>
              <a:t>International aspects</a:t>
            </a:r>
          </a:p>
          <a:p>
            <a:r>
              <a:rPr lang="en-AU" smtClean="0"/>
              <a:t>Voluntary action</a:t>
            </a:r>
          </a:p>
          <a:p>
            <a:r>
              <a:rPr lang="en-AU" smtClean="0"/>
              <a:t>Recession</a:t>
            </a:r>
          </a:p>
          <a:p>
            <a:r>
              <a:rPr lang="en-AU" smtClean="0"/>
              <a:t>Conclusions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817563"/>
            <a:ext cx="8305800" cy="868362"/>
          </a:xfrm>
        </p:spPr>
        <p:txBody>
          <a:bodyPr/>
          <a:lstStyle/>
          <a:p>
            <a:r>
              <a:rPr lang="en-AU" smtClean="0"/>
              <a:t>There are three main pillars of climate change policy</a:t>
            </a:r>
          </a:p>
        </p:txBody>
      </p:sp>
      <p:sp>
        <p:nvSpPr>
          <p:cNvPr id="4099" name="Content Placeholder 2"/>
          <p:cNvSpPr>
            <a:spLocks noGrp="1"/>
          </p:cNvSpPr>
          <p:nvPr>
            <p:ph idx="1"/>
          </p:nvPr>
        </p:nvSpPr>
        <p:spPr>
          <a:xfrm>
            <a:off x="5526088" y="3676650"/>
            <a:ext cx="3189287" cy="2528888"/>
          </a:xfrm>
        </p:spPr>
        <p:txBody>
          <a:bodyPr/>
          <a:lstStyle/>
          <a:p>
            <a:pPr>
              <a:buFont typeface="Wingdings" pitchFamily="2" charset="2"/>
              <a:buNone/>
            </a:pPr>
            <a:r>
              <a:rPr lang="en-AU" smtClean="0"/>
              <a:t>    Emissions trading or carbon taxes – as part of a carbon pricing policy – is just one pillar</a:t>
            </a:r>
          </a:p>
        </p:txBody>
      </p:sp>
      <p:sp>
        <p:nvSpPr>
          <p:cNvPr id="4100" name="Slide Number Placeholder 3"/>
          <p:cNvSpPr>
            <a:spLocks noGrp="1"/>
          </p:cNvSpPr>
          <p:nvPr>
            <p:ph type="sldNum" sz="quarter" idx="10"/>
          </p:nvPr>
        </p:nvSpPr>
        <p:spPr>
          <a:noFill/>
        </p:spPr>
        <p:txBody>
          <a:bodyPr/>
          <a:lstStyle/>
          <a:p>
            <a:fld id="{97201A5D-3ACD-4FAB-914F-7E0FED374568}" type="slidenum">
              <a:rPr lang="en-AU" smtClean="0"/>
              <a:pPr/>
              <a:t>3</a:t>
            </a:fld>
            <a:endParaRPr lang="en-AU" smtClean="0"/>
          </a:p>
        </p:txBody>
      </p:sp>
      <p:pic>
        <p:nvPicPr>
          <p:cNvPr id="4102" name="Picture 4"/>
          <p:cNvPicPr>
            <a:picLocks noChangeAspect="1" noChangeArrowheads="1"/>
          </p:cNvPicPr>
          <p:nvPr/>
        </p:nvPicPr>
        <p:blipFill>
          <a:blip r:embed="rId3"/>
          <a:srcRect/>
          <a:stretch>
            <a:fillRect/>
          </a:stretch>
        </p:blipFill>
        <p:spPr bwMode="auto">
          <a:xfrm>
            <a:off x="481013" y="1906588"/>
            <a:ext cx="5297487" cy="4465637"/>
          </a:xfrm>
          <a:prstGeom prst="rect">
            <a:avLst/>
          </a:prstGeom>
          <a:noFill/>
          <a:ln w="9525">
            <a:noFill/>
            <a:miter lim="800000"/>
            <a:headEnd/>
            <a:tailEnd/>
          </a:ln>
        </p:spPr>
      </p:pic>
      <p:sp>
        <p:nvSpPr>
          <p:cNvPr id="4103" name="Text Box 5"/>
          <p:cNvSpPr txBox="1">
            <a:spLocks noChangeArrowheads="1"/>
          </p:cNvSpPr>
          <p:nvPr/>
        </p:nvSpPr>
        <p:spPr bwMode="auto">
          <a:xfrm>
            <a:off x="757238" y="6172200"/>
            <a:ext cx="2822575" cy="369888"/>
          </a:xfrm>
          <a:prstGeom prst="rect">
            <a:avLst/>
          </a:prstGeom>
          <a:noFill/>
          <a:ln w="9525">
            <a:noFill/>
            <a:miter lim="800000"/>
            <a:headEnd/>
            <a:tailEnd/>
          </a:ln>
        </p:spPr>
        <p:txBody>
          <a:bodyPr>
            <a:spAutoFit/>
          </a:bodyPr>
          <a:lstStyle/>
          <a:p>
            <a:pPr>
              <a:buFont typeface="Wingdings" pitchFamily="2" charset="2"/>
              <a:buNone/>
            </a:pPr>
            <a:r>
              <a:rPr lang="en-GB" sz="2000"/>
              <a:t>Neuhoff (2008)</a:t>
            </a:r>
          </a:p>
        </p:txBody>
      </p:sp>
      <p:cxnSp>
        <p:nvCxnSpPr>
          <p:cNvPr id="9" name="Straight Arrow Connector 8"/>
          <p:cNvCxnSpPr/>
          <p:nvPr/>
        </p:nvCxnSpPr>
        <p:spPr bwMode="auto">
          <a:xfrm rot="10800000" flipV="1">
            <a:off x="5349875" y="4124325"/>
            <a:ext cx="447675" cy="117475"/>
          </a:xfrm>
          <a:prstGeom prst="straightConnector1">
            <a:avLst/>
          </a:prstGeom>
          <a:ln w="38100">
            <a:solidFill>
              <a:srgbClr val="FF0000"/>
            </a:solidFill>
            <a:headEnd type="none" w="med" len="med"/>
            <a:tailEnd type="arrow"/>
          </a:ln>
        </p:spPr>
        <p:style>
          <a:lnRef idx="1">
            <a:schemeClr val="accent6"/>
          </a:lnRef>
          <a:fillRef idx="0">
            <a:schemeClr val="accent6"/>
          </a:fillRef>
          <a:effectRef idx="0">
            <a:schemeClr val="accent6"/>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98" name="Group 50"/>
          <p:cNvGraphicFramePr>
            <a:graphicFrameLocks noGrp="1"/>
          </p:cNvGraphicFramePr>
          <p:nvPr>
            <p:ph idx="1"/>
          </p:nvPr>
        </p:nvGraphicFramePr>
        <p:xfrm>
          <a:off x="266700" y="1651000"/>
          <a:ext cx="8724900" cy="4104197"/>
        </p:xfrm>
        <a:graphic>
          <a:graphicData uri="http://schemas.openxmlformats.org/drawingml/2006/table">
            <a:tbl>
              <a:tblPr/>
              <a:tblGrid>
                <a:gridCol w="1519238"/>
                <a:gridCol w="2316162"/>
                <a:gridCol w="2273300"/>
                <a:gridCol w="2616200"/>
              </a:tblGrid>
              <a:tr h="839788">
                <a:tc>
                  <a:txBody>
                    <a:bodyPr/>
                    <a:lstStyle/>
                    <a:p>
                      <a:pPr marL="0" marR="0" lvl="0" indent="0" algn="l" defTabSz="914400" rtl="0" eaLnBrk="0" fontAlgn="base" latinLnBrk="0" hangingPunct="0">
                        <a:lnSpc>
                          <a:spcPct val="100000"/>
                        </a:lnSpc>
                        <a:spcBef>
                          <a:spcPct val="20000"/>
                        </a:spcBef>
                        <a:spcAft>
                          <a:spcPct val="0"/>
                        </a:spcAft>
                        <a:buClr>
                          <a:srgbClr val="5A6827"/>
                        </a:buClr>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Drivers of emissions reductions</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A6827"/>
                        </a:buClr>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Informational and regulatory approaches</a:t>
                      </a:r>
                    </a:p>
                    <a:p>
                      <a:pPr marL="0" marR="0" lvl="0" indent="0" algn="l" defTabSz="914400" rtl="0" eaLnBrk="0" fontAlgn="base" latinLnBrk="0" hangingPunct="0">
                        <a:lnSpc>
                          <a:spcPct val="100000"/>
                        </a:lnSpc>
                        <a:spcBef>
                          <a:spcPct val="20000"/>
                        </a:spcBef>
                        <a:spcAft>
                          <a:spcPct val="0"/>
                        </a:spcAft>
                        <a:buClr>
                          <a:srgbClr val="5A6827"/>
                        </a:buClr>
                        <a:buSzTx/>
                        <a:buFont typeface="Wingdings" pitchFamily="2" charset="2"/>
                        <a:buChar char="§"/>
                        <a:tabLst/>
                      </a:pPr>
                      <a:r>
                        <a:rPr kumimoji="0" lang="en-US" sz="1600" b="0" i="0" u="none" strike="noStrike" cap="none" normalizeH="0" baseline="0" smtClean="0">
                          <a:ln>
                            <a:noFill/>
                          </a:ln>
                          <a:solidFill>
                            <a:schemeClr val="tx1"/>
                          </a:solidFill>
                          <a:effectLst/>
                          <a:latin typeface="Arial" charset="0"/>
                        </a:rPr>
                        <a:t> Information disclosure </a:t>
                      </a:r>
                    </a:p>
                    <a:p>
                      <a:pPr marL="0" marR="0" lvl="0" indent="0" algn="l" defTabSz="914400" rtl="0" eaLnBrk="0" fontAlgn="base" latinLnBrk="0" hangingPunct="0">
                        <a:lnSpc>
                          <a:spcPct val="100000"/>
                        </a:lnSpc>
                        <a:spcBef>
                          <a:spcPct val="20000"/>
                        </a:spcBef>
                        <a:spcAft>
                          <a:spcPct val="0"/>
                        </a:spcAft>
                        <a:buClr>
                          <a:srgbClr val="5A6827"/>
                        </a:buClr>
                        <a:buSzTx/>
                        <a:buFont typeface="Wingdings" pitchFamily="2" charset="2"/>
                        <a:buChar char="§"/>
                        <a:tabLst/>
                      </a:pPr>
                      <a:r>
                        <a:rPr kumimoji="0" lang="en-US" sz="1600" b="0" i="0" u="none" strike="noStrike" cap="none" normalizeH="0" baseline="0" smtClean="0">
                          <a:ln>
                            <a:noFill/>
                          </a:ln>
                          <a:solidFill>
                            <a:schemeClr val="tx1"/>
                          </a:solidFill>
                          <a:effectLst/>
                          <a:latin typeface="Arial" charset="0"/>
                        </a:rPr>
                        <a:t>Auditing</a:t>
                      </a:r>
                    </a:p>
                    <a:p>
                      <a:pPr marL="0" marR="0" lvl="0" indent="0" algn="l" defTabSz="914400" rtl="0" eaLnBrk="0" fontAlgn="base" latinLnBrk="0" hangingPunct="0">
                        <a:lnSpc>
                          <a:spcPct val="100000"/>
                        </a:lnSpc>
                        <a:spcBef>
                          <a:spcPct val="20000"/>
                        </a:spcBef>
                        <a:spcAft>
                          <a:spcPct val="0"/>
                        </a:spcAft>
                        <a:buClr>
                          <a:srgbClr val="5A6827"/>
                        </a:buClr>
                        <a:buSzTx/>
                        <a:buFont typeface="Wingdings" pitchFamily="2" charset="2"/>
                        <a:buChar char="§"/>
                        <a:tabLst/>
                      </a:pPr>
                      <a:r>
                        <a:rPr kumimoji="0" lang="en-US" sz="1600" b="0" i="0" u="none" strike="noStrike" cap="none" normalizeH="0" baseline="0" smtClean="0">
                          <a:ln>
                            <a:noFill/>
                          </a:ln>
                          <a:solidFill>
                            <a:schemeClr val="tx1"/>
                          </a:solidFill>
                          <a:effectLst/>
                          <a:latin typeface="Arial" charset="0"/>
                        </a:rPr>
                        <a:t>Technical Regulation</a:t>
                      </a:r>
                      <a:endParaRPr kumimoji="0" lang="en-GB" sz="1600" b="0" i="0" u="none" strike="noStrike" cap="none" normalizeH="0" baseline="0" smtClean="0">
                        <a:ln>
                          <a:noFill/>
                        </a:ln>
                        <a:solidFill>
                          <a:schemeClr val="tx1"/>
                        </a:solidFill>
                        <a:effectLst/>
                        <a:latin typeface="Arial"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A6827"/>
                        </a:buClr>
                        <a:buSzTx/>
                        <a:buFont typeface="Wingdings" pitchFamily="2" charset="2"/>
                        <a:buNone/>
                        <a:tabLst/>
                      </a:pPr>
                      <a:r>
                        <a:rPr kumimoji="0" lang="en-AU" sz="1600" b="1" i="0" u="none" strike="noStrike" cap="none" normalizeH="0" baseline="0" smtClean="0">
                          <a:ln>
                            <a:noFill/>
                          </a:ln>
                          <a:solidFill>
                            <a:schemeClr val="tx1"/>
                          </a:solidFill>
                          <a:effectLst/>
                          <a:latin typeface="Arial" charset="0"/>
                        </a:rPr>
                        <a:t>Economic instruments: </a:t>
                      </a:r>
                    </a:p>
                    <a:p>
                      <a:pPr marL="0" marR="0" lvl="0" indent="0" algn="l" defTabSz="914400" rtl="0" eaLnBrk="0" fontAlgn="base" latinLnBrk="0" hangingPunct="0">
                        <a:lnSpc>
                          <a:spcPct val="100000"/>
                        </a:lnSpc>
                        <a:spcBef>
                          <a:spcPct val="20000"/>
                        </a:spcBef>
                        <a:spcAft>
                          <a:spcPct val="0"/>
                        </a:spcAft>
                        <a:buClr>
                          <a:srgbClr val="5A6827"/>
                        </a:buClr>
                        <a:buSzTx/>
                        <a:buFont typeface="Wingdings" pitchFamily="2" charset="2"/>
                        <a:buChar char="§"/>
                        <a:tabLst/>
                      </a:pPr>
                      <a:r>
                        <a:rPr kumimoji="0" lang="en-AU" sz="1600" b="0" i="0" u="none" strike="noStrike" cap="none" normalizeH="0" baseline="0" smtClean="0">
                          <a:ln>
                            <a:noFill/>
                          </a:ln>
                          <a:solidFill>
                            <a:schemeClr val="tx1"/>
                          </a:solidFill>
                          <a:effectLst/>
                          <a:latin typeface="Arial" charset="0"/>
                        </a:rPr>
                        <a:t> Subsidies and taxes</a:t>
                      </a:r>
                    </a:p>
                    <a:p>
                      <a:pPr marL="0" marR="0" lvl="0" indent="0" algn="l" defTabSz="914400" rtl="0" eaLnBrk="0" fontAlgn="base" latinLnBrk="0" hangingPunct="0">
                        <a:lnSpc>
                          <a:spcPct val="100000"/>
                        </a:lnSpc>
                        <a:spcBef>
                          <a:spcPct val="20000"/>
                        </a:spcBef>
                        <a:spcAft>
                          <a:spcPct val="0"/>
                        </a:spcAft>
                        <a:buClr>
                          <a:srgbClr val="5A6827"/>
                        </a:buClr>
                        <a:buSzTx/>
                        <a:buFont typeface="Wingdings" pitchFamily="2" charset="2"/>
                        <a:buChar char="§"/>
                        <a:tabLst/>
                      </a:pPr>
                      <a:r>
                        <a:rPr kumimoji="0" lang="en-AU" sz="1600" b="0" i="0" u="none" strike="noStrike" cap="none" normalizeH="0" baseline="0" smtClean="0">
                          <a:ln>
                            <a:noFill/>
                          </a:ln>
                          <a:solidFill>
                            <a:schemeClr val="tx1"/>
                          </a:solidFill>
                          <a:effectLst/>
                          <a:latin typeface="Arial" charset="0"/>
                        </a:rPr>
                        <a:t> Environmental ‘designer’ Markets</a:t>
                      </a:r>
                    </a:p>
                    <a:p>
                      <a:pPr marL="0" marR="0" lvl="0" indent="0" algn="l" defTabSz="914400" rtl="0" eaLnBrk="0" fontAlgn="base" latinLnBrk="0" hangingPunct="0">
                        <a:lnSpc>
                          <a:spcPct val="100000"/>
                        </a:lnSpc>
                        <a:spcBef>
                          <a:spcPct val="20000"/>
                        </a:spcBef>
                        <a:spcAft>
                          <a:spcPct val="0"/>
                        </a:spcAft>
                        <a:buClr>
                          <a:srgbClr val="5A6827"/>
                        </a:buClr>
                        <a:buSzTx/>
                        <a:buFont typeface="Wingdings" pitchFamily="2" charset="2"/>
                        <a:buNone/>
                        <a:tabLst/>
                      </a:pPr>
                      <a:endParaRPr kumimoji="0" lang="en-AU" sz="1600" b="0" i="0" u="none" strike="noStrike" cap="none" normalizeH="0" baseline="0" smtClean="0">
                        <a:ln>
                          <a:noFill/>
                        </a:ln>
                        <a:solidFill>
                          <a:schemeClr val="tx1"/>
                        </a:solidFill>
                        <a:effectLst/>
                        <a:latin typeface="Arial"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A6827"/>
                        </a:buClr>
                        <a:buSzTx/>
                        <a:buFont typeface="Wingdings" pitchFamily="2" charset="2"/>
                        <a:buNone/>
                        <a:tabLst/>
                      </a:pPr>
                      <a:r>
                        <a:rPr kumimoji="0" lang="en-GB" sz="1600" b="1" i="0" u="none" strike="noStrike" cap="none" normalizeH="0" baseline="0" smtClean="0">
                          <a:ln>
                            <a:noFill/>
                          </a:ln>
                          <a:solidFill>
                            <a:schemeClr val="tx1"/>
                          </a:solidFill>
                          <a:effectLst/>
                          <a:latin typeface="Arial" charset="0"/>
                        </a:rPr>
                        <a:t>Innovation instruments : </a:t>
                      </a:r>
                    </a:p>
                    <a:p>
                      <a:pPr marL="0" marR="0" lvl="0" indent="0" algn="l" defTabSz="914400" rtl="0" eaLnBrk="0" fontAlgn="base" latinLnBrk="0" hangingPunct="0">
                        <a:lnSpc>
                          <a:spcPct val="100000"/>
                        </a:lnSpc>
                        <a:spcBef>
                          <a:spcPct val="20000"/>
                        </a:spcBef>
                        <a:spcAft>
                          <a:spcPct val="0"/>
                        </a:spcAft>
                        <a:buClr>
                          <a:srgbClr val="5A6827"/>
                        </a:buClr>
                        <a:buSzTx/>
                        <a:buFont typeface="Wingdings" pitchFamily="2" charset="2"/>
                        <a:buChar char="§"/>
                        <a:tabLst/>
                      </a:pPr>
                      <a:r>
                        <a:rPr kumimoji="0" lang="en-US" sz="1600" b="0" i="0" u="none" strike="noStrike" cap="none" normalizeH="0" baseline="0" smtClean="0">
                          <a:ln>
                            <a:noFill/>
                          </a:ln>
                          <a:solidFill>
                            <a:schemeClr val="tx1"/>
                          </a:solidFill>
                          <a:effectLst/>
                          <a:latin typeface="Arial" charset="0"/>
                        </a:rPr>
                        <a:t> Market engagement programmes</a:t>
                      </a:r>
                    </a:p>
                    <a:p>
                      <a:pPr marL="0" marR="0" lvl="0" indent="0" algn="l" defTabSz="914400" rtl="0" eaLnBrk="0" fontAlgn="base" latinLnBrk="0" hangingPunct="0">
                        <a:lnSpc>
                          <a:spcPct val="100000"/>
                        </a:lnSpc>
                        <a:spcBef>
                          <a:spcPct val="20000"/>
                        </a:spcBef>
                        <a:spcAft>
                          <a:spcPct val="0"/>
                        </a:spcAft>
                        <a:buClr>
                          <a:srgbClr val="5A6827"/>
                        </a:buClr>
                        <a:buSzTx/>
                        <a:buFont typeface="Wingdings" pitchFamily="2" charset="2"/>
                        <a:buChar char="§"/>
                        <a:tabLst/>
                      </a:pPr>
                      <a:r>
                        <a:rPr kumimoji="0" lang="en-US" sz="1600" b="0" i="0" u="none" strike="noStrike" cap="none" normalizeH="0" baseline="0" smtClean="0">
                          <a:ln>
                            <a:noFill/>
                          </a:ln>
                          <a:solidFill>
                            <a:schemeClr val="tx1"/>
                          </a:solidFill>
                          <a:effectLst/>
                          <a:latin typeface="Arial" charset="0"/>
                        </a:rPr>
                        <a:t> Strategic R&amp;D, demonstration and deployment</a:t>
                      </a:r>
                    </a:p>
                    <a:p>
                      <a:pPr marL="0" marR="0" lvl="0" indent="0" algn="l" defTabSz="914400" rtl="0" eaLnBrk="0" fontAlgn="base" latinLnBrk="0" hangingPunct="0">
                        <a:lnSpc>
                          <a:spcPct val="100000"/>
                        </a:lnSpc>
                        <a:spcBef>
                          <a:spcPct val="20000"/>
                        </a:spcBef>
                        <a:spcAft>
                          <a:spcPct val="0"/>
                        </a:spcAft>
                        <a:buClr>
                          <a:srgbClr val="5A6827"/>
                        </a:buClr>
                        <a:buSzTx/>
                        <a:buFont typeface="Wingdings" pitchFamily="2" charset="2"/>
                        <a:buChar char="§"/>
                        <a:tabLst/>
                      </a:pPr>
                      <a:r>
                        <a:rPr kumimoji="0" lang="en-US" sz="1600" b="0" i="0" u="none" strike="noStrike" cap="none" normalizeH="0" baseline="0" smtClean="0">
                          <a:ln>
                            <a:noFill/>
                          </a:ln>
                          <a:solidFill>
                            <a:schemeClr val="tx1"/>
                          </a:solidFill>
                          <a:effectLst/>
                          <a:latin typeface="Arial" charset="0"/>
                        </a:rPr>
                        <a:t>Infrastructure program</a:t>
                      </a:r>
                      <a:endParaRPr kumimoji="0" lang="en-GB" sz="1600" b="0" i="0" u="none" strike="noStrike" cap="none" normalizeH="0" baseline="0" smtClean="0">
                        <a:ln>
                          <a:noFill/>
                        </a:ln>
                        <a:solidFill>
                          <a:schemeClr val="tx1"/>
                        </a:solidFill>
                        <a:effectLst/>
                        <a:latin typeface="Arial"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413">
                <a:tc>
                  <a:txBody>
                    <a:bodyPr/>
                    <a:lstStyle/>
                    <a:p>
                      <a:pPr marL="0" marR="0" lvl="0" indent="0" algn="l" defTabSz="914400" rtl="0" eaLnBrk="0" fontAlgn="base" latinLnBrk="0" hangingPunct="0">
                        <a:lnSpc>
                          <a:spcPct val="100000"/>
                        </a:lnSpc>
                        <a:spcBef>
                          <a:spcPct val="20000"/>
                        </a:spcBef>
                        <a:spcAft>
                          <a:spcPct val="0"/>
                        </a:spcAft>
                        <a:buClr>
                          <a:srgbClr val="5A6827"/>
                        </a:buClr>
                        <a:buSzTx/>
                        <a:buFont typeface="Wingdings" pitchFamily="2" charset="2"/>
                        <a:buNone/>
                        <a:tabLst/>
                      </a:pPr>
                      <a:r>
                        <a:rPr kumimoji="0" lang="en-GB" sz="1600" b="1" i="0" u="none" strike="noStrike" cap="none" normalizeH="0" baseline="0" smtClean="0">
                          <a:ln>
                            <a:noFill/>
                          </a:ln>
                          <a:solidFill>
                            <a:schemeClr val="tx1"/>
                          </a:solidFill>
                          <a:effectLst/>
                          <a:latin typeface="Arial" charset="0"/>
                        </a:rPr>
                        <a:t>Behavioural changes</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A6827"/>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A6827"/>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A6827"/>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
                          <a:srgbClr val="5A6827"/>
                        </a:buClr>
                        <a:buSzTx/>
                        <a:buFont typeface="Wingdings" pitchFamily="2" charset="2"/>
                        <a:buNone/>
                        <a:tabLst/>
                      </a:pPr>
                      <a:r>
                        <a:rPr kumimoji="0" lang="en-GB" sz="1600" b="1" i="0" u="none" strike="noStrike" cap="none" normalizeH="0" baseline="0" smtClean="0">
                          <a:ln>
                            <a:noFill/>
                          </a:ln>
                          <a:solidFill>
                            <a:schemeClr val="tx1"/>
                          </a:solidFill>
                          <a:effectLst/>
                          <a:latin typeface="Arial" charset="0"/>
                        </a:rPr>
                        <a:t>Substitution</a:t>
                      </a:r>
                    </a:p>
                    <a:p>
                      <a:pPr marL="0" marR="0" lvl="0" indent="0" algn="l" defTabSz="914400" rtl="0" eaLnBrk="0" fontAlgn="base" latinLnBrk="0" hangingPunct="0">
                        <a:lnSpc>
                          <a:spcPct val="100000"/>
                        </a:lnSpc>
                        <a:spcBef>
                          <a:spcPct val="20000"/>
                        </a:spcBef>
                        <a:spcAft>
                          <a:spcPct val="0"/>
                        </a:spcAft>
                        <a:buClr>
                          <a:srgbClr val="5A6827"/>
                        </a:buClr>
                        <a:buSzTx/>
                        <a:buFont typeface="Wingdings" pitchFamily="2" charset="2"/>
                        <a:buNone/>
                        <a:tabLst/>
                      </a:pPr>
                      <a:r>
                        <a:rPr kumimoji="0" lang="en-GB" sz="1600" b="1" i="0" u="none" strike="noStrike" cap="none" normalizeH="0" baseline="0" smtClean="0">
                          <a:ln>
                            <a:noFill/>
                          </a:ln>
                          <a:solidFill>
                            <a:schemeClr val="tx1"/>
                          </a:solidFill>
                          <a:effectLst/>
                          <a:latin typeface="Arial" charset="0"/>
                        </a:rPr>
                        <a:t>effects</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A6827"/>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A6827"/>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A6827"/>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0" fontAlgn="base" latinLnBrk="0" hangingPunct="0">
                        <a:lnSpc>
                          <a:spcPct val="100000"/>
                        </a:lnSpc>
                        <a:spcBef>
                          <a:spcPct val="20000"/>
                        </a:spcBef>
                        <a:spcAft>
                          <a:spcPct val="0"/>
                        </a:spcAft>
                        <a:buClr>
                          <a:srgbClr val="5A6827"/>
                        </a:buClr>
                        <a:buSzTx/>
                        <a:buFont typeface="Wingdings" pitchFamily="2" charset="2"/>
                        <a:buNone/>
                        <a:tabLst/>
                      </a:pPr>
                      <a:r>
                        <a:rPr kumimoji="0" lang="en-GB" sz="1600" b="1" i="0" u="none" strike="noStrike" cap="none" normalizeH="0" baseline="0" smtClean="0">
                          <a:ln>
                            <a:noFill/>
                          </a:ln>
                          <a:solidFill>
                            <a:schemeClr val="tx1"/>
                          </a:solidFill>
                          <a:effectLst/>
                          <a:latin typeface="Arial" charset="0"/>
                        </a:rPr>
                        <a:t>Technical innovation</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A6827"/>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A6827"/>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A6827"/>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277" name="Oval 29"/>
          <p:cNvSpPr>
            <a:spLocks noChangeArrowheads="1"/>
          </p:cNvSpPr>
          <p:nvPr/>
        </p:nvSpPr>
        <p:spPr bwMode="auto">
          <a:xfrm>
            <a:off x="7126288" y="4986338"/>
            <a:ext cx="654050" cy="690562"/>
          </a:xfrm>
          <a:prstGeom prst="ellipse">
            <a:avLst/>
          </a:prstGeom>
          <a:solidFill>
            <a:srgbClr val="FF0000"/>
          </a:solidFill>
          <a:ln w="9525">
            <a:solidFill>
              <a:schemeClr val="tx1"/>
            </a:solidFill>
            <a:round/>
            <a:headEnd/>
            <a:tailEnd/>
          </a:ln>
          <a:effectLst/>
        </p:spPr>
        <p:txBody>
          <a:bodyPr wrap="none" anchor="ctr"/>
          <a:lstStyle/>
          <a:p>
            <a:endParaRPr lang="en-AU"/>
          </a:p>
        </p:txBody>
      </p:sp>
      <p:sp>
        <p:nvSpPr>
          <p:cNvPr id="53278" name="Oval 30"/>
          <p:cNvSpPr>
            <a:spLocks noChangeArrowheads="1"/>
          </p:cNvSpPr>
          <p:nvPr/>
        </p:nvSpPr>
        <p:spPr bwMode="auto">
          <a:xfrm>
            <a:off x="4926013" y="4254500"/>
            <a:ext cx="615950" cy="627063"/>
          </a:xfrm>
          <a:prstGeom prst="ellipse">
            <a:avLst/>
          </a:prstGeom>
          <a:solidFill>
            <a:srgbClr val="FF0000"/>
          </a:solidFill>
          <a:ln w="9525">
            <a:solidFill>
              <a:schemeClr val="tx1"/>
            </a:solidFill>
            <a:round/>
            <a:headEnd/>
            <a:tailEnd/>
          </a:ln>
          <a:effectLst/>
        </p:spPr>
        <p:txBody>
          <a:bodyPr wrap="none" anchor="ctr"/>
          <a:lstStyle/>
          <a:p>
            <a:endParaRPr lang="en-AU"/>
          </a:p>
        </p:txBody>
      </p:sp>
      <p:sp>
        <p:nvSpPr>
          <p:cNvPr id="53279" name="Oval 31"/>
          <p:cNvSpPr>
            <a:spLocks noChangeArrowheads="1"/>
          </p:cNvSpPr>
          <p:nvPr/>
        </p:nvSpPr>
        <p:spPr bwMode="auto">
          <a:xfrm>
            <a:off x="2573338" y="3614738"/>
            <a:ext cx="628650" cy="588962"/>
          </a:xfrm>
          <a:prstGeom prst="ellipse">
            <a:avLst/>
          </a:prstGeom>
          <a:solidFill>
            <a:srgbClr val="FF0000"/>
          </a:solidFill>
          <a:ln w="9525">
            <a:solidFill>
              <a:schemeClr val="tx1"/>
            </a:solidFill>
            <a:round/>
            <a:headEnd/>
            <a:tailEnd/>
          </a:ln>
          <a:effectLst/>
        </p:spPr>
        <p:txBody>
          <a:bodyPr wrap="none" anchor="ctr"/>
          <a:lstStyle/>
          <a:p>
            <a:endParaRPr lang="en-AU"/>
          </a:p>
        </p:txBody>
      </p:sp>
      <p:sp>
        <p:nvSpPr>
          <p:cNvPr id="53280" name="Oval 32"/>
          <p:cNvSpPr>
            <a:spLocks noChangeArrowheads="1"/>
          </p:cNvSpPr>
          <p:nvPr/>
        </p:nvSpPr>
        <p:spPr bwMode="auto">
          <a:xfrm>
            <a:off x="2679700" y="4402138"/>
            <a:ext cx="420688" cy="433387"/>
          </a:xfrm>
          <a:prstGeom prst="ellipse">
            <a:avLst/>
          </a:prstGeom>
          <a:solidFill>
            <a:srgbClr val="FF0000"/>
          </a:solidFill>
          <a:ln w="9525">
            <a:solidFill>
              <a:schemeClr val="tx1"/>
            </a:solidFill>
            <a:round/>
            <a:headEnd/>
            <a:tailEnd/>
          </a:ln>
          <a:effectLst/>
        </p:spPr>
        <p:txBody>
          <a:bodyPr wrap="none" anchor="ctr"/>
          <a:lstStyle/>
          <a:p>
            <a:endParaRPr lang="en-AU"/>
          </a:p>
        </p:txBody>
      </p:sp>
      <p:sp>
        <p:nvSpPr>
          <p:cNvPr id="53281" name="Oval 33"/>
          <p:cNvSpPr>
            <a:spLocks noChangeArrowheads="1"/>
          </p:cNvSpPr>
          <p:nvPr/>
        </p:nvSpPr>
        <p:spPr bwMode="auto">
          <a:xfrm>
            <a:off x="5008563" y="5084763"/>
            <a:ext cx="420687" cy="395287"/>
          </a:xfrm>
          <a:prstGeom prst="ellipse">
            <a:avLst/>
          </a:prstGeom>
          <a:solidFill>
            <a:srgbClr val="FF0000"/>
          </a:solidFill>
          <a:ln w="9525">
            <a:solidFill>
              <a:schemeClr val="tx1"/>
            </a:solidFill>
            <a:round/>
            <a:headEnd/>
            <a:tailEnd/>
          </a:ln>
          <a:effectLst/>
        </p:spPr>
        <p:txBody>
          <a:bodyPr wrap="none" anchor="ctr"/>
          <a:lstStyle/>
          <a:p>
            <a:endParaRPr lang="en-AU"/>
          </a:p>
        </p:txBody>
      </p:sp>
      <p:sp>
        <p:nvSpPr>
          <p:cNvPr id="53282" name="Oval 34"/>
          <p:cNvSpPr>
            <a:spLocks noChangeArrowheads="1"/>
          </p:cNvSpPr>
          <p:nvPr/>
        </p:nvSpPr>
        <p:spPr bwMode="auto">
          <a:xfrm>
            <a:off x="4989513" y="3671888"/>
            <a:ext cx="420687" cy="446087"/>
          </a:xfrm>
          <a:prstGeom prst="ellipse">
            <a:avLst/>
          </a:prstGeom>
          <a:solidFill>
            <a:srgbClr val="FF0000"/>
          </a:solidFill>
          <a:ln w="9525">
            <a:solidFill>
              <a:schemeClr val="tx1"/>
            </a:solidFill>
            <a:round/>
            <a:headEnd/>
            <a:tailEnd/>
          </a:ln>
          <a:effectLst/>
        </p:spPr>
        <p:txBody>
          <a:bodyPr wrap="none" anchor="ctr"/>
          <a:lstStyle/>
          <a:p>
            <a:endParaRPr lang="en-AU"/>
          </a:p>
        </p:txBody>
      </p:sp>
      <p:sp>
        <p:nvSpPr>
          <p:cNvPr id="53283" name="Oval 35"/>
          <p:cNvSpPr>
            <a:spLocks noChangeArrowheads="1"/>
          </p:cNvSpPr>
          <p:nvPr/>
        </p:nvSpPr>
        <p:spPr bwMode="auto">
          <a:xfrm>
            <a:off x="7292975" y="3757613"/>
            <a:ext cx="309563" cy="309562"/>
          </a:xfrm>
          <a:prstGeom prst="ellipse">
            <a:avLst/>
          </a:prstGeom>
          <a:solidFill>
            <a:srgbClr val="FF0000"/>
          </a:solidFill>
          <a:ln w="9525">
            <a:solidFill>
              <a:schemeClr val="tx1"/>
            </a:solidFill>
            <a:round/>
            <a:headEnd/>
            <a:tailEnd/>
          </a:ln>
          <a:effectLst/>
        </p:spPr>
        <p:txBody>
          <a:bodyPr wrap="none" anchor="ctr"/>
          <a:lstStyle/>
          <a:p>
            <a:endParaRPr lang="en-AU"/>
          </a:p>
        </p:txBody>
      </p:sp>
      <p:sp>
        <p:nvSpPr>
          <p:cNvPr id="53284" name="Oval 36"/>
          <p:cNvSpPr>
            <a:spLocks noChangeArrowheads="1"/>
          </p:cNvSpPr>
          <p:nvPr/>
        </p:nvSpPr>
        <p:spPr bwMode="auto">
          <a:xfrm>
            <a:off x="2751138" y="5175250"/>
            <a:ext cx="309562" cy="309563"/>
          </a:xfrm>
          <a:prstGeom prst="ellipse">
            <a:avLst/>
          </a:prstGeom>
          <a:solidFill>
            <a:srgbClr val="FF0000"/>
          </a:solidFill>
          <a:ln w="9525">
            <a:solidFill>
              <a:schemeClr val="tx1"/>
            </a:solidFill>
            <a:round/>
            <a:headEnd/>
            <a:tailEnd/>
          </a:ln>
          <a:effectLst/>
        </p:spPr>
        <p:txBody>
          <a:bodyPr wrap="none" anchor="ctr"/>
          <a:lstStyle/>
          <a:p>
            <a:endParaRPr lang="en-AU"/>
          </a:p>
        </p:txBody>
      </p:sp>
      <p:sp>
        <p:nvSpPr>
          <p:cNvPr id="53285" name="Oval 37"/>
          <p:cNvSpPr>
            <a:spLocks noChangeArrowheads="1"/>
          </p:cNvSpPr>
          <p:nvPr/>
        </p:nvSpPr>
        <p:spPr bwMode="auto">
          <a:xfrm>
            <a:off x="7265988" y="4438650"/>
            <a:ext cx="366712" cy="338138"/>
          </a:xfrm>
          <a:prstGeom prst="ellipse">
            <a:avLst/>
          </a:prstGeom>
          <a:solidFill>
            <a:srgbClr val="FF0000"/>
          </a:solidFill>
          <a:ln w="9525">
            <a:solidFill>
              <a:schemeClr val="tx1"/>
            </a:solidFill>
            <a:round/>
            <a:headEnd/>
            <a:tailEnd/>
          </a:ln>
          <a:effectLst/>
        </p:spPr>
        <p:txBody>
          <a:bodyPr wrap="none" anchor="ctr"/>
          <a:lstStyle/>
          <a:p>
            <a:endParaRPr lang="en-AU"/>
          </a:p>
        </p:txBody>
      </p:sp>
      <p:sp>
        <p:nvSpPr>
          <p:cNvPr id="53286" name="Rectangle 38"/>
          <p:cNvSpPr>
            <a:spLocks noChangeArrowheads="1"/>
          </p:cNvSpPr>
          <p:nvPr/>
        </p:nvSpPr>
        <p:spPr bwMode="auto">
          <a:xfrm>
            <a:off x="596900" y="603250"/>
            <a:ext cx="8305800" cy="1143000"/>
          </a:xfrm>
          <a:prstGeom prst="rect">
            <a:avLst/>
          </a:prstGeom>
          <a:noFill/>
          <a:ln w="9525" algn="ctr">
            <a:noFill/>
            <a:miter lim="800000"/>
            <a:headEnd/>
            <a:tailEnd/>
          </a:ln>
          <a:effectLst/>
        </p:spPr>
        <p:txBody>
          <a:bodyPr anchor="ctr"/>
          <a:lstStyle/>
          <a:p>
            <a:pPr eaLnBrk="0" hangingPunct="0">
              <a:lnSpc>
                <a:spcPct val="100000"/>
              </a:lnSpc>
              <a:spcBef>
                <a:spcPct val="0"/>
              </a:spcBef>
              <a:buClrTx/>
              <a:buFontTx/>
              <a:buNone/>
            </a:pPr>
            <a:r>
              <a:rPr lang="en-AU" sz="3200"/>
              <a:t>A coherent and effective policy mix</a:t>
            </a:r>
          </a:p>
        </p:txBody>
      </p:sp>
      <p:sp>
        <p:nvSpPr>
          <p:cNvPr id="53287" name="Text Box 39"/>
          <p:cNvSpPr txBox="1">
            <a:spLocks noChangeArrowheads="1"/>
          </p:cNvSpPr>
          <p:nvPr/>
        </p:nvSpPr>
        <p:spPr bwMode="auto">
          <a:xfrm>
            <a:off x="2381250" y="6521450"/>
            <a:ext cx="5962650" cy="336550"/>
          </a:xfrm>
          <a:prstGeom prst="rect">
            <a:avLst/>
          </a:prstGeom>
          <a:noFill/>
          <a:ln w="9525">
            <a:noFill/>
            <a:miter lim="800000"/>
            <a:headEnd/>
            <a:tailEnd/>
          </a:ln>
          <a:effectLst/>
        </p:spPr>
        <p:txBody>
          <a:bodyPr>
            <a:spAutoFit/>
          </a:bodyPr>
          <a:lstStyle/>
          <a:p>
            <a:pPr>
              <a:lnSpc>
                <a:spcPct val="100000"/>
              </a:lnSpc>
              <a:spcBef>
                <a:spcPct val="50000"/>
              </a:spcBef>
              <a:buClrTx/>
              <a:buFontTx/>
              <a:buNone/>
            </a:pPr>
            <a:r>
              <a:rPr lang="en-AU" sz="1600"/>
              <a:t>Source: Adopted from Grubb 2006</a:t>
            </a:r>
          </a:p>
        </p:txBody>
      </p:sp>
      <p:sp>
        <p:nvSpPr>
          <p:cNvPr id="53294" name="Rectangle 46"/>
          <p:cNvSpPr>
            <a:spLocks noChangeArrowheads="1"/>
          </p:cNvSpPr>
          <p:nvPr/>
        </p:nvSpPr>
        <p:spPr bwMode="auto">
          <a:xfrm>
            <a:off x="68263" y="5857875"/>
            <a:ext cx="9105900" cy="457200"/>
          </a:xfrm>
          <a:prstGeom prst="rect">
            <a:avLst/>
          </a:prstGeom>
          <a:noFill/>
          <a:ln w="9525" algn="ctr">
            <a:noFill/>
            <a:miter lim="800000"/>
            <a:headEnd/>
            <a:tailEnd/>
          </a:ln>
          <a:effectLst/>
        </p:spPr>
        <p:txBody>
          <a:bodyPr>
            <a:spAutoFit/>
          </a:bodyPr>
          <a:lstStyle/>
          <a:p>
            <a:pPr marL="342900" indent="-342900" eaLnBrk="0" hangingPunct="0">
              <a:lnSpc>
                <a:spcPct val="100000"/>
              </a:lnSpc>
              <a:buClr>
                <a:srgbClr val="FF0000"/>
              </a:buClr>
              <a:buSzPct val="125000"/>
              <a:buFont typeface="Wingdings" pitchFamily="2" charset="2"/>
              <a:buChar char="Ø"/>
            </a:pPr>
            <a:r>
              <a:rPr lang="en-AU" b="1">
                <a:solidFill>
                  <a:srgbClr val="FF0000"/>
                </a:solidFill>
              </a:rPr>
              <a:t>Different drivers and concerns</a:t>
            </a:r>
            <a:r>
              <a:rPr lang="en-US">
                <a:solidFill>
                  <a:schemeClr val="bg1"/>
                </a:solidFill>
              </a:rPr>
              <a:t> </a:t>
            </a:r>
            <a:r>
              <a:rPr lang="en-US" b="1">
                <a:solidFill>
                  <a:srgbClr val="FF0000"/>
                </a:solidFill>
              </a:rPr>
              <a:t>imply different instruments</a:t>
            </a:r>
            <a:endParaRPr lang="en-AU" b="1">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717550"/>
            <a:ext cx="8305800" cy="1143000"/>
          </a:xfrm>
        </p:spPr>
        <p:txBody>
          <a:bodyPr/>
          <a:lstStyle/>
          <a:p>
            <a:r>
              <a:rPr lang="en-AU" smtClean="0"/>
              <a:t>Carbon pricing rewards individuals and firms that reduce emissions.</a:t>
            </a:r>
          </a:p>
        </p:txBody>
      </p:sp>
      <p:sp>
        <p:nvSpPr>
          <p:cNvPr id="6147" name="Content Placeholder 2"/>
          <p:cNvSpPr>
            <a:spLocks noGrp="1"/>
          </p:cNvSpPr>
          <p:nvPr>
            <p:ph idx="1"/>
          </p:nvPr>
        </p:nvSpPr>
        <p:spPr>
          <a:xfrm>
            <a:off x="420688" y="1690688"/>
            <a:ext cx="8305800" cy="4114800"/>
          </a:xfrm>
        </p:spPr>
        <p:txBody>
          <a:bodyPr/>
          <a:lstStyle/>
          <a:p>
            <a:r>
              <a:rPr lang="en-AU" smtClean="0"/>
              <a:t>Carbon price creates incentives for the use of more carbon efficient technologies</a:t>
            </a:r>
          </a:p>
          <a:p>
            <a:r>
              <a:rPr lang="en-AU" smtClean="0"/>
              <a:t>Induces substitution towards lower carbon fuels, products and services by industry and consumers</a:t>
            </a:r>
          </a:p>
          <a:p>
            <a:r>
              <a:rPr lang="en-AU" smtClean="0"/>
              <a:t>It also creates market potential for low carbon and energy efficient innovation.</a:t>
            </a:r>
            <a:r>
              <a:rPr lang="en-AU" i="1" smtClean="0"/>
              <a:t> </a:t>
            </a:r>
          </a:p>
          <a:p>
            <a:r>
              <a:rPr lang="en-AU" smtClean="0"/>
              <a:t>To deliver this outcome the carbon price has to feed through the economy.</a:t>
            </a:r>
          </a:p>
          <a:p>
            <a:r>
              <a:rPr lang="en-AU" smtClean="0"/>
              <a:t>This builds on extensive empirical evidence: energy prices drive energy efficiency.</a:t>
            </a:r>
          </a:p>
          <a:p>
            <a:pPr>
              <a:buClr>
                <a:srgbClr val="FF0000"/>
              </a:buClr>
              <a:buSzPct val="125000"/>
              <a:buFont typeface="Wingdings" pitchFamily="2" charset="2"/>
              <a:buChar char="Ø"/>
            </a:pPr>
            <a:r>
              <a:rPr lang="en-AU" b="1" smtClean="0">
                <a:solidFill>
                  <a:srgbClr val="FF0000"/>
                </a:solidFill>
              </a:rPr>
              <a:t>Carbon pricing is a challenging, but indispensable,  component of climate policy.</a:t>
            </a:r>
          </a:p>
        </p:txBody>
      </p:sp>
      <p:sp>
        <p:nvSpPr>
          <p:cNvPr id="6148" name="Slide Number Placeholder 3"/>
          <p:cNvSpPr>
            <a:spLocks noGrp="1"/>
          </p:cNvSpPr>
          <p:nvPr>
            <p:ph type="sldNum" sz="quarter" idx="10"/>
          </p:nvPr>
        </p:nvSpPr>
        <p:spPr>
          <a:noFill/>
        </p:spPr>
        <p:txBody>
          <a:bodyPr/>
          <a:lstStyle/>
          <a:p>
            <a:fld id="{B00D910F-7C5C-4281-8240-3F2C685A2690}" type="slidenum">
              <a:rPr lang="en-AU" smtClean="0"/>
              <a:pPr/>
              <a:t>5</a:t>
            </a:fld>
            <a:endParaRPr lang="en-AU" smtClean="0"/>
          </a:p>
        </p:txBody>
      </p:sp>
      <p:sp>
        <p:nvSpPr>
          <p:cNvPr id="6150" name="Text Box 5"/>
          <p:cNvSpPr txBox="1">
            <a:spLocks noChangeArrowheads="1"/>
          </p:cNvSpPr>
          <p:nvPr/>
        </p:nvSpPr>
        <p:spPr bwMode="auto">
          <a:xfrm>
            <a:off x="5810250" y="6491288"/>
            <a:ext cx="2822575" cy="366712"/>
          </a:xfrm>
          <a:prstGeom prst="rect">
            <a:avLst/>
          </a:prstGeom>
          <a:noFill/>
          <a:ln w="9525">
            <a:noFill/>
            <a:miter lim="800000"/>
            <a:headEnd/>
            <a:tailEnd/>
          </a:ln>
        </p:spPr>
        <p:txBody>
          <a:bodyPr>
            <a:spAutoFit/>
          </a:bodyPr>
          <a:lstStyle/>
          <a:p>
            <a:pPr>
              <a:buFont typeface="Wingdings" pitchFamily="2" charset="2"/>
              <a:buNone/>
            </a:pPr>
            <a:r>
              <a:rPr lang="en-GB" sz="2000"/>
              <a:t>Neuhoff (2008)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525" y="757238"/>
            <a:ext cx="8305800" cy="1143000"/>
          </a:xfrm>
        </p:spPr>
        <p:txBody>
          <a:bodyPr/>
          <a:lstStyle/>
          <a:p>
            <a:r>
              <a:rPr lang="en-AU" smtClean="0"/>
              <a:t>Emissions trading and carbon taxes are theoretical twins or ‘duals’</a:t>
            </a:r>
          </a:p>
        </p:txBody>
      </p:sp>
      <p:sp>
        <p:nvSpPr>
          <p:cNvPr id="9219" name="Content Placeholder 2"/>
          <p:cNvSpPr>
            <a:spLocks noGrp="1"/>
          </p:cNvSpPr>
          <p:nvPr>
            <p:ph idx="1"/>
          </p:nvPr>
        </p:nvSpPr>
        <p:spPr>
          <a:xfrm>
            <a:off x="419100" y="1949450"/>
            <a:ext cx="8724900" cy="4114800"/>
          </a:xfrm>
        </p:spPr>
        <p:txBody>
          <a:bodyPr/>
          <a:lstStyle/>
          <a:p>
            <a:r>
              <a:rPr lang="en-AU" smtClean="0"/>
              <a:t>Both set a price on emissions</a:t>
            </a:r>
          </a:p>
          <a:p>
            <a:r>
              <a:rPr lang="en-AU" smtClean="0"/>
              <a:t>Both aim at achieving </a:t>
            </a:r>
            <a:r>
              <a:rPr lang="en-GB" smtClean="0"/>
              <a:t>emission reductions from where they are least costly.</a:t>
            </a:r>
          </a:p>
          <a:p>
            <a:r>
              <a:rPr lang="en-GB" smtClean="0"/>
              <a:t>Under idealised conditions (including no uncertainty) they are equally effective.</a:t>
            </a:r>
          </a:p>
          <a:p>
            <a:pPr lvl="1"/>
            <a:r>
              <a:rPr lang="en-GB" smtClean="0"/>
              <a:t>Price of carbon permit = carbon tax rate</a:t>
            </a:r>
          </a:p>
          <a:p>
            <a:r>
              <a:rPr lang="en-AU" smtClean="0"/>
              <a:t>Under uncertainty (of mitigation costs or damage costs) it depends on the relative slope of the curves:</a:t>
            </a:r>
          </a:p>
          <a:p>
            <a:pPr lvl="1"/>
            <a:r>
              <a:rPr lang="en-AU" smtClean="0"/>
              <a:t>Considering atmospheric stock of gases that drive climate change damage curve is flat: </a:t>
            </a:r>
            <a:r>
              <a:rPr lang="en-US" smtClean="0"/>
              <a:t>carbon taxes more efficient instrument </a:t>
            </a:r>
          </a:p>
          <a:p>
            <a:pPr lvl="1"/>
            <a:r>
              <a:rPr lang="en-US" smtClean="0"/>
              <a:t>Taking tipping points into account marginal benefits are potentially very steep: emission trading scheme more efficient option</a:t>
            </a:r>
            <a:r>
              <a:rPr lang="en-AU" smtClean="0"/>
              <a:t> </a:t>
            </a:r>
          </a:p>
          <a:p>
            <a:endParaRPr lang="en-GB" smtClean="0"/>
          </a:p>
        </p:txBody>
      </p:sp>
      <p:sp>
        <p:nvSpPr>
          <p:cNvPr id="9220" name="Slide Number Placeholder 3"/>
          <p:cNvSpPr>
            <a:spLocks noGrp="1"/>
          </p:cNvSpPr>
          <p:nvPr>
            <p:ph type="sldNum" sz="quarter" idx="10"/>
          </p:nvPr>
        </p:nvSpPr>
        <p:spPr>
          <a:noFill/>
        </p:spPr>
        <p:txBody>
          <a:bodyPr/>
          <a:lstStyle/>
          <a:p>
            <a:fld id="{801F816E-7577-4598-BDFA-88F169C03123}" type="slidenum">
              <a:rPr lang="en-AU" smtClean="0"/>
              <a:pPr/>
              <a:t>6</a:t>
            </a:fld>
            <a:endParaRPr lang="en-AU"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20688" y="698500"/>
            <a:ext cx="8305800" cy="1143000"/>
          </a:xfrm>
        </p:spPr>
        <p:txBody>
          <a:bodyPr/>
          <a:lstStyle/>
          <a:p>
            <a:r>
              <a:rPr lang="en-AU" smtClean="0"/>
              <a:t>Emissions Trading and Carbon Taxes share a range of considerations</a:t>
            </a:r>
          </a:p>
        </p:txBody>
      </p:sp>
      <p:sp>
        <p:nvSpPr>
          <p:cNvPr id="10243" name="Content Placeholder 2"/>
          <p:cNvSpPr>
            <a:spLocks noGrp="1"/>
          </p:cNvSpPr>
          <p:nvPr>
            <p:ph idx="1"/>
          </p:nvPr>
        </p:nvSpPr>
        <p:spPr>
          <a:xfrm>
            <a:off x="381000" y="1816100"/>
            <a:ext cx="8305800" cy="4114800"/>
          </a:xfrm>
        </p:spPr>
        <p:txBody>
          <a:bodyPr/>
          <a:lstStyle/>
          <a:p>
            <a:r>
              <a:rPr lang="en-AU" smtClean="0"/>
              <a:t>Setting targets: “It is neither easier or harder to name the right price than the right quantities because in principle exactly the same information is needed to correctly specify either” (Weitzman, 1974) –</a:t>
            </a:r>
            <a:r>
              <a:rPr lang="en-US" smtClean="0">
                <a:cs typeface="Arial" charset="0"/>
              </a:rPr>
              <a:t>&gt;</a:t>
            </a:r>
            <a:r>
              <a:rPr lang="en-AU" smtClean="0"/>
              <a:t> Climate Science delivers quantities</a:t>
            </a:r>
          </a:p>
          <a:p>
            <a:r>
              <a:rPr lang="en-AU" smtClean="0"/>
              <a:t>Energy intensive trade exposed industries – same problem</a:t>
            </a:r>
          </a:p>
          <a:p>
            <a:r>
              <a:rPr lang="en-AU" smtClean="0"/>
              <a:t>Stranded assets – e.g. coal – same problem</a:t>
            </a:r>
          </a:p>
          <a:p>
            <a:r>
              <a:rPr lang="en-AU" smtClean="0"/>
              <a:t>Low income distributional impacts – same problem</a:t>
            </a:r>
          </a:p>
          <a:p>
            <a:r>
              <a:rPr lang="en-AU" smtClean="0"/>
              <a:t>Investment decisions – uncertainty of price in ETS could become trial and error of carbon tax to achieve specific target (who bears the uncertainty?)</a:t>
            </a:r>
          </a:p>
          <a:p>
            <a:endParaRPr lang="en-AU" smtClean="0"/>
          </a:p>
        </p:txBody>
      </p:sp>
      <p:sp>
        <p:nvSpPr>
          <p:cNvPr id="10244" name="Slide Number Placeholder 3"/>
          <p:cNvSpPr>
            <a:spLocks noGrp="1"/>
          </p:cNvSpPr>
          <p:nvPr>
            <p:ph type="sldNum" sz="quarter" idx="10"/>
          </p:nvPr>
        </p:nvSpPr>
        <p:spPr>
          <a:noFill/>
        </p:spPr>
        <p:txBody>
          <a:bodyPr/>
          <a:lstStyle/>
          <a:p>
            <a:fld id="{24AA457B-F536-4AD5-8309-CEBD1DD5559C}" type="slidenum">
              <a:rPr lang="en-AU" smtClean="0"/>
              <a:pPr/>
              <a:t>7</a:t>
            </a:fld>
            <a:endParaRPr lang="en-AU" smtClean="0"/>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4175" y="593725"/>
            <a:ext cx="8305800" cy="1143000"/>
          </a:xfrm>
          <a:noFill/>
          <a:ln/>
        </p:spPr>
        <p:txBody>
          <a:bodyPr/>
          <a:lstStyle/>
          <a:p>
            <a:r>
              <a:rPr lang="en-AU" smtClean="0"/>
              <a:t>EU Emissions trading scheme</a:t>
            </a:r>
          </a:p>
        </p:txBody>
      </p:sp>
      <p:sp>
        <p:nvSpPr>
          <p:cNvPr id="43011" name="Rectangle 3"/>
          <p:cNvSpPr>
            <a:spLocks noGrp="1" noChangeArrowheads="1"/>
          </p:cNvSpPr>
          <p:nvPr>
            <p:ph type="body" idx="1"/>
          </p:nvPr>
        </p:nvSpPr>
        <p:spPr>
          <a:xfrm>
            <a:off x="381000" y="1509713"/>
            <a:ext cx="8305800" cy="4114800"/>
          </a:xfrm>
        </p:spPr>
        <p:txBody>
          <a:bodyPr/>
          <a:lstStyle/>
          <a:p>
            <a:pPr>
              <a:lnSpc>
                <a:spcPct val="80000"/>
              </a:lnSpc>
            </a:pPr>
            <a:r>
              <a:rPr lang="en-AU" sz="1800" smtClean="0"/>
              <a:t>Participation</a:t>
            </a:r>
          </a:p>
          <a:p>
            <a:pPr lvl="1">
              <a:lnSpc>
                <a:spcPct val="80000"/>
              </a:lnSpc>
            </a:pPr>
            <a:r>
              <a:rPr lang="en-US" sz="1600" smtClean="0"/>
              <a:t>27 participating countries (+3 Norway, Lichtenstein and Iceland)</a:t>
            </a:r>
          </a:p>
          <a:p>
            <a:pPr lvl="1">
              <a:lnSpc>
                <a:spcPct val="80000"/>
              </a:lnSpc>
            </a:pPr>
            <a:r>
              <a:rPr lang="en-GB" sz="1600" smtClean="0"/>
              <a:t>All electricity, ferrous metals, pulp &amp; paper, cement and all facilities &gt; 20MW, total 46% of EU emissions</a:t>
            </a:r>
            <a:endParaRPr lang="en-US" sz="1600" smtClean="0"/>
          </a:p>
          <a:p>
            <a:pPr lvl="1">
              <a:lnSpc>
                <a:spcPct val="80000"/>
              </a:lnSpc>
            </a:pPr>
            <a:r>
              <a:rPr lang="en-US" sz="1600" smtClean="0"/>
              <a:t>International Link via limited use of Kyoto Units in all Phases</a:t>
            </a:r>
            <a:r>
              <a:rPr lang="en-GB" sz="1600" smtClean="0"/>
              <a:t> </a:t>
            </a:r>
          </a:p>
          <a:p>
            <a:pPr>
              <a:lnSpc>
                <a:spcPct val="80000"/>
              </a:lnSpc>
            </a:pPr>
            <a:r>
              <a:rPr lang="en-AU" sz="1800" smtClean="0"/>
              <a:t>Timing: </a:t>
            </a:r>
          </a:p>
          <a:p>
            <a:pPr lvl="1">
              <a:lnSpc>
                <a:spcPct val="80000"/>
              </a:lnSpc>
            </a:pPr>
            <a:r>
              <a:rPr lang="en-AU" sz="1600" smtClean="0"/>
              <a:t>Started 2005</a:t>
            </a:r>
          </a:p>
          <a:p>
            <a:pPr lvl="1">
              <a:lnSpc>
                <a:spcPct val="80000"/>
              </a:lnSpc>
            </a:pPr>
            <a:r>
              <a:rPr lang="en-AU" sz="1600" smtClean="0"/>
              <a:t>Pilot Phase (2005-2007), Phase 2 (2008-2012= Kyoto), Phase 3 (2013-202) </a:t>
            </a:r>
            <a:endParaRPr lang="en-US" sz="1600" smtClean="0"/>
          </a:p>
          <a:p>
            <a:pPr lvl="1">
              <a:lnSpc>
                <a:spcPct val="80000"/>
              </a:lnSpc>
            </a:pPr>
            <a:r>
              <a:rPr lang="en-US" sz="1600" smtClean="0"/>
              <a:t>Full flexibility (banking / borrowing) within a period, no banking from pilot phase to phase 2</a:t>
            </a:r>
          </a:p>
          <a:p>
            <a:pPr>
              <a:lnSpc>
                <a:spcPct val="80000"/>
              </a:lnSpc>
            </a:pPr>
            <a:r>
              <a:rPr lang="en-US" sz="1800" smtClean="0"/>
              <a:t>Cap, Allocation and sanctions</a:t>
            </a:r>
          </a:p>
          <a:p>
            <a:pPr lvl="1">
              <a:lnSpc>
                <a:spcPct val="80000"/>
              </a:lnSpc>
            </a:pPr>
            <a:r>
              <a:rPr lang="en-US" sz="1600" smtClean="0"/>
              <a:t>Phase 1+2: Cap &amp; allocation left to the Member States (National Allocation Plans), approval by the European Commission: Mainly free allocation </a:t>
            </a:r>
          </a:p>
          <a:p>
            <a:pPr lvl="1">
              <a:lnSpc>
                <a:spcPct val="80000"/>
              </a:lnSpc>
            </a:pPr>
            <a:r>
              <a:rPr lang="en-US" sz="1600" smtClean="0"/>
              <a:t>Phase 3: Central cap setting, -21% compared to 2005, around 60% auctioning 2013, increasing over time</a:t>
            </a:r>
          </a:p>
          <a:p>
            <a:pPr lvl="1">
              <a:lnSpc>
                <a:spcPct val="80000"/>
              </a:lnSpc>
            </a:pPr>
            <a:r>
              <a:rPr lang="en-US" sz="1600" smtClean="0"/>
              <a:t>100 €/t CO2 (from 2008), no buy-out, no safety valve</a:t>
            </a:r>
          </a:p>
          <a:p>
            <a:pPr>
              <a:lnSpc>
                <a:spcPct val="80000"/>
              </a:lnSpc>
            </a:pPr>
            <a:r>
              <a:rPr lang="en-US" sz="1800" smtClean="0"/>
              <a:t>Lessons learnt:</a:t>
            </a:r>
          </a:p>
          <a:p>
            <a:pPr lvl="1">
              <a:lnSpc>
                <a:spcPct val="80000"/>
              </a:lnSpc>
            </a:pPr>
            <a:r>
              <a:rPr lang="en-US" sz="1600" smtClean="0"/>
              <a:t>Abatement can be proved for the pilot phase (when there was an EUA price) </a:t>
            </a:r>
          </a:p>
          <a:p>
            <a:pPr lvl="1">
              <a:lnSpc>
                <a:spcPct val="80000"/>
              </a:lnSpc>
            </a:pPr>
            <a:r>
              <a:rPr lang="en-US" sz="1600" smtClean="0"/>
              <a:t>Emission reduction resulted more from ‘unexpected’ sources (coal-to-coal shift, biomass co-firing) than from the ‘conventional’ fuel shift</a:t>
            </a:r>
          </a:p>
          <a:p>
            <a:pPr lvl="1">
              <a:lnSpc>
                <a:spcPct val="80000"/>
              </a:lnSpc>
            </a:pPr>
            <a:r>
              <a:rPr lang="en-US" sz="1600" smtClean="0"/>
              <a:t>Cap setting important and free allocation complex </a:t>
            </a:r>
          </a:p>
          <a:p>
            <a:pPr>
              <a:lnSpc>
                <a:spcPct val="80000"/>
              </a:lnSpc>
              <a:buFontTx/>
              <a:buChar char="–"/>
            </a:pPr>
            <a:endParaRPr lang="en-US" sz="1600" smtClean="0"/>
          </a:p>
          <a:p>
            <a:pPr>
              <a:lnSpc>
                <a:spcPct val="80000"/>
              </a:lnSpc>
              <a:buFont typeface="Wingdings" pitchFamily="2" charset="2"/>
              <a:buNone/>
            </a:pPr>
            <a:endParaRPr lang="en-US" sz="1800" smtClean="0"/>
          </a:p>
          <a:p>
            <a:pPr>
              <a:lnSpc>
                <a:spcPct val="80000"/>
              </a:lnSpc>
            </a:pPr>
            <a:endParaRPr lang="en-AU" sz="18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AU" smtClean="0"/>
              <a:t>Environmental taxes</a:t>
            </a:r>
          </a:p>
        </p:txBody>
      </p:sp>
      <p:sp>
        <p:nvSpPr>
          <p:cNvPr id="55299" name="Rectangle 3"/>
          <p:cNvSpPr>
            <a:spLocks noGrp="1" noChangeArrowheads="1"/>
          </p:cNvSpPr>
          <p:nvPr>
            <p:ph type="body" idx="1"/>
          </p:nvPr>
        </p:nvSpPr>
        <p:spPr>
          <a:xfrm>
            <a:off x="111125" y="1600200"/>
            <a:ext cx="8305800" cy="4464050"/>
          </a:xfrm>
        </p:spPr>
        <p:txBody>
          <a:bodyPr/>
          <a:lstStyle/>
          <a:p>
            <a:pPr>
              <a:lnSpc>
                <a:spcPct val="80000"/>
              </a:lnSpc>
            </a:pPr>
            <a:r>
              <a:rPr lang="en-AU" sz="1800" smtClean="0"/>
              <a:t>Carbon tax in Norway (Bruvoll and Larsen 2004)</a:t>
            </a:r>
          </a:p>
          <a:p>
            <a:pPr lvl="1">
              <a:lnSpc>
                <a:spcPct val="80000"/>
              </a:lnSpc>
            </a:pPr>
            <a:r>
              <a:rPr lang="en-AU" sz="1600" smtClean="0"/>
              <a:t>Introduced in 1991</a:t>
            </a:r>
          </a:p>
          <a:p>
            <a:pPr lvl="1">
              <a:lnSpc>
                <a:spcPct val="80000"/>
              </a:lnSpc>
            </a:pPr>
            <a:r>
              <a:rPr lang="en-AU" sz="1600" smtClean="0"/>
              <a:t>highest carbon tax rate was US$51 per tonne CO2 in 1999, and the average tax was US$21 per tonne CO2</a:t>
            </a:r>
          </a:p>
          <a:p>
            <a:pPr lvl="1">
              <a:lnSpc>
                <a:spcPct val="80000"/>
              </a:lnSpc>
            </a:pPr>
            <a:r>
              <a:rPr lang="en-AU" sz="1600" smtClean="0"/>
              <a:t>Despite carbon tax CO2 increased by 19 percent from 1990 to 1999  but GDP growth of 35 percent </a:t>
            </a:r>
          </a:p>
          <a:p>
            <a:pPr lvl="1">
              <a:lnSpc>
                <a:spcPct val="80000"/>
              </a:lnSpc>
            </a:pPr>
            <a:r>
              <a:rPr lang="en-AU" sz="1600" smtClean="0">
                <a:solidFill>
                  <a:srgbClr val="FF0000"/>
                </a:solidFill>
              </a:rPr>
              <a:t>Small effect of carbon taxes on emission-reducing components (total 2.3%, on-shore only 1.5%)</a:t>
            </a:r>
          </a:p>
          <a:p>
            <a:pPr lvl="1">
              <a:lnSpc>
                <a:spcPct val="80000"/>
              </a:lnSpc>
            </a:pPr>
            <a:r>
              <a:rPr lang="en-AU" sz="1600" smtClean="0"/>
              <a:t>Reason: </a:t>
            </a:r>
            <a:r>
              <a:rPr lang="en-AU" sz="1600" smtClean="0">
                <a:solidFill>
                  <a:srgbClr val="FF0000"/>
                </a:solidFill>
              </a:rPr>
              <a:t>exemption for a broad range of fossil fuel intensive industries</a:t>
            </a:r>
            <a:r>
              <a:rPr lang="en-AU" sz="1600" smtClean="0"/>
              <a:t> (e.g. </a:t>
            </a:r>
            <a:r>
              <a:rPr lang="en-US" sz="1600" smtClean="0"/>
              <a:t>fishing, agriculture, land-based gas use, metals refining, cement, and several others)</a:t>
            </a:r>
            <a:r>
              <a:rPr lang="en-AU" sz="1600" smtClean="0"/>
              <a:t> principally motivated by concern about competitiveness </a:t>
            </a:r>
          </a:p>
          <a:p>
            <a:pPr>
              <a:lnSpc>
                <a:spcPct val="80000"/>
              </a:lnSpc>
            </a:pPr>
            <a:r>
              <a:rPr lang="en-AU" sz="1800" smtClean="0"/>
              <a:t>Eco tax in Germany</a:t>
            </a:r>
          </a:p>
          <a:p>
            <a:pPr lvl="1">
              <a:lnSpc>
                <a:spcPct val="80000"/>
              </a:lnSpc>
            </a:pPr>
            <a:r>
              <a:rPr lang="en-AU" sz="1600" smtClean="0"/>
              <a:t>Introduced 1999</a:t>
            </a:r>
          </a:p>
          <a:p>
            <a:pPr lvl="1">
              <a:lnSpc>
                <a:spcPct val="80000"/>
              </a:lnSpc>
            </a:pPr>
            <a:r>
              <a:rPr lang="en-GB" sz="1600" smtClean="0"/>
              <a:t>Apart from reducing energy consumption aim to generate revenue to lower burden on labour costs to increase employment</a:t>
            </a:r>
            <a:r>
              <a:rPr lang="en-AU" sz="1600" smtClean="0"/>
              <a:t> </a:t>
            </a:r>
          </a:p>
          <a:p>
            <a:pPr lvl="1">
              <a:lnSpc>
                <a:spcPct val="80000"/>
              </a:lnSpc>
            </a:pPr>
            <a:r>
              <a:rPr lang="en-AU" sz="1600" smtClean="0"/>
              <a:t>Mineral oil and electricity tax (</a:t>
            </a:r>
            <a:r>
              <a:rPr lang="en-AU" sz="1600" smtClean="0">
                <a:solidFill>
                  <a:srgbClr val="FF0000"/>
                </a:solidFill>
              </a:rPr>
              <a:t>excludes coal!!</a:t>
            </a:r>
            <a:r>
              <a:rPr lang="en-AU" sz="1600" smtClean="0"/>
              <a:t>)</a:t>
            </a:r>
          </a:p>
          <a:p>
            <a:pPr lvl="1">
              <a:lnSpc>
                <a:spcPct val="80000"/>
              </a:lnSpc>
            </a:pPr>
            <a:r>
              <a:rPr lang="en-AU" sz="1600" smtClean="0">
                <a:solidFill>
                  <a:srgbClr val="FF0000"/>
                </a:solidFill>
              </a:rPr>
              <a:t>Net burden cap for manufacturing industry</a:t>
            </a:r>
            <a:r>
              <a:rPr lang="en-AU" sz="1600" smtClean="0"/>
              <a:t>: Refund of full eco tax if tax burden is 1.2 of the savings received through social security payment</a:t>
            </a:r>
          </a:p>
          <a:p>
            <a:pPr lvl="1">
              <a:lnSpc>
                <a:spcPct val="80000"/>
              </a:lnSpc>
              <a:buFontTx/>
              <a:buNone/>
            </a:pPr>
            <a:r>
              <a:rPr lang="en-AU" sz="1600" smtClean="0"/>
              <a:t>Administration costs of exemptions can be very high!!</a:t>
            </a:r>
          </a:p>
          <a:p>
            <a:pPr lvl="1">
              <a:lnSpc>
                <a:spcPct val="80000"/>
              </a:lnSpc>
            </a:pPr>
            <a:endParaRPr lang="en-AU" sz="1600" smtClean="0"/>
          </a:p>
        </p:txBody>
      </p:sp>
    </p:spTree>
  </p:cSld>
  <p:clrMapOvr>
    <a:masterClrMapping/>
  </p:clrMapOvr>
</p:sld>
</file>

<file path=ppt/theme/theme1.xml><?xml version="1.0" encoding="utf-8"?>
<a:theme xmlns:a="http://schemas.openxmlformats.org/drawingml/2006/main" name="MacGill 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6633"/>
      </a:hlink>
      <a:folHlink>
        <a:srgbClr val="B2B2B2"/>
      </a:folHlink>
    </a:clrScheme>
    <a:fontScheme name="CEEM_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rgbClr val="5A6827"/>
          </a:buClr>
          <a:buSzTx/>
          <a:buFont typeface="Wingdings" pitchFamily="2" charset="2"/>
          <a:buChar char="§"/>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rgbClr val="5A6827"/>
          </a:buClr>
          <a:buSzTx/>
          <a:buFont typeface="Wingdings" pitchFamily="2" charset="2"/>
          <a:buChar char="§"/>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CEEM_Powerpoin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EEM_Powerpoi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EEM_Powerpoin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EEM_Powerpoin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EEM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EEM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EEM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6633"/>
    </a:hlink>
    <a:folHlink>
      <a:srgbClr val="B2B2B2"/>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6633"/>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MacGill 1</Template>
  <TotalTime>1320</TotalTime>
  <Words>1491</Words>
  <Application>Microsoft PowerPoint</Application>
  <PresentationFormat>On-screen Show (4:3)</PresentationFormat>
  <Paragraphs>143</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MacGill 1</vt:lpstr>
      <vt:lpstr>Dr. Regina Betz Parliamentary Library Vital Issues Seminar Carbon Tax and Emissions Trading Canberra, Tuesday 17 March  </vt:lpstr>
      <vt:lpstr>Overview</vt:lpstr>
      <vt:lpstr>There are three main pillars of climate change policy</vt:lpstr>
      <vt:lpstr>Slide 4</vt:lpstr>
      <vt:lpstr>Carbon pricing rewards individuals and firms that reduce emissions.</vt:lpstr>
      <vt:lpstr>Emissions trading and carbon taxes are theoretical twins or ‘duals’</vt:lpstr>
      <vt:lpstr>Emissions Trading and Carbon Taxes share a range of considerations</vt:lpstr>
      <vt:lpstr>EU Emissions trading scheme</vt:lpstr>
      <vt:lpstr>Environmental taxes</vt:lpstr>
      <vt:lpstr>International Agreements</vt:lpstr>
      <vt:lpstr>‘Voluntary’ action incentives debate – some clarifications</vt:lpstr>
      <vt:lpstr>European example of a carbon retirement site</vt:lpstr>
      <vt:lpstr>What about the recession?</vt:lpstr>
      <vt:lpstr>Conclusions</vt:lpstr>
      <vt:lpstr>Slide 15</vt:lpstr>
    </vt:vector>
  </TitlesOfParts>
  <Company>School of Economics, FCE UNSW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potential for sustainable energy futures Dr Iain MacGill Centre for Energy and Environmental Markets (CEEM), UNSW</dc:title>
  <dc:creator>Paul</dc:creator>
  <cp:lastModifiedBy>missinghamr</cp:lastModifiedBy>
  <cp:revision>89</cp:revision>
  <dcterms:created xsi:type="dcterms:W3CDTF">2009-02-04T09:19:43Z</dcterms:created>
  <dcterms:modified xsi:type="dcterms:W3CDTF">2009-03-17T23:09:33Z</dcterms:modified>
</cp:coreProperties>
</file>