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Default Extension="jpg" ContentType="image/jpg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4610100" cy="3460750"/>
  <p:notesSz cx="4610100" cy="34607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45757" y="1072832"/>
            <a:ext cx="3918585" cy="7267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91515" y="1938020"/>
            <a:ext cx="3227070" cy="8651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dirty="0" spc="-10"/>
              <a:t>#</a:t>
            </a:fld>
            <a:r>
              <a:rPr dirty="0" spc="-50"/>
              <a:t> </a:t>
            </a:r>
            <a:r>
              <a:rPr dirty="0" spc="-10"/>
              <a:t>/</a:t>
            </a:r>
            <a:r>
              <a:rPr dirty="0" spc="-50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dirty="0" spc="-10"/>
              <a:t>#</a:t>
            </a:fld>
            <a:r>
              <a:rPr dirty="0" spc="-50"/>
              <a:t> </a:t>
            </a:r>
            <a:r>
              <a:rPr dirty="0" spc="-10"/>
              <a:t>/</a:t>
            </a:r>
            <a:r>
              <a:rPr dirty="0" spc="-50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230505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2374201" y="795972"/>
            <a:ext cx="2005393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dirty="0" spc="-10"/>
              <a:t>#</a:t>
            </a:fld>
            <a:r>
              <a:rPr dirty="0" spc="-50"/>
              <a:t> </a:t>
            </a:r>
            <a:r>
              <a:rPr dirty="0" spc="-10"/>
              <a:t>/</a:t>
            </a:r>
            <a:r>
              <a:rPr dirty="0" spc="-50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dirty="0" spc="-10"/>
              <a:t>#</a:t>
            </a:fld>
            <a:r>
              <a:rPr dirty="0" spc="-50"/>
              <a:t> </a:t>
            </a:r>
            <a:r>
              <a:rPr dirty="0" spc="-10"/>
              <a:t>/</a:t>
            </a:r>
            <a:r>
              <a:rPr dirty="0" spc="-50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dirty="0" spc="-10"/>
              <a:t>#</a:t>
            </a:fld>
            <a:r>
              <a:rPr dirty="0" spc="-50"/>
              <a:t> </a:t>
            </a:r>
            <a:r>
              <a:rPr dirty="0" spc="-10"/>
              <a:t>/</a:t>
            </a:r>
            <a:r>
              <a:rPr dirty="0" spc="-50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088361" y="3298252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80" h="30479">
                <a:moveTo>
                  <a:pt x="0" y="30366"/>
                </a:moveTo>
                <a:lnTo>
                  <a:pt x="43019" y="30366"/>
                </a:lnTo>
                <a:lnTo>
                  <a:pt x="43019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5060">
            <a:solidFill>
              <a:srgbClr val="9999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3008744" y="3294290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</a:pathLst>
          </a:custGeom>
          <a:solidFill>
            <a:srgbClr val="CC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3186546" y="3294290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0" y="0"/>
                </a:moveTo>
                <a:lnTo>
                  <a:pt x="0" y="38100"/>
                </a:lnTo>
                <a:lnTo>
                  <a:pt x="2540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CC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3339032" y="3287940"/>
            <a:ext cx="64135" cy="50800"/>
          </a:xfrm>
          <a:custGeom>
            <a:avLst/>
            <a:gdLst/>
            <a:ahLst/>
            <a:cxnLst/>
            <a:rect l="l" t="t" r="r" b="b"/>
            <a:pathLst>
              <a:path w="64135" h="50800">
                <a:moveTo>
                  <a:pt x="0" y="50800"/>
                </a:moveTo>
                <a:lnTo>
                  <a:pt x="43019" y="50800"/>
                </a:lnTo>
                <a:lnTo>
                  <a:pt x="43019" y="20434"/>
                </a:lnTo>
                <a:lnTo>
                  <a:pt x="0" y="20434"/>
                </a:lnTo>
                <a:lnTo>
                  <a:pt x="0" y="50800"/>
                </a:lnTo>
                <a:close/>
              </a:path>
              <a:path w="64135" h="50800">
                <a:moveTo>
                  <a:pt x="10491" y="20320"/>
                </a:moveTo>
                <a:lnTo>
                  <a:pt x="10491" y="10160"/>
                </a:lnTo>
                <a:lnTo>
                  <a:pt x="53672" y="10160"/>
                </a:lnTo>
                <a:lnTo>
                  <a:pt x="53672" y="40640"/>
                </a:lnTo>
                <a:lnTo>
                  <a:pt x="43512" y="40640"/>
                </a:lnTo>
              </a:path>
              <a:path w="64135" h="50800">
                <a:moveTo>
                  <a:pt x="20652" y="10160"/>
                </a:moveTo>
                <a:lnTo>
                  <a:pt x="20652" y="0"/>
                </a:lnTo>
                <a:lnTo>
                  <a:pt x="63832" y="0"/>
                </a:lnTo>
                <a:lnTo>
                  <a:pt x="63832" y="30480"/>
                </a:lnTo>
                <a:lnTo>
                  <a:pt x="53672" y="30480"/>
                </a:lnTo>
              </a:path>
            </a:pathLst>
          </a:custGeom>
          <a:ln w="5060">
            <a:solidFill>
              <a:srgbClr val="9999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3275863" y="3294290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CC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3631883" y="3300640"/>
            <a:ext cx="38100" cy="0"/>
          </a:xfrm>
          <a:custGeom>
            <a:avLst/>
            <a:gdLst/>
            <a:ahLst/>
            <a:cxnLst/>
            <a:rect l="l" t="t" r="r" b="b"/>
            <a:pathLst>
              <a:path w="38100" h="0">
                <a:moveTo>
                  <a:pt x="0" y="0"/>
                </a:moveTo>
                <a:lnTo>
                  <a:pt x="38100" y="0"/>
                </a:lnTo>
              </a:path>
            </a:pathLst>
          </a:custGeom>
          <a:ln w="7591">
            <a:solidFill>
              <a:srgbClr val="9999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bg object 22"/>
          <p:cNvSpPr/>
          <p:nvPr/>
        </p:nvSpPr>
        <p:spPr>
          <a:xfrm>
            <a:off x="3542982" y="3294290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CC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3" name="bg object 23"/>
          <p:cNvSpPr/>
          <p:nvPr/>
        </p:nvSpPr>
        <p:spPr>
          <a:xfrm>
            <a:off x="3619183" y="328794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0" y="0"/>
                </a:moveTo>
                <a:lnTo>
                  <a:pt x="38100" y="0"/>
                </a:lnTo>
              </a:path>
              <a:path w="50800" h="50800">
                <a:moveTo>
                  <a:pt x="12700" y="25400"/>
                </a:moveTo>
                <a:lnTo>
                  <a:pt x="50800" y="25400"/>
                </a:lnTo>
              </a:path>
              <a:path w="50800" h="50800">
                <a:moveTo>
                  <a:pt x="0" y="38100"/>
                </a:moveTo>
                <a:lnTo>
                  <a:pt x="38100" y="38100"/>
                </a:lnTo>
              </a:path>
              <a:path w="50800" h="50800">
                <a:moveTo>
                  <a:pt x="12700" y="50800"/>
                </a:moveTo>
                <a:lnTo>
                  <a:pt x="50800" y="50800"/>
                </a:lnTo>
              </a:path>
            </a:pathLst>
          </a:custGeom>
          <a:ln w="7591">
            <a:solidFill>
              <a:srgbClr val="CC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3886302" y="3287940"/>
            <a:ext cx="50800" cy="25400"/>
          </a:xfrm>
          <a:custGeom>
            <a:avLst/>
            <a:gdLst/>
            <a:ahLst/>
            <a:cxnLst/>
            <a:rect l="l" t="t" r="r" b="b"/>
            <a:pathLst>
              <a:path w="50800" h="25400">
                <a:moveTo>
                  <a:pt x="0" y="0"/>
                </a:moveTo>
                <a:lnTo>
                  <a:pt x="38100" y="0"/>
                </a:lnTo>
              </a:path>
              <a:path w="50800" h="25400">
                <a:moveTo>
                  <a:pt x="12700" y="12700"/>
                </a:moveTo>
                <a:lnTo>
                  <a:pt x="50800" y="12700"/>
                </a:lnTo>
              </a:path>
              <a:path w="50800" h="25400">
                <a:moveTo>
                  <a:pt x="12700" y="25400"/>
                </a:moveTo>
                <a:lnTo>
                  <a:pt x="50800" y="25400"/>
                </a:lnTo>
              </a:path>
            </a:pathLst>
          </a:custGeom>
          <a:ln w="7591">
            <a:solidFill>
              <a:srgbClr val="9999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bg object 25"/>
          <p:cNvSpPr/>
          <p:nvPr/>
        </p:nvSpPr>
        <p:spPr>
          <a:xfrm>
            <a:off x="3810101" y="3294290"/>
            <a:ext cx="203200" cy="38100"/>
          </a:xfrm>
          <a:custGeom>
            <a:avLst/>
            <a:gdLst/>
            <a:ahLst/>
            <a:cxnLst/>
            <a:rect l="l" t="t" r="r" b="b"/>
            <a:pathLst>
              <a:path w="2032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  <a:path w="203200" h="38100">
                <a:moveTo>
                  <a:pt x="177802" y="0"/>
                </a:moveTo>
                <a:lnTo>
                  <a:pt x="177802" y="38100"/>
                </a:lnTo>
                <a:lnTo>
                  <a:pt x="203202" y="19050"/>
                </a:lnTo>
                <a:lnTo>
                  <a:pt x="177802" y="0"/>
                </a:lnTo>
                <a:close/>
              </a:path>
            </a:pathLst>
          </a:custGeom>
          <a:solidFill>
            <a:srgbClr val="CC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bg object 26"/>
          <p:cNvSpPr/>
          <p:nvPr/>
        </p:nvSpPr>
        <p:spPr>
          <a:xfrm>
            <a:off x="3886302" y="3326041"/>
            <a:ext cx="50800" cy="12700"/>
          </a:xfrm>
          <a:custGeom>
            <a:avLst/>
            <a:gdLst/>
            <a:ahLst/>
            <a:cxnLst/>
            <a:rect l="l" t="t" r="r" b="b"/>
            <a:pathLst>
              <a:path w="50800" h="12700">
                <a:moveTo>
                  <a:pt x="0" y="0"/>
                </a:moveTo>
                <a:lnTo>
                  <a:pt x="38100" y="0"/>
                </a:lnTo>
              </a:path>
              <a:path w="50800" h="12700">
                <a:moveTo>
                  <a:pt x="12700" y="12700"/>
                </a:moveTo>
                <a:lnTo>
                  <a:pt x="50800" y="12700"/>
                </a:lnTo>
              </a:path>
            </a:pathLst>
          </a:custGeom>
          <a:ln w="7591">
            <a:solidFill>
              <a:srgbClr val="CCCC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7" name="bg object 27"/>
          <p:cNvSpPr/>
          <p:nvPr/>
        </p:nvSpPr>
        <p:spPr>
          <a:xfrm>
            <a:off x="4153434" y="328794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0" y="0"/>
                </a:moveTo>
                <a:lnTo>
                  <a:pt x="38100" y="0"/>
                </a:lnTo>
              </a:path>
              <a:path w="50800" h="50800">
                <a:moveTo>
                  <a:pt x="12700" y="12700"/>
                </a:moveTo>
                <a:lnTo>
                  <a:pt x="50800" y="12700"/>
                </a:lnTo>
              </a:path>
              <a:path w="50800" h="50800">
                <a:moveTo>
                  <a:pt x="12700" y="25400"/>
                </a:moveTo>
                <a:lnTo>
                  <a:pt x="50800" y="25400"/>
                </a:lnTo>
              </a:path>
              <a:path w="50800" h="50800">
                <a:moveTo>
                  <a:pt x="0" y="38100"/>
                </a:moveTo>
                <a:lnTo>
                  <a:pt x="38100" y="38100"/>
                </a:lnTo>
              </a:path>
              <a:path w="50800" h="50800">
                <a:moveTo>
                  <a:pt x="12700" y="50800"/>
                </a:moveTo>
                <a:lnTo>
                  <a:pt x="50800" y="50800"/>
                </a:lnTo>
              </a:path>
            </a:pathLst>
          </a:custGeom>
          <a:ln w="7591">
            <a:solidFill>
              <a:srgbClr val="9999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8" name="bg object 28"/>
          <p:cNvSpPr/>
          <p:nvPr/>
        </p:nvSpPr>
        <p:spPr>
          <a:xfrm>
            <a:off x="4451033" y="3318420"/>
            <a:ext cx="20320" cy="20320"/>
          </a:xfrm>
          <a:custGeom>
            <a:avLst/>
            <a:gdLst/>
            <a:ahLst/>
            <a:cxnLst/>
            <a:rect l="l" t="t" r="r" b="b"/>
            <a:pathLst>
              <a:path w="20320" h="20320">
                <a:moveTo>
                  <a:pt x="0" y="0"/>
                </a:moveTo>
                <a:lnTo>
                  <a:pt x="20320" y="20320"/>
                </a:lnTo>
              </a:path>
            </a:pathLst>
          </a:custGeom>
          <a:ln w="7591">
            <a:solidFill>
              <a:srgbClr val="9999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9" name="bg object 29"/>
          <p:cNvSpPr/>
          <p:nvPr/>
        </p:nvSpPr>
        <p:spPr>
          <a:xfrm>
            <a:off x="4423969" y="3291926"/>
            <a:ext cx="30480" cy="30480"/>
          </a:xfrm>
          <a:custGeom>
            <a:avLst/>
            <a:gdLst/>
            <a:ahLst/>
            <a:cxnLst/>
            <a:rect l="l" t="t" r="r" b="b"/>
            <a:pathLst>
              <a:path w="30479" h="30479">
                <a:moveTo>
                  <a:pt x="30366" y="15183"/>
                </a:moveTo>
                <a:lnTo>
                  <a:pt x="30366" y="6797"/>
                </a:lnTo>
                <a:lnTo>
                  <a:pt x="23568" y="0"/>
                </a:lnTo>
                <a:lnTo>
                  <a:pt x="15183" y="0"/>
                </a:lnTo>
                <a:lnTo>
                  <a:pt x="6797" y="0"/>
                </a:lnTo>
                <a:lnTo>
                  <a:pt x="0" y="6797"/>
                </a:lnTo>
                <a:lnTo>
                  <a:pt x="0" y="15183"/>
                </a:lnTo>
                <a:lnTo>
                  <a:pt x="0" y="23568"/>
                </a:lnTo>
                <a:lnTo>
                  <a:pt x="6797" y="30366"/>
                </a:lnTo>
                <a:lnTo>
                  <a:pt x="15183" y="30366"/>
                </a:lnTo>
                <a:lnTo>
                  <a:pt x="23568" y="30366"/>
                </a:lnTo>
                <a:lnTo>
                  <a:pt x="30366" y="23568"/>
                </a:lnTo>
                <a:lnTo>
                  <a:pt x="30366" y="15183"/>
                </a:lnTo>
                <a:close/>
              </a:path>
            </a:pathLst>
          </a:custGeom>
          <a:ln w="5060">
            <a:solidFill>
              <a:srgbClr val="9999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0" name="bg object 30"/>
          <p:cNvSpPr/>
          <p:nvPr/>
        </p:nvSpPr>
        <p:spPr>
          <a:xfrm>
            <a:off x="4329112" y="3287940"/>
            <a:ext cx="233679" cy="50800"/>
          </a:xfrm>
          <a:custGeom>
            <a:avLst/>
            <a:gdLst/>
            <a:ahLst/>
            <a:cxnLst/>
            <a:rect l="l" t="t" r="r" b="b"/>
            <a:pathLst>
              <a:path w="233679" h="50800">
                <a:moveTo>
                  <a:pt x="40640" y="50800"/>
                </a:moveTo>
                <a:lnTo>
                  <a:pt x="50400" y="48796"/>
                </a:lnTo>
                <a:lnTo>
                  <a:pt x="58488" y="43339"/>
                </a:lnTo>
                <a:lnTo>
                  <a:pt x="64002" y="35262"/>
                </a:lnTo>
                <a:lnTo>
                  <a:pt x="66040" y="25400"/>
                </a:lnTo>
                <a:lnTo>
                  <a:pt x="64036" y="15537"/>
                </a:lnTo>
                <a:lnTo>
                  <a:pt x="58579" y="7461"/>
                </a:lnTo>
                <a:lnTo>
                  <a:pt x="50502" y="2004"/>
                </a:lnTo>
                <a:lnTo>
                  <a:pt x="40640" y="0"/>
                </a:lnTo>
                <a:lnTo>
                  <a:pt x="30778" y="2004"/>
                </a:lnTo>
                <a:lnTo>
                  <a:pt x="22701" y="7461"/>
                </a:lnTo>
                <a:lnTo>
                  <a:pt x="17244" y="15537"/>
                </a:lnTo>
                <a:lnTo>
                  <a:pt x="15240" y="25400"/>
                </a:lnTo>
              </a:path>
              <a:path w="233679" h="50800">
                <a:moveTo>
                  <a:pt x="30480" y="17780"/>
                </a:moveTo>
                <a:lnTo>
                  <a:pt x="15240" y="30480"/>
                </a:lnTo>
                <a:lnTo>
                  <a:pt x="0" y="17780"/>
                </a:lnTo>
              </a:path>
              <a:path w="233679" h="50800">
                <a:moveTo>
                  <a:pt x="193042" y="50800"/>
                </a:moveTo>
                <a:lnTo>
                  <a:pt x="183179" y="48796"/>
                </a:lnTo>
                <a:lnTo>
                  <a:pt x="175103" y="43339"/>
                </a:lnTo>
                <a:lnTo>
                  <a:pt x="169646" y="35262"/>
                </a:lnTo>
                <a:lnTo>
                  <a:pt x="167642" y="25400"/>
                </a:lnTo>
                <a:lnTo>
                  <a:pt x="169646" y="15537"/>
                </a:lnTo>
                <a:lnTo>
                  <a:pt x="175103" y="7461"/>
                </a:lnTo>
                <a:lnTo>
                  <a:pt x="183179" y="2004"/>
                </a:lnTo>
                <a:lnTo>
                  <a:pt x="193042" y="0"/>
                </a:lnTo>
                <a:lnTo>
                  <a:pt x="202904" y="2004"/>
                </a:lnTo>
                <a:lnTo>
                  <a:pt x="210981" y="7461"/>
                </a:lnTo>
                <a:lnTo>
                  <a:pt x="216438" y="15537"/>
                </a:lnTo>
                <a:lnTo>
                  <a:pt x="218442" y="25400"/>
                </a:lnTo>
              </a:path>
              <a:path w="233679" h="50800">
                <a:moveTo>
                  <a:pt x="233682" y="17780"/>
                </a:moveTo>
                <a:lnTo>
                  <a:pt x="218442" y="30480"/>
                </a:lnTo>
                <a:lnTo>
                  <a:pt x="203202" y="17780"/>
                </a:lnTo>
              </a:path>
            </a:pathLst>
          </a:custGeom>
          <a:ln w="5060">
            <a:solidFill>
              <a:srgbClr val="9999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1" name="bg object 31"/>
          <p:cNvSpPr/>
          <p:nvPr/>
        </p:nvSpPr>
        <p:spPr>
          <a:xfrm>
            <a:off x="0" y="0"/>
            <a:ext cx="4608195" cy="38100"/>
          </a:xfrm>
          <a:custGeom>
            <a:avLst/>
            <a:gdLst/>
            <a:ahLst/>
            <a:cxnLst/>
            <a:rect l="l" t="t" r="r" b="b"/>
            <a:pathLst>
              <a:path w="4608195" h="38100">
                <a:moveTo>
                  <a:pt x="4608004" y="0"/>
                </a:moveTo>
                <a:lnTo>
                  <a:pt x="0" y="0"/>
                </a:lnTo>
                <a:lnTo>
                  <a:pt x="0" y="37960"/>
                </a:lnTo>
                <a:lnTo>
                  <a:pt x="4608004" y="37960"/>
                </a:lnTo>
                <a:lnTo>
                  <a:pt x="4608004" y="0"/>
                </a:lnTo>
                <a:close/>
              </a:path>
            </a:pathLst>
          </a:custGeom>
          <a:solidFill>
            <a:srgbClr val="7F7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32" name="bg object 32"/>
          <p:cNvSpPr/>
          <p:nvPr/>
        </p:nvSpPr>
        <p:spPr>
          <a:xfrm>
            <a:off x="135839" y="154533"/>
            <a:ext cx="0" cy="62230"/>
          </a:xfrm>
          <a:custGeom>
            <a:avLst/>
            <a:gdLst/>
            <a:ahLst/>
            <a:cxnLst/>
            <a:rect l="l" t="t" r="r" b="b"/>
            <a:pathLst>
              <a:path w="0" h="62229">
                <a:moveTo>
                  <a:pt x="0" y="62039"/>
                </a:moveTo>
                <a:lnTo>
                  <a:pt x="0" y="0"/>
                </a:lnTo>
              </a:path>
            </a:pathLst>
          </a:custGeom>
          <a:ln w="5054">
            <a:solidFill>
              <a:srgbClr val="00007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3" name="bg object 33"/>
          <p:cNvSpPr/>
          <p:nvPr/>
        </p:nvSpPr>
        <p:spPr>
          <a:xfrm>
            <a:off x="138366" y="214033"/>
            <a:ext cx="63500" cy="0"/>
          </a:xfrm>
          <a:custGeom>
            <a:avLst/>
            <a:gdLst/>
            <a:ahLst/>
            <a:cxnLst/>
            <a:rect l="l" t="t" r="r" b="b"/>
            <a:pathLst>
              <a:path w="63500" h="0">
                <a:moveTo>
                  <a:pt x="0" y="0"/>
                </a:moveTo>
                <a:lnTo>
                  <a:pt x="63258" y="0"/>
                </a:lnTo>
              </a:path>
            </a:pathLst>
          </a:custGeom>
          <a:ln w="5054">
            <a:solidFill>
              <a:srgbClr val="00007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30505" y="138430"/>
            <a:ext cx="4149090" cy="553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30505" y="795972"/>
            <a:ext cx="4149090" cy="22840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1567434" y="3218497"/>
            <a:ext cx="1475232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230505" y="3218497"/>
            <a:ext cx="1060323" cy="1730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4327271" y="3356658"/>
            <a:ext cx="230504" cy="1041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dirty="0" spc="-10"/>
              <a:t>#</a:t>
            </a:fld>
            <a:r>
              <a:rPr dirty="0" spc="-50"/>
              <a:t> </a:t>
            </a:r>
            <a:r>
              <a:rPr dirty="0" spc="-10"/>
              <a:t>/</a:t>
            </a:r>
            <a:r>
              <a:rPr dirty="0" spc="-50"/>
              <a:t> </a:t>
            </a:r>
            <a:r>
              <a:rPr dirty="0" spc="-25"/>
              <a:t>15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slide" Target="slide15.xml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slide" Target="slide1.xml"/><Relationship Id="rId3" Type="http://schemas.openxmlformats.org/officeDocument/2006/relationships/slide" Target="slide9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slide" Target="slide1.xml"/><Relationship Id="rId3" Type="http://schemas.openxmlformats.org/officeDocument/2006/relationships/slide" Target="slide11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slide" Target="slide1.xml"/><Relationship Id="rId3" Type="http://schemas.openxmlformats.org/officeDocument/2006/relationships/slide" Target="slide11.xml"/></Relationships>
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slide" Target="slide1.xml"/><Relationship Id="rId3" Type="http://schemas.openxmlformats.org/officeDocument/2006/relationships/slide" Target="slide13.xml"/></Relationships>
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slide" Target="slide1.xml"/><Relationship Id="rId3" Type="http://schemas.openxmlformats.org/officeDocument/2006/relationships/slide" Target="slide13.xml"/></Relationships>
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slide" Target="slide1.xml"/><Relationship Id="rId3" Type="http://schemas.openxmlformats.org/officeDocument/2006/relationships/slide" Target="slide15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slide" Target="slide1.xml"/><Relationship Id="rId3" Type="http://schemas.openxmlformats.org/officeDocument/2006/relationships/slide" Target="slide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slide" Target="slide1.xml"/><Relationship Id="rId3" Type="http://schemas.openxmlformats.org/officeDocument/2006/relationships/slide" Target="slide3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slide" Target="slide1.xml"/><Relationship Id="rId3" Type="http://schemas.openxmlformats.org/officeDocument/2006/relationships/slide" Target="slide3.xml"/><Relationship Id="rId4" Type="http://schemas.openxmlformats.org/officeDocument/2006/relationships/image" Target="../media/image1.jp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slide" Target="slide1.xml"/><Relationship Id="rId3" Type="http://schemas.openxmlformats.org/officeDocument/2006/relationships/slide" Target="slide3.xml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slide" Target="slide1.xml"/><Relationship Id="rId3" Type="http://schemas.openxmlformats.org/officeDocument/2006/relationships/slide" Target="slide3.xml"/><Relationship Id="rId4" Type="http://schemas.openxmlformats.org/officeDocument/2006/relationships/image" Target="../media/image2.jp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slide" Target="slide1.xml"/><Relationship Id="rId3" Type="http://schemas.openxmlformats.org/officeDocument/2006/relationships/slide" Target="slide3.xml"/><Relationship Id="rId4" Type="http://schemas.openxmlformats.org/officeDocument/2006/relationships/image" Target="../media/image3.jp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slide" Target="slide1.xml"/><Relationship Id="rId3" Type="http://schemas.openxmlformats.org/officeDocument/2006/relationships/slide" Target="slide8.xml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slide" Target="slide1.xml"/><Relationship Id="rId3" Type="http://schemas.openxmlformats.org/officeDocument/2006/relationships/slide" Target="slide9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088361" y="3298252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80" h="30479">
                <a:moveTo>
                  <a:pt x="0" y="30366"/>
                </a:moveTo>
                <a:lnTo>
                  <a:pt x="43019" y="30366"/>
                </a:lnTo>
                <a:lnTo>
                  <a:pt x="43019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5060">
            <a:solidFill>
              <a:srgbClr val="9999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008744" y="3294290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</a:pathLst>
          </a:custGeom>
          <a:solidFill>
            <a:srgbClr val="CC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186546" y="3294290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0" y="0"/>
                </a:moveTo>
                <a:lnTo>
                  <a:pt x="0" y="38100"/>
                </a:lnTo>
                <a:lnTo>
                  <a:pt x="2540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CCCCF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3275863" y="3285409"/>
            <a:ext cx="203200" cy="55880"/>
            <a:chOff x="3275863" y="3285409"/>
            <a:chExt cx="203200" cy="55880"/>
          </a:xfrm>
        </p:grpSpPr>
        <p:sp>
          <p:nvSpPr>
            <p:cNvPr id="6" name="object 6" descr=""/>
            <p:cNvSpPr/>
            <p:nvPr/>
          </p:nvSpPr>
          <p:spPr>
            <a:xfrm>
              <a:off x="3339032" y="3287940"/>
              <a:ext cx="64135" cy="50800"/>
            </a:xfrm>
            <a:custGeom>
              <a:avLst/>
              <a:gdLst/>
              <a:ahLst/>
              <a:cxnLst/>
              <a:rect l="l" t="t" r="r" b="b"/>
              <a:pathLst>
                <a:path w="64135" h="50800">
                  <a:moveTo>
                    <a:pt x="0" y="50800"/>
                  </a:moveTo>
                  <a:lnTo>
                    <a:pt x="43019" y="50800"/>
                  </a:lnTo>
                  <a:lnTo>
                    <a:pt x="43019" y="20434"/>
                  </a:lnTo>
                  <a:lnTo>
                    <a:pt x="0" y="20434"/>
                  </a:lnTo>
                  <a:lnTo>
                    <a:pt x="0" y="50800"/>
                  </a:lnTo>
                  <a:close/>
                </a:path>
                <a:path w="64135" h="50800">
                  <a:moveTo>
                    <a:pt x="10491" y="20320"/>
                  </a:moveTo>
                  <a:lnTo>
                    <a:pt x="10491" y="10160"/>
                  </a:lnTo>
                  <a:lnTo>
                    <a:pt x="53672" y="10160"/>
                  </a:lnTo>
                  <a:lnTo>
                    <a:pt x="53672" y="40640"/>
                  </a:lnTo>
                  <a:lnTo>
                    <a:pt x="43512" y="40640"/>
                  </a:lnTo>
                </a:path>
                <a:path w="64135" h="50800">
                  <a:moveTo>
                    <a:pt x="20652" y="10160"/>
                  </a:moveTo>
                  <a:lnTo>
                    <a:pt x="20652" y="0"/>
                  </a:lnTo>
                  <a:lnTo>
                    <a:pt x="63832" y="0"/>
                  </a:lnTo>
                  <a:lnTo>
                    <a:pt x="63832" y="30480"/>
                  </a:lnTo>
                  <a:lnTo>
                    <a:pt x="53672" y="30480"/>
                  </a:lnTo>
                </a:path>
              </a:pathLst>
            </a:custGeom>
            <a:ln w="5060">
              <a:solidFill>
                <a:srgbClr val="9999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3275863" y="3294290"/>
              <a:ext cx="203200" cy="38100"/>
            </a:xfrm>
            <a:custGeom>
              <a:avLst/>
              <a:gdLst/>
              <a:ahLst/>
              <a:cxnLst/>
              <a:rect l="l" t="t" r="r" b="b"/>
              <a:pathLst>
                <a:path w="203200" h="38100">
                  <a:moveTo>
                    <a:pt x="25400" y="0"/>
                  </a:moveTo>
                  <a:lnTo>
                    <a:pt x="0" y="19050"/>
                  </a:lnTo>
                  <a:lnTo>
                    <a:pt x="25400" y="38100"/>
                  </a:lnTo>
                  <a:lnTo>
                    <a:pt x="25400" y="0"/>
                  </a:lnTo>
                  <a:close/>
                </a:path>
                <a:path w="203200" h="38100">
                  <a:moveTo>
                    <a:pt x="177802" y="0"/>
                  </a:moveTo>
                  <a:lnTo>
                    <a:pt x="177802" y="38100"/>
                  </a:lnTo>
                  <a:lnTo>
                    <a:pt x="203202" y="19050"/>
                  </a:lnTo>
                  <a:lnTo>
                    <a:pt x="177802" y="0"/>
                  </a:lnTo>
                  <a:close/>
                </a:path>
              </a:pathLst>
            </a:custGeom>
            <a:solidFill>
              <a:srgbClr val="CCCC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 descr=""/>
          <p:cNvGrpSpPr/>
          <p:nvPr/>
        </p:nvGrpSpPr>
        <p:grpSpPr>
          <a:xfrm>
            <a:off x="3542982" y="3284144"/>
            <a:ext cx="203200" cy="58419"/>
            <a:chOff x="3542982" y="3284144"/>
            <a:chExt cx="203200" cy="58419"/>
          </a:xfrm>
        </p:grpSpPr>
        <p:sp>
          <p:nvSpPr>
            <p:cNvPr id="9" name="object 9" descr=""/>
            <p:cNvSpPr/>
            <p:nvPr/>
          </p:nvSpPr>
          <p:spPr>
            <a:xfrm>
              <a:off x="3631883" y="330064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7591">
              <a:solidFill>
                <a:srgbClr val="9999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542982" y="3294290"/>
              <a:ext cx="203200" cy="38100"/>
            </a:xfrm>
            <a:custGeom>
              <a:avLst/>
              <a:gdLst/>
              <a:ahLst/>
              <a:cxnLst/>
              <a:rect l="l" t="t" r="r" b="b"/>
              <a:pathLst>
                <a:path w="203200" h="38100">
                  <a:moveTo>
                    <a:pt x="25400" y="0"/>
                  </a:moveTo>
                  <a:lnTo>
                    <a:pt x="0" y="19050"/>
                  </a:lnTo>
                  <a:lnTo>
                    <a:pt x="25400" y="38100"/>
                  </a:lnTo>
                  <a:lnTo>
                    <a:pt x="25400" y="0"/>
                  </a:lnTo>
                  <a:close/>
                </a:path>
                <a:path w="203200" h="38100">
                  <a:moveTo>
                    <a:pt x="177802" y="0"/>
                  </a:moveTo>
                  <a:lnTo>
                    <a:pt x="177802" y="38100"/>
                  </a:lnTo>
                  <a:lnTo>
                    <a:pt x="203202" y="19050"/>
                  </a:lnTo>
                  <a:lnTo>
                    <a:pt x="177802" y="0"/>
                  </a:lnTo>
                  <a:close/>
                </a:path>
              </a:pathLst>
            </a:custGeom>
            <a:solidFill>
              <a:srgbClr val="CCCC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619183" y="3287940"/>
              <a:ext cx="50800" cy="50800"/>
            </a:xfrm>
            <a:custGeom>
              <a:avLst/>
              <a:gdLst/>
              <a:ahLst/>
              <a:cxnLst/>
              <a:rect l="l" t="t" r="r" b="b"/>
              <a:pathLst>
                <a:path w="50800" h="50800">
                  <a:moveTo>
                    <a:pt x="0" y="0"/>
                  </a:moveTo>
                  <a:lnTo>
                    <a:pt x="38100" y="0"/>
                  </a:lnTo>
                </a:path>
                <a:path w="50800" h="50800">
                  <a:moveTo>
                    <a:pt x="12700" y="25400"/>
                  </a:moveTo>
                  <a:lnTo>
                    <a:pt x="50800" y="25400"/>
                  </a:lnTo>
                </a:path>
                <a:path w="50800" h="50800">
                  <a:moveTo>
                    <a:pt x="0" y="38100"/>
                  </a:moveTo>
                  <a:lnTo>
                    <a:pt x="38100" y="38100"/>
                  </a:lnTo>
                </a:path>
                <a:path w="50800" h="50800">
                  <a:moveTo>
                    <a:pt x="12700" y="50800"/>
                  </a:moveTo>
                  <a:lnTo>
                    <a:pt x="50800" y="50800"/>
                  </a:lnTo>
                </a:path>
              </a:pathLst>
            </a:custGeom>
            <a:ln w="7591">
              <a:solidFill>
                <a:srgbClr val="CCCC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" name="object 12" descr=""/>
          <p:cNvGrpSpPr/>
          <p:nvPr/>
        </p:nvGrpSpPr>
        <p:grpSpPr>
          <a:xfrm>
            <a:off x="3810101" y="3284144"/>
            <a:ext cx="203200" cy="58419"/>
            <a:chOff x="3810101" y="3284144"/>
            <a:chExt cx="203200" cy="58419"/>
          </a:xfrm>
        </p:grpSpPr>
        <p:sp>
          <p:nvSpPr>
            <p:cNvPr id="13" name="object 13" descr=""/>
            <p:cNvSpPr/>
            <p:nvPr/>
          </p:nvSpPr>
          <p:spPr>
            <a:xfrm>
              <a:off x="3886302" y="3287940"/>
              <a:ext cx="50800" cy="25400"/>
            </a:xfrm>
            <a:custGeom>
              <a:avLst/>
              <a:gdLst/>
              <a:ahLst/>
              <a:cxnLst/>
              <a:rect l="l" t="t" r="r" b="b"/>
              <a:pathLst>
                <a:path w="50800" h="25400">
                  <a:moveTo>
                    <a:pt x="0" y="0"/>
                  </a:moveTo>
                  <a:lnTo>
                    <a:pt x="38100" y="0"/>
                  </a:lnTo>
                </a:path>
                <a:path w="50800" h="25400">
                  <a:moveTo>
                    <a:pt x="12700" y="12700"/>
                  </a:moveTo>
                  <a:lnTo>
                    <a:pt x="50800" y="12700"/>
                  </a:lnTo>
                </a:path>
                <a:path w="50800" h="25400">
                  <a:moveTo>
                    <a:pt x="12700" y="25400"/>
                  </a:moveTo>
                  <a:lnTo>
                    <a:pt x="50800" y="25400"/>
                  </a:lnTo>
                </a:path>
              </a:pathLst>
            </a:custGeom>
            <a:ln w="7591">
              <a:solidFill>
                <a:srgbClr val="9999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3810101" y="3294290"/>
              <a:ext cx="203200" cy="38100"/>
            </a:xfrm>
            <a:custGeom>
              <a:avLst/>
              <a:gdLst/>
              <a:ahLst/>
              <a:cxnLst/>
              <a:rect l="l" t="t" r="r" b="b"/>
              <a:pathLst>
                <a:path w="203200" h="38100">
                  <a:moveTo>
                    <a:pt x="25400" y="0"/>
                  </a:moveTo>
                  <a:lnTo>
                    <a:pt x="0" y="19050"/>
                  </a:lnTo>
                  <a:lnTo>
                    <a:pt x="25400" y="38100"/>
                  </a:lnTo>
                  <a:lnTo>
                    <a:pt x="25400" y="0"/>
                  </a:lnTo>
                  <a:close/>
                </a:path>
                <a:path w="203200" h="38100">
                  <a:moveTo>
                    <a:pt x="177802" y="0"/>
                  </a:moveTo>
                  <a:lnTo>
                    <a:pt x="177802" y="38100"/>
                  </a:lnTo>
                  <a:lnTo>
                    <a:pt x="203202" y="19050"/>
                  </a:lnTo>
                  <a:lnTo>
                    <a:pt x="177802" y="0"/>
                  </a:lnTo>
                  <a:close/>
                </a:path>
              </a:pathLst>
            </a:custGeom>
            <a:solidFill>
              <a:srgbClr val="CCCC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3886302" y="3326041"/>
              <a:ext cx="50800" cy="12700"/>
            </a:xfrm>
            <a:custGeom>
              <a:avLst/>
              <a:gdLst/>
              <a:ahLst/>
              <a:cxnLst/>
              <a:rect l="l" t="t" r="r" b="b"/>
              <a:pathLst>
                <a:path w="50800" h="12700">
                  <a:moveTo>
                    <a:pt x="0" y="0"/>
                  </a:moveTo>
                  <a:lnTo>
                    <a:pt x="38100" y="0"/>
                  </a:lnTo>
                </a:path>
                <a:path w="50800" h="12700">
                  <a:moveTo>
                    <a:pt x="12700" y="12700"/>
                  </a:moveTo>
                  <a:lnTo>
                    <a:pt x="50800" y="12700"/>
                  </a:lnTo>
                </a:path>
              </a:pathLst>
            </a:custGeom>
            <a:ln w="7591">
              <a:solidFill>
                <a:srgbClr val="CCCC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/>
          <p:nvPr/>
        </p:nvSpPr>
        <p:spPr>
          <a:xfrm>
            <a:off x="4153434" y="328794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0" y="0"/>
                </a:moveTo>
                <a:lnTo>
                  <a:pt x="38100" y="0"/>
                </a:lnTo>
              </a:path>
              <a:path w="50800" h="50800">
                <a:moveTo>
                  <a:pt x="12700" y="12700"/>
                </a:moveTo>
                <a:lnTo>
                  <a:pt x="50800" y="12700"/>
                </a:lnTo>
              </a:path>
              <a:path w="50800" h="50800">
                <a:moveTo>
                  <a:pt x="12700" y="25400"/>
                </a:moveTo>
                <a:lnTo>
                  <a:pt x="50800" y="25400"/>
                </a:lnTo>
              </a:path>
              <a:path w="50800" h="50800">
                <a:moveTo>
                  <a:pt x="0" y="38100"/>
                </a:moveTo>
                <a:lnTo>
                  <a:pt x="38100" y="38100"/>
                </a:lnTo>
              </a:path>
              <a:path w="50800" h="50800">
                <a:moveTo>
                  <a:pt x="12700" y="50800"/>
                </a:moveTo>
                <a:lnTo>
                  <a:pt x="50800" y="50800"/>
                </a:lnTo>
              </a:path>
            </a:pathLst>
          </a:custGeom>
          <a:ln w="7591">
            <a:solidFill>
              <a:srgbClr val="9999FF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7" name="object 17" descr=""/>
          <p:cNvGrpSpPr/>
          <p:nvPr/>
        </p:nvGrpSpPr>
        <p:grpSpPr>
          <a:xfrm>
            <a:off x="4326582" y="3285409"/>
            <a:ext cx="238760" cy="57150"/>
            <a:chOff x="4326582" y="3285409"/>
            <a:chExt cx="238760" cy="57150"/>
          </a:xfrm>
        </p:grpSpPr>
        <p:sp>
          <p:nvSpPr>
            <p:cNvPr id="18" name="object 18" descr=""/>
            <p:cNvSpPr/>
            <p:nvPr/>
          </p:nvSpPr>
          <p:spPr>
            <a:xfrm>
              <a:off x="4451033" y="331842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0" y="0"/>
                  </a:moveTo>
                  <a:lnTo>
                    <a:pt x="20320" y="20320"/>
                  </a:lnTo>
                </a:path>
              </a:pathLst>
            </a:custGeom>
            <a:ln w="7591">
              <a:solidFill>
                <a:srgbClr val="9999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4423969" y="3291926"/>
              <a:ext cx="30480" cy="30480"/>
            </a:xfrm>
            <a:custGeom>
              <a:avLst/>
              <a:gdLst/>
              <a:ahLst/>
              <a:cxnLst/>
              <a:rect l="l" t="t" r="r" b="b"/>
              <a:pathLst>
                <a:path w="30479" h="30479">
                  <a:moveTo>
                    <a:pt x="30366" y="15183"/>
                  </a:moveTo>
                  <a:lnTo>
                    <a:pt x="30366" y="6797"/>
                  </a:lnTo>
                  <a:lnTo>
                    <a:pt x="23568" y="0"/>
                  </a:lnTo>
                  <a:lnTo>
                    <a:pt x="15183" y="0"/>
                  </a:lnTo>
                  <a:lnTo>
                    <a:pt x="6797" y="0"/>
                  </a:lnTo>
                  <a:lnTo>
                    <a:pt x="0" y="6797"/>
                  </a:lnTo>
                  <a:lnTo>
                    <a:pt x="0" y="15183"/>
                  </a:lnTo>
                  <a:lnTo>
                    <a:pt x="0" y="23568"/>
                  </a:lnTo>
                  <a:lnTo>
                    <a:pt x="6797" y="30366"/>
                  </a:lnTo>
                  <a:lnTo>
                    <a:pt x="15183" y="30366"/>
                  </a:lnTo>
                  <a:lnTo>
                    <a:pt x="23568" y="30366"/>
                  </a:lnTo>
                  <a:lnTo>
                    <a:pt x="30366" y="23568"/>
                  </a:lnTo>
                  <a:lnTo>
                    <a:pt x="30366" y="15183"/>
                  </a:lnTo>
                  <a:close/>
                </a:path>
              </a:pathLst>
            </a:custGeom>
            <a:ln w="5060">
              <a:solidFill>
                <a:srgbClr val="9999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4329112" y="3287940"/>
              <a:ext cx="233679" cy="50800"/>
            </a:xfrm>
            <a:custGeom>
              <a:avLst/>
              <a:gdLst/>
              <a:ahLst/>
              <a:cxnLst/>
              <a:rect l="l" t="t" r="r" b="b"/>
              <a:pathLst>
                <a:path w="233679" h="50800">
                  <a:moveTo>
                    <a:pt x="40640" y="50800"/>
                  </a:moveTo>
                  <a:lnTo>
                    <a:pt x="50400" y="48796"/>
                  </a:lnTo>
                  <a:lnTo>
                    <a:pt x="58488" y="43339"/>
                  </a:lnTo>
                  <a:lnTo>
                    <a:pt x="64002" y="35262"/>
                  </a:lnTo>
                  <a:lnTo>
                    <a:pt x="66040" y="25400"/>
                  </a:lnTo>
                  <a:lnTo>
                    <a:pt x="64036" y="15537"/>
                  </a:lnTo>
                  <a:lnTo>
                    <a:pt x="58579" y="7461"/>
                  </a:lnTo>
                  <a:lnTo>
                    <a:pt x="50502" y="2004"/>
                  </a:lnTo>
                  <a:lnTo>
                    <a:pt x="40640" y="0"/>
                  </a:lnTo>
                  <a:lnTo>
                    <a:pt x="30778" y="2004"/>
                  </a:lnTo>
                  <a:lnTo>
                    <a:pt x="22701" y="7461"/>
                  </a:lnTo>
                  <a:lnTo>
                    <a:pt x="17244" y="15537"/>
                  </a:lnTo>
                  <a:lnTo>
                    <a:pt x="15240" y="25400"/>
                  </a:lnTo>
                </a:path>
                <a:path w="233679" h="50800">
                  <a:moveTo>
                    <a:pt x="30480" y="17780"/>
                  </a:moveTo>
                  <a:lnTo>
                    <a:pt x="15240" y="30480"/>
                  </a:lnTo>
                  <a:lnTo>
                    <a:pt x="0" y="17780"/>
                  </a:lnTo>
                </a:path>
                <a:path w="233679" h="50800">
                  <a:moveTo>
                    <a:pt x="193042" y="50800"/>
                  </a:moveTo>
                  <a:lnTo>
                    <a:pt x="183179" y="48796"/>
                  </a:lnTo>
                  <a:lnTo>
                    <a:pt x="175103" y="43339"/>
                  </a:lnTo>
                  <a:lnTo>
                    <a:pt x="169646" y="35262"/>
                  </a:lnTo>
                  <a:lnTo>
                    <a:pt x="167642" y="25400"/>
                  </a:lnTo>
                  <a:lnTo>
                    <a:pt x="169646" y="15537"/>
                  </a:lnTo>
                  <a:lnTo>
                    <a:pt x="175103" y="7461"/>
                  </a:lnTo>
                  <a:lnTo>
                    <a:pt x="183179" y="2004"/>
                  </a:lnTo>
                  <a:lnTo>
                    <a:pt x="193042" y="0"/>
                  </a:lnTo>
                  <a:lnTo>
                    <a:pt x="202904" y="2004"/>
                  </a:lnTo>
                  <a:lnTo>
                    <a:pt x="210981" y="7461"/>
                  </a:lnTo>
                  <a:lnTo>
                    <a:pt x="216438" y="15537"/>
                  </a:lnTo>
                  <a:lnTo>
                    <a:pt x="218442" y="25400"/>
                  </a:lnTo>
                </a:path>
                <a:path w="233679" h="50800">
                  <a:moveTo>
                    <a:pt x="233682" y="17780"/>
                  </a:moveTo>
                  <a:lnTo>
                    <a:pt x="218442" y="30480"/>
                  </a:lnTo>
                  <a:lnTo>
                    <a:pt x="203202" y="17780"/>
                  </a:lnTo>
                </a:path>
              </a:pathLst>
            </a:custGeom>
            <a:ln w="5060">
              <a:solidFill>
                <a:srgbClr val="9999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/>
          <p:nvPr/>
        </p:nvSpPr>
        <p:spPr>
          <a:xfrm>
            <a:off x="0" y="0"/>
            <a:ext cx="4608195" cy="38100"/>
          </a:xfrm>
          <a:custGeom>
            <a:avLst/>
            <a:gdLst/>
            <a:ahLst/>
            <a:cxnLst/>
            <a:rect l="l" t="t" r="r" b="b"/>
            <a:pathLst>
              <a:path w="4608195" h="38100">
                <a:moveTo>
                  <a:pt x="4608004" y="0"/>
                </a:moveTo>
                <a:lnTo>
                  <a:pt x="0" y="0"/>
                </a:lnTo>
                <a:lnTo>
                  <a:pt x="0" y="37960"/>
                </a:lnTo>
                <a:lnTo>
                  <a:pt x="4608004" y="37960"/>
                </a:lnTo>
                <a:lnTo>
                  <a:pt x="4608004" y="0"/>
                </a:lnTo>
                <a:close/>
              </a:path>
            </a:pathLst>
          </a:custGeom>
          <a:solidFill>
            <a:srgbClr val="7F7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2" name="object 22" descr=""/>
          <p:cNvSpPr txBox="1"/>
          <p:nvPr/>
        </p:nvSpPr>
        <p:spPr>
          <a:xfrm>
            <a:off x="95300" y="44713"/>
            <a:ext cx="1780539" cy="1016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500">
                <a:latin typeface="Arial"/>
                <a:cs typeface="Arial"/>
                <a:hlinkClick r:id="rId2" action="ppaction://hlinksldjump"/>
              </a:rPr>
              <a:t>Monetar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y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>
                <a:latin typeface="Arial"/>
                <a:cs typeface="Arial"/>
                <a:hlinkClick r:id="rId2" action="ppaction://hlinksldjump"/>
              </a:rPr>
              <a:t>policy,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fiscal policy and inflation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Parliamentary</a:t>
            </a:r>
            <a:r>
              <a:rPr dirty="0" sz="500" i="1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library</a:t>
            </a:r>
            <a:endParaRPr sz="500">
              <a:latin typeface="Arial"/>
              <a:cs typeface="Arial"/>
            </a:endParaRPr>
          </a:p>
        </p:txBody>
      </p:sp>
      <p:sp>
        <p:nvSpPr>
          <p:cNvPr id="23" name="object 23" descr=""/>
          <p:cNvSpPr/>
          <p:nvPr/>
        </p:nvSpPr>
        <p:spPr>
          <a:xfrm>
            <a:off x="0" y="397764"/>
            <a:ext cx="4608195" cy="38100"/>
          </a:xfrm>
          <a:custGeom>
            <a:avLst/>
            <a:gdLst/>
            <a:ahLst/>
            <a:cxnLst/>
            <a:rect l="l" t="t" r="r" b="b"/>
            <a:pathLst>
              <a:path w="4608195" h="38100">
                <a:moveTo>
                  <a:pt x="4608004" y="0"/>
                </a:moveTo>
                <a:lnTo>
                  <a:pt x="0" y="0"/>
                </a:lnTo>
                <a:lnTo>
                  <a:pt x="0" y="37960"/>
                </a:lnTo>
                <a:lnTo>
                  <a:pt x="4608004" y="37960"/>
                </a:lnTo>
                <a:lnTo>
                  <a:pt x="4608004" y="0"/>
                </a:lnTo>
                <a:close/>
              </a:path>
            </a:pathLst>
          </a:custGeom>
          <a:solidFill>
            <a:srgbClr val="7F7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 descr=""/>
          <p:cNvSpPr txBox="1"/>
          <p:nvPr/>
        </p:nvSpPr>
        <p:spPr>
          <a:xfrm>
            <a:off x="1006449" y="804276"/>
            <a:ext cx="2557145" cy="1651000"/>
          </a:xfrm>
          <a:prstGeom prst="rect">
            <a:avLst/>
          </a:prstGeom>
        </p:spPr>
        <p:txBody>
          <a:bodyPr wrap="square" lIns="0" tIns="8572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675"/>
              </a:spcBef>
            </a:pP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Monetary</a:t>
            </a:r>
            <a:r>
              <a:rPr dirty="0" sz="1100" spc="-2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 spc="-20">
                <a:solidFill>
                  <a:srgbClr val="0000FF"/>
                </a:solidFill>
                <a:latin typeface="Arial"/>
                <a:cs typeface="Arial"/>
              </a:rPr>
              <a:t>policy,</a:t>
            </a:r>
            <a:r>
              <a:rPr dirty="0" sz="1100" spc="-2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fiscal</a:t>
            </a:r>
            <a:r>
              <a:rPr dirty="0" sz="1100" spc="-2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policy</a:t>
            </a:r>
            <a:r>
              <a:rPr dirty="0" sz="1100" spc="-2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and</a:t>
            </a:r>
            <a:r>
              <a:rPr dirty="0" sz="1100" spc="-2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0000FF"/>
                </a:solidFill>
                <a:latin typeface="Arial"/>
                <a:cs typeface="Arial"/>
              </a:rPr>
              <a:t>inflation</a:t>
            </a:r>
            <a:endParaRPr sz="1100">
              <a:latin typeface="Arial"/>
              <a:cs typeface="Arial"/>
            </a:endParaRPr>
          </a:p>
          <a:p>
            <a:pPr algn="ctr" marL="24130">
              <a:lnSpc>
                <a:spcPct val="100000"/>
              </a:lnSpc>
              <a:spcBef>
                <a:spcPts val="570"/>
              </a:spcBef>
            </a:pPr>
            <a:r>
              <a:rPr dirty="0" sz="1100" i="1">
                <a:solidFill>
                  <a:srgbClr val="0000FF"/>
                </a:solidFill>
                <a:latin typeface="Arial"/>
                <a:cs typeface="Arial"/>
              </a:rPr>
              <a:t>Parliamentary</a:t>
            </a:r>
            <a:r>
              <a:rPr dirty="0" sz="1100" spc="-75" i="1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 spc="-10" i="1">
                <a:solidFill>
                  <a:srgbClr val="0000FF"/>
                </a:solidFill>
                <a:latin typeface="Arial"/>
                <a:cs typeface="Arial"/>
              </a:rPr>
              <a:t>library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300">
              <a:latin typeface="Arial"/>
              <a:cs typeface="Arial"/>
            </a:endParaRPr>
          </a:p>
          <a:p>
            <a:pPr algn="ctr" marL="38100">
              <a:lnSpc>
                <a:spcPct val="100000"/>
              </a:lnSpc>
              <a:spcBef>
                <a:spcPts val="894"/>
              </a:spcBef>
            </a:pPr>
            <a:r>
              <a:rPr dirty="0" sz="900" spc="-10" b="1">
                <a:latin typeface="Arial"/>
                <a:cs typeface="Arial"/>
              </a:rPr>
              <a:t>Re</a:t>
            </a:r>
            <a:r>
              <a:rPr dirty="0" sz="900" spc="-20" b="1">
                <a:latin typeface="Arial"/>
                <a:cs typeface="Arial"/>
              </a:rPr>
              <a:t>n</a:t>
            </a:r>
            <a:r>
              <a:rPr dirty="0" sz="900" spc="-415" b="1">
                <a:latin typeface="Arial"/>
                <a:cs typeface="Arial"/>
              </a:rPr>
              <a:t>e</a:t>
            </a:r>
            <a:r>
              <a:rPr dirty="0" sz="900" spc="90" b="1">
                <a:latin typeface="Arial"/>
                <a:cs typeface="Arial"/>
              </a:rPr>
              <a:t>´</a:t>
            </a:r>
            <a:r>
              <a:rPr dirty="0" sz="900" spc="-10" b="1">
                <a:latin typeface="Arial"/>
                <a:cs typeface="Arial"/>
              </a:rPr>
              <a:t>e</a:t>
            </a:r>
            <a:r>
              <a:rPr dirty="0" sz="900" spc="60" b="1">
                <a:latin typeface="Arial"/>
                <a:cs typeface="Arial"/>
              </a:rPr>
              <a:t> </a:t>
            </a:r>
            <a:r>
              <a:rPr dirty="0" sz="900" spc="-10" b="1">
                <a:latin typeface="Arial"/>
                <a:cs typeface="Arial"/>
              </a:rPr>
              <a:t>Fry-McKibbin</a:t>
            </a:r>
            <a:endParaRPr sz="900">
              <a:latin typeface="Arial"/>
              <a:cs typeface="Arial"/>
            </a:endParaRPr>
          </a:p>
          <a:p>
            <a:pPr algn="ctr" marL="194945" marR="148590">
              <a:lnSpc>
                <a:spcPct val="101000"/>
              </a:lnSpc>
            </a:pPr>
            <a:r>
              <a:rPr dirty="0" sz="900">
                <a:latin typeface="Arial"/>
                <a:cs typeface="Arial"/>
              </a:rPr>
              <a:t>Centre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for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Applied</a:t>
            </a:r>
            <a:r>
              <a:rPr dirty="0" sz="900" spc="-10">
                <a:latin typeface="Arial"/>
                <a:cs typeface="Arial"/>
              </a:rPr>
              <a:t> Macroeconomic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Analysis Australian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National</a:t>
            </a:r>
            <a:r>
              <a:rPr dirty="0" sz="900" spc="-10">
                <a:latin typeface="Arial"/>
                <a:cs typeface="Arial"/>
              </a:rPr>
              <a:t> University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850">
              <a:latin typeface="Arial"/>
              <a:cs typeface="Arial"/>
            </a:endParaRPr>
          </a:p>
          <a:p>
            <a:pPr algn="ctr" marL="38100">
              <a:lnSpc>
                <a:spcPct val="100000"/>
              </a:lnSpc>
            </a:pPr>
            <a:r>
              <a:rPr dirty="0" sz="900" i="1">
                <a:latin typeface="Arial"/>
                <a:cs typeface="Arial"/>
              </a:rPr>
              <a:t>May</a:t>
            </a:r>
            <a:r>
              <a:rPr dirty="0" sz="900" spc="-35" i="1">
                <a:latin typeface="Arial"/>
                <a:cs typeface="Arial"/>
              </a:rPr>
              <a:t> </a:t>
            </a:r>
            <a:r>
              <a:rPr dirty="0" sz="900" i="1">
                <a:latin typeface="Arial"/>
                <a:cs typeface="Arial"/>
              </a:rPr>
              <a:t>5,</a:t>
            </a:r>
            <a:r>
              <a:rPr dirty="0" sz="900" spc="-30" i="1">
                <a:latin typeface="Arial"/>
                <a:cs typeface="Arial"/>
              </a:rPr>
              <a:t> </a:t>
            </a:r>
            <a:r>
              <a:rPr dirty="0" sz="900" spc="-20" i="1">
                <a:latin typeface="Arial"/>
                <a:cs typeface="Arial"/>
              </a:rPr>
              <a:t>2023</a:t>
            </a:r>
            <a:endParaRPr sz="900">
              <a:latin typeface="Arial"/>
              <a:cs typeface="Arial"/>
            </a:endParaRPr>
          </a:p>
        </p:txBody>
      </p:sp>
      <p:sp>
        <p:nvSpPr>
          <p:cNvPr id="25" name="object 2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dirty="0" spc="-10"/>
              <a:t>10</a:t>
            </a:fld>
            <a:r>
              <a:rPr dirty="0" spc="-50"/>
              <a:t> </a:t>
            </a:r>
            <a:r>
              <a:rPr dirty="0" spc="-10"/>
              <a:t>/</a:t>
            </a:r>
            <a:r>
              <a:rPr dirty="0" spc="-50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5300" y="702"/>
            <a:ext cx="1780539" cy="26543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500">
                <a:latin typeface="Arial"/>
                <a:cs typeface="Arial"/>
                <a:hlinkClick r:id="rId2" action="ppaction://hlinksldjump"/>
              </a:rPr>
              <a:t>Monetar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y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>
                <a:latin typeface="Arial"/>
                <a:cs typeface="Arial"/>
                <a:hlinkClick r:id="rId2" action="ppaction://hlinksldjump"/>
              </a:rPr>
              <a:t>policy,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fiscal policy and inflation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Parliamentary</a:t>
            </a:r>
            <a:r>
              <a:rPr dirty="0" sz="500" i="1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library</a:t>
            </a:r>
            <a:endParaRPr sz="500">
              <a:latin typeface="Arial"/>
              <a:cs typeface="Arial"/>
            </a:endParaRPr>
          </a:p>
          <a:p>
            <a:pPr marL="118745">
              <a:lnSpc>
                <a:spcPct val="100000"/>
              </a:lnSpc>
              <a:spcBef>
                <a:spcPts val="340"/>
              </a:spcBef>
            </a:pPr>
            <a:r>
              <a:rPr dirty="0" sz="50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Current</a:t>
            </a:r>
            <a:r>
              <a:rPr dirty="0" sz="500" spc="-2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 </a:t>
            </a:r>
            <a:r>
              <a:rPr dirty="0" sz="50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policy</a:t>
            </a:r>
            <a:r>
              <a:rPr dirty="0" sz="500" spc="-2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 </a:t>
            </a:r>
            <a:r>
              <a:rPr dirty="0" sz="500" spc="-1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environment</a:t>
            </a:r>
            <a:endParaRPr sz="500">
              <a:latin typeface="Arial"/>
              <a:cs typeface="Arial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0" y="397764"/>
            <a:ext cx="4608195" cy="38100"/>
          </a:xfrm>
          <a:custGeom>
            <a:avLst/>
            <a:gdLst/>
            <a:ahLst/>
            <a:cxnLst/>
            <a:rect l="l" t="t" r="r" b="b"/>
            <a:pathLst>
              <a:path w="4608195" h="38100">
                <a:moveTo>
                  <a:pt x="4608004" y="0"/>
                </a:moveTo>
                <a:lnTo>
                  <a:pt x="0" y="0"/>
                </a:lnTo>
                <a:lnTo>
                  <a:pt x="0" y="37960"/>
                </a:lnTo>
                <a:lnTo>
                  <a:pt x="4608004" y="37960"/>
                </a:lnTo>
                <a:lnTo>
                  <a:pt x="4608004" y="0"/>
                </a:lnTo>
                <a:close/>
              </a:path>
            </a:pathLst>
          </a:custGeom>
          <a:solidFill>
            <a:srgbClr val="7F7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69900" y="497153"/>
            <a:ext cx="3938904" cy="241490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Nature</a:t>
            </a:r>
            <a:r>
              <a:rPr dirty="0" sz="1100" spc="-3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of</a:t>
            </a:r>
            <a:r>
              <a:rPr dirty="0" sz="1100" spc="-2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0000FF"/>
                </a:solidFill>
                <a:latin typeface="Arial"/>
                <a:cs typeface="Arial"/>
              </a:rPr>
              <a:t>inflation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900">
              <a:latin typeface="Arial"/>
              <a:cs typeface="Arial"/>
            </a:endParaRPr>
          </a:p>
          <a:p>
            <a:pPr marL="376555">
              <a:lnSpc>
                <a:spcPct val="100000"/>
              </a:lnSpc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202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Supply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disruptions</a:t>
            </a:r>
            <a:endParaRPr sz="900">
              <a:latin typeface="Arial"/>
              <a:cs typeface="Arial"/>
            </a:endParaRPr>
          </a:p>
          <a:p>
            <a:pPr marL="620395">
              <a:lnSpc>
                <a:spcPct val="100000"/>
              </a:lnSpc>
              <a:spcBef>
                <a:spcPts val="71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77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Arial"/>
                <a:cs typeface="Arial"/>
              </a:rPr>
              <a:t>Ukraine</a:t>
            </a:r>
            <a:endParaRPr sz="800">
              <a:latin typeface="Arial"/>
              <a:cs typeface="Arial"/>
            </a:endParaRPr>
          </a:p>
          <a:p>
            <a:pPr marL="62039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62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supply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chain</a:t>
            </a:r>
            <a:endParaRPr sz="800">
              <a:latin typeface="Arial"/>
              <a:cs typeface="Arial"/>
            </a:endParaRPr>
          </a:p>
          <a:p>
            <a:pPr marL="62039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300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Arial"/>
                <a:cs typeface="Arial"/>
              </a:rPr>
              <a:t>extreme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weather</a:t>
            </a:r>
            <a:endParaRPr sz="800">
              <a:latin typeface="Arial"/>
              <a:cs typeface="Arial"/>
            </a:endParaRPr>
          </a:p>
          <a:p>
            <a:pPr marL="62039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77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RBA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estimate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is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1/3-</a:t>
            </a:r>
            <a:r>
              <a:rPr dirty="0" sz="800">
                <a:latin typeface="Arial"/>
                <a:cs typeface="Arial"/>
              </a:rPr>
              <a:t>3/4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of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inflation</a:t>
            </a:r>
            <a:endParaRPr sz="800">
              <a:latin typeface="Arial"/>
              <a:cs typeface="Arial"/>
            </a:endParaRPr>
          </a:p>
          <a:p>
            <a:pPr marL="376555">
              <a:lnSpc>
                <a:spcPct val="100000"/>
              </a:lnSpc>
              <a:spcBef>
                <a:spcPts val="730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202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Strong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demand</a:t>
            </a:r>
            <a:endParaRPr sz="900">
              <a:latin typeface="Arial"/>
              <a:cs typeface="Arial"/>
            </a:endParaRPr>
          </a:p>
          <a:p>
            <a:pPr marL="620395">
              <a:lnSpc>
                <a:spcPct val="100000"/>
              </a:lnSpc>
              <a:spcBef>
                <a:spcPts val="71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40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changes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in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consumption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patterns</a:t>
            </a:r>
            <a:endParaRPr sz="800">
              <a:latin typeface="Arial"/>
              <a:cs typeface="Arial"/>
            </a:endParaRPr>
          </a:p>
          <a:p>
            <a:pPr marL="62039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32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significant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fiscal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and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monetary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policy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stimulus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750">
              <a:latin typeface="Arial"/>
              <a:cs typeface="Arial"/>
            </a:endParaRPr>
          </a:p>
          <a:p>
            <a:pPr marL="523875" marR="43180" indent="-147320">
              <a:lnSpc>
                <a:spcPct val="101000"/>
              </a:lnSpc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179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RBA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raised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interest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rates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to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moderate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demand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and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control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inflation expectations</a:t>
            </a:r>
            <a:endParaRPr sz="9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dirty="0" spc="-10"/>
              <a:t>10</a:t>
            </a:fld>
            <a:r>
              <a:rPr dirty="0" spc="-50"/>
              <a:t> </a:t>
            </a:r>
            <a:r>
              <a:rPr dirty="0" spc="-10"/>
              <a:t>/</a:t>
            </a:r>
            <a:r>
              <a:rPr dirty="0" spc="-50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5300" y="702"/>
            <a:ext cx="1780539" cy="26543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500">
                <a:latin typeface="Arial"/>
                <a:cs typeface="Arial"/>
                <a:hlinkClick r:id="rId2" action="ppaction://hlinksldjump"/>
              </a:rPr>
              <a:t>Monetar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y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>
                <a:latin typeface="Arial"/>
                <a:cs typeface="Arial"/>
                <a:hlinkClick r:id="rId2" action="ppaction://hlinksldjump"/>
              </a:rPr>
              <a:t>policy,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fiscal policy and inflation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Parliamentary</a:t>
            </a:r>
            <a:r>
              <a:rPr dirty="0" sz="500" i="1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library</a:t>
            </a:r>
            <a:endParaRPr sz="500">
              <a:latin typeface="Arial"/>
              <a:cs typeface="Arial"/>
            </a:endParaRPr>
          </a:p>
          <a:p>
            <a:pPr marL="118745">
              <a:lnSpc>
                <a:spcPct val="100000"/>
              </a:lnSpc>
              <a:spcBef>
                <a:spcPts val="340"/>
              </a:spcBef>
            </a:pPr>
            <a:r>
              <a:rPr dirty="0" sz="50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How</a:t>
            </a:r>
            <a:r>
              <a:rPr dirty="0" sz="500" spc="-2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 </a:t>
            </a:r>
            <a:r>
              <a:rPr dirty="0" sz="50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monetary</a:t>
            </a:r>
            <a:r>
              <a:rPr dirty="0" sz="500" spc="-2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 </a:t>
            </a:r>
            <a:r>
              <a:rPr dirty="0" sz="50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policy</a:t>
            </a:r>
            <a:r>
              <a:rPr dirty="0" sz="500" spc="-2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 </a:t>
            </a:r>
            <a:r>
              <a:rPr dirty="0" sz="500" spc="-1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works</a:t>
            </a:r>
            <a:endParaRPr sz="500">
              <a:latin typeface="Arial"/>
              <a:cs typeface="Arial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0" y="397764"/>
            <a:ext cx="4608195" cy="38100"/>
          </a:xfrm>
          <a:custGeom>
            <a:avLst/>
            <a:gdLst/>
            <a:ahLst/>
            <a:cxnLst/>
            <a:rect l="l" t="t" r="r" b="b"/>
            <a:pathLst>
              <a:path w="4608195" h="38100">
                <a:moveTo>
                  <a:pt x="4608004" y="0"/>
                </a:moveTo>
                <a:lnTo>
                  <a:pt x="0" y="0"/>
                </a:lnTo>
                <a:lnTo>
                  <a:pt x="0" y="37960"/>
                </a:lnTo>
                <a:lnTo>
                  <a:pt x="4608004" y="37960"/>
                </a:lnTo>
                <a:lnTo>
                  <a:pt x="4608004" y="0"/>
                </a:lnTo>
                <a:close/>
              </a:path>
            </a:pathLst>
          </a:custGeom>
          <a:solidFill>
            <a:srgbClr val="7F7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82600" y="497153"/>
            <a:ext cx="3451860" cy="260413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90"/>
              </a:spcBef>
            </a:pP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Ho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w</a:t>
            </a:r>
            <a:r>
              <a:rPr dirty="0" sz="1100" spc="-3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monetary</a:t>
            </a:r>
            <a:r>
              <a:rPr dirty="0" sz="1100" spc="-3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policy</a:t>
            </a:r>
            <a:r>
              <a:rPr dirty="0" sz="1100" spc="-3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0000FF"/>
                </a:solidFill>
                <a:latin typeface="Arial"/>
                <a:cs typeface="Arial"/>
              </a:rPr>
              <a:t>works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100">
              <a:latin typeface="Arial"/>
              <a:cs typeface="Arial"/>
            </a:endParaRPr>
          </a:p>
          <a:p>
            <a:pPr marL="363855">
              <a:lnSpc>
                <a:spcPct val="100000"/>
              </a:lnSpc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195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Higher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interest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rates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overall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reduce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demand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and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inflation</a:t>
            </a:r>
            <a:endParaRPr sz="900">
              <a:latin typeface="Arial"/>
              <a:cs typeface="Arial"/>
            </a:endParaRPr>
          </a:p>
          <a:p>
            <a:pPr marL="607695">
              <a:lnSpc>
                <a:spcPct val="100000"/>
              </a:lnSpc>
              <a:spcBef>
                <a:spcPts val="71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47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curb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household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spending</a:t>
            </a:r>
            <a:endParaRPr sz="800">
              <a:latin typeface="Arial"/>
              <a:cs typeface="Arial"/>
            </a:endParaRPr>
          </a:p>
          <a:p>
            <a:pPr marL="60769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70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increase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cost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of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new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and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existing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borrowing</a:t>
            </a:r>
            <a:endParaRPr sz="800">
              <a:latin typeface="Arial"/>
              <a:cs typeface="Arial"/>
            </a:endParaRPr>
          </a:p>
          <a:p>
            <a:pPr marL="60769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300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reduce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disposable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income</a:t>
            </a:r>
            <a:endParaRPr sz="800">
              <a:latin typeface="Arial"/>
              <a:cs typeface="Arial"/>
            </a:endParaRPr>
          </a:p>
          <a:p>
            <a:pPr marL="60769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62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increase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the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return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to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savers</a:t>
            </a:r>
            <a:endParaRPr sz="800">
              <a:latin typeface="Arial"/>
              <a:cs typeface="Arial"/>
            </a:endParaRPr>
          </a:p>
          <a:p>
            <a:pPr marL="607695">
              <a:lnSpc>
                <a:spcPct val="100000"/>
              </a:lnSpc>
              <a:spcBef>
                <a:spcPts val="530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40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lower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asset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prices</a:t>
            </a:r>
            <a:endParaRPr sz="800">
              <a:latin typeface="Arial"/>
              <a:cs typeface="Arial"/>
            </a:endParaRPr>
          </a:p>
          <a:p>
            <a:pPr marL="60769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77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Arial"/>
                <a:cs typeface="Arial"/>
              </a:rPr>
              <a:t>business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raise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prices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by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20">
                <a:latin typeface="Arial"/>
                <a:cs typeface="Arial"/>
              </a:rPr>
              <a:t>less</a:t>
            </a:r>
            <a:endParaRPr sz="800">
              <a:latin typeface="Arial"/>
              <a:cs typeface="Arial"/>
            </a:endParaRPr>
          </a:p>
          <a:p>
            <a:pPr marL="60769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307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Arial"/>
                <a:cs typeface="Arial"/>
              </a:rPr>
              <a:t>businesses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employ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fewer</a:t>
            </a:r>
            <a:r>
              <a:rPr dirty="0" sz="80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workers</a:t>
            </a:r>
            <a:endParaRPr sz="800">
              <a:latin typeface="Arial"/>
              <a:cs typeface="Arial"/>
            </a:endParaRPr>
          </a:p>
          <a:p>
            <a:pPr marL="60769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47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reduce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wage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growth</a:t>
            </a:r>
            <a:endParaRPr sz="800">
              <a:latin typeface="Arial"/>
              <a:cs typeface="Arial"/>
            </a:endParaRPr>
          </a:p>
          <a:p>
            <a:pPr marL="60769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70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Arial"/>
                <a:cs typeface="Arial"/>
              </a:rPr>
              <a:t>exchange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rate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becomes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more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expensive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(perhaps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not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20">
                <a:latin typeface="Arial"/>
                <a:cs typeface="Arial"/>
              </a:rPr>
              <a:t>now)</a:t>
            </a:r>
            <a:endParaRPr sz="800">
              <a:latin typeface="Arial"/>
              <a:cs typeface="Arial"/>
            </a:endParaRPr>
          </a:p>
          <a:p>
            <a:pPr marL="60769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54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reduces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exports</a:t>
            </a:r>
            <a:endParaRPr sz="800">
              <a:latin typeface="Arial"/>
              <a:cs typeface="Arial"/>
            </a:endParaRPr>
          </a:p>
          <a:p>
            <a:pPr marL="60769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54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less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inflation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from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overseas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dirty="0" spc="-10"/>
              <a:t>10</a:t>
            </a:fld>
            <a:r>
              <a:rPr dirty="0" spc="-50"/>
              <a:t> </a:t>
            </a:r>
            <a:r>
              <a:rPr dirty="0" spc="-10"/>
              <a:t>/</a:t>
            </a:r>
            <a:r>
              <a:rPr dirty="0" spc="-50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5300" y="702"/>
            <a:ext cx="1780539" cy="26543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500">
                <a:latin typeface="Arial"/>
                <a:cs typeface="Arial"/>
                <a:hlinkClick r:id="rId2" action="ppaction://hlinksldjump"/>
              </a:rPr>
              <a:t>Monetar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y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>
                <a:latin typeface="Arial"/>
                <a:cs typeface="Arial"/>
                <a:hlinkClick r:id="rId2" action="ppaction://hlinksldjump"/>
              </a:rPr>
              <a:t>policy,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fiscal policy and inflation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Parliamentary</a:t>
            </a:r>
            <a:r>
              <a:rPr dirty="0" sz="500" i="1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library</a:t>
            </a:r>
            <a:endParaRPr sz="500">
              <a:latin typeface="Arial"/>
              <a:cs typeface="Arial"/>
            </a:endParaRPr>
          </a:p>
          <a:p>
            <a:pPr marL="118745">
              <a:lnSpc>
                <a:spcPct val="100000"/>
              </a:lnSpc>
              <a:spcBef>
                <a:spcPts val="340"/>
              </a:spcBef>
            </a:pPr>
            <a:r>
              <a:rPr dirty="0" sz="50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How</a:t>
            </a:r>
            <a:r>
              <a:rPr dirty="0" sz="500" spc="-2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 </a:t>
            </a:r>
            <a:r>
              <a:rPr dirty="0" sz="50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monetary</a:t>
            </a:r>
            <a:r>
              <a:rPr dirty="0" sz="500" spc="-2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 </a:t>
            </a:r>
            <a:r>
              <a:rPr dirty="0" sz="50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policy</a:t>
            </a:r>
            <a:r>
              <a:rPr dirty="0" sz="500" spc="-2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 </a:t>
            </a:r>
            <a:r>
              <a:rPr dirty="0" sz="500" spc="-1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works</a:t>
            </a:r>
            <a:endParaRPr sz="500">
              <a:latin typeface="Arial"/>
              <a:cs typeface="Arial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0" y="397764"/>
            <a:ext cx="4608195" cy="38100"/>
          </a:xfrm>
          <a:custGeom>
            <a:avLst/>
            <a:gdLst/>
            <a:ahLst/>
            <a:cxnLst/>
            <a:rect l="l" t="t" r="r" b="b"/>
            <a:pathLst>
              <a:path w="4608195" h="38100">
                <a:moveTo>
                  <a:pt x="4608004" y="0"/>
                </a:moveTo>
                <a:lnTo>
                  <a:pt x="0" y="0"/>
                </a:lnTo>
                <a:lnTo>
                  <a:pt x="0" y="37960"/>
                </a:lnTo>
                <a:lnTo>
                  <a:pt x="4608004" y="37960"/>
                </a:lnTo>
                <a:lnTo>
                  <a:pt x="4608004" y="0"/>
                </a:lnTo>
                <a:close/>
              </a:path>
            </a:pathLst>
          </a:custGeom>
          <a:solidFill>
            <a:srgbClr val="7F7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82600" y="497153"/>
            <a:ext cx="4067175" cy="259397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90"/>
              </a:spcBef>
            </a:pP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How</a:t>
            </a:r>
            <a:r>
              <a:rPr dirty="0" sz="1100" spc="-3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monetary</a:t>
            </a:r>
            <a:r>
              <a:rPr dirty="0" sz="1100" spc="-3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policy</a:t>
            </a:r>
            <a:r>
              <a:rPr dirty="0" sz="1100" spc="-3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0000FF"/>
                </a:solidFill>
                <a:latin typeface="Arial"/>
                <a:cs typeface="Arial"/>
              </a:rPr>
              <a:t>works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250">
              <a:latin typeface="Arial"/>
              <a:cs typeface="Arial"/>
            </a:endParaRPr>
          </a:p>
          <a:p>
            <a:pPr marL="363855">
              <a:lnSpc>
                <a:spcPct val="100000"/>
              </a:lnSpc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187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Cannot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address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supply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disruptions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directly</a:t>
            </a:r>
            <a:endParaRPr sz="900">
              <a:latin typeface="Arial"/>
              <a:cs typeface="Arial"/>
            </a:endParaRPr>
          </a:p>
          <a:p>
            <a:pPr marL="363855">
              <a:lnSpc>
                <a:spcPct val="100000"/>
              </a:lnSpc>
              <a:spcBef>
                <a:spcPts val="910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195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‘Look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through’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temporary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disruptions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to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supply</a:t>
            </a:r>
            <a:endParaRPr sz="900">
              <a:latin typeface="Arial"/>
              <a:cs typeface="Arial"/>
            </a:endParaRPr>
          </a:p>
          <a:p>
            <a:pPr marL="511175" marR="146685" indent="-147320">
              <a:lnSpc>
                <a:spcPct val="101000"/>
              </a:lnSpc>
              <a:spcBef>
                <a:spcPts val="894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187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Current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inflation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is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being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driven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by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strong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demand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as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well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as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supply disruptions</a:t>
            </a:r>
            <a:endParaRPr sz="900">
              <a:latin typeface="Arial"/>
              <a:cs typeface="Arial"/>
            </a:endParaRPr>
          </a:p>
          <a:p>
            <a:pPr marL="511175" marR="156845" indent="-147320">
              <a:lnSpc>
                <a:spcPct val="101000"/>
              </a:lnSpc>
              <a:spcBef>
                <a:spcPts val="900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195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Recent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supply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disruptions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are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persistent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-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concerns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of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high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inflation expectations</a:t>
            </a:r>
            <a:endParaRPr sz="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850">
              <a:latin typeface="Arial"/>
              <a:cs typeface="Arial"/>
            </a:endParaRPr>
          </a:p>
          <a:p>
            <a:pPr marL="363855">
              <a:lnSpc>
                <a:spcPct val="100000"/>
              </a:lnSpc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270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0">
                <a:latin typeface="Arial"/>
                <a:cs typeface="Arial"/>
              </a:rPr>
              <a:t>Distributive</a:t>
            </a:r>
            <a:r>
              <a:rPr dirty="0" sz="90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effects</a:t>
            </a:r>
            <a:endParaRPr sz="900">
              <a:latin typeface="Arial"/>
              <a:cs typeface="Arial"/>
            </a:endParaRPr>
          </a:p>
          <a:p>
            <a:pPr marL="607695">
              <a:lnSpc>
                <a:spcPct val="100000"/>
              </a:lnSpc>
              <a:spcBef>
                <a:spcPts val="71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40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benefit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savers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over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borrowers</a:t>
            </a:r>
            <a:endParaRPr sz="800">
              <a:latin typeface="Arial"/>
              <a:cs typeface="Arial"/>
            </a:endParaRPr>
          </a:p>
          <a:p>
            <a:pPr marL="60769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77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Arial"/>
                <a:cs typeface="Arial"/>
              </a:rPr>
              <a:t>disadvantage </a:t>
            </a:r>
            <a:r>
              <a:rPr dirty="0" sz="800">
                <a:latin typeface="Arial"/>
                <a:cs typeface="Arial"/>
              </a:rPr>
              <a:t>some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workers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for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the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benefit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of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Australians </a:t>
            </a:r>
            <a:r>
              <a:rPr dirty="0" sz="800">
                <a:latin typeface="Arial"/>
                <a:cs typeface="Arial"/>
              </a:rPr>
              <a:t>as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</a:t>
            </a:r>
            <a:r>
              <a:rPr dirty="0" sz="800" spc="-10">
                <a:latin typeface="Arial"/>
                <a:cs typeface="Arial"/>
              </a:rPr>
              <a:t> whole</a:t>
            </a:r>
            <a:endParaRPr sz="800">
              <a:latin typeface="Arial"/>
              <a:cs typeface="Arial"/>
            </a:endParaRPr>
          </a:p>
          <a:p>
            <a:pPr marL="60769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32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low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and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stable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inflation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contributes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to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growth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in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incomes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and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employment</a:t>
            </a:r>
            <a:endParaRPr sz="800">
              <a:latin typeface="Arial"/>
              <a:cs typeface="Arial"/>
            </a:endParaRPr>
          </a:p>
          <a:p>
            <a:pPr marL="60769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32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reduces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economic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instability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for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those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that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can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least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afford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 spc="-25">
                <a:latin typeface="Arial"/>
                <a:cs typeface="Arial"/>
              </a:rPr>
              <a:t>it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352671" y="3356658"/>
            <a:ext cx="205104" cy="104139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75"/>
              </a:spcBef>
            </a:pPr>
            <a:r>
              <a:rPr dirty="0" sz="500" spc="-10">
                <a:latin typeface="Arial"/>
                <a:cs typeface="Arial"/>
              </a:rPr>
              <a:t>12</a:t>
            </a:r>
            <a:r>
              <a:rPr dirty="0" sz="500" spc="-50">
                <a:latin typeface="Arial"/>
                <a:cs typeface="Arial"/>
              </a:rPr>
              <a:t> </a:t>
            </a:r>
            <a:r>
              <a:rPr dirty="0" sz="500" spc="-10">
                <a:latin typeface="Arial"/>
                <a:cs typeface="Arial"/>
              </a:rPr>
              <a:t>/</a:t>
            </a:r>
            <a:r>
              <a:rPr dirty="0" sz="500" spc="-50">
                <a:latin typeface="Arial"/>
                <a:cs typeface="Arial"/>
              </a:rPr>
              <a:t> </a:t>
            </a:r>
            <a:r>
              <a:rPr dirty="0" sz="500" spc="-25">
                <a:latin typeface="Arial"/>
                <a:cs typeface="Arial"/>
              </a:rPr>
              <a:t>15</a:t>
            </a:r>
            <a:endParaRPr sz="500">
              <a:latin typeface="Arial"/>
              <a:cs typeface="Arial"/>
            </a:endParaRPr>
          </a:p>
        </p:txBody>
      </p:sp>
    </p:spTree>
  </p:cSld>
  <p:clrMapOvr>
    <a:masterClrMapping/>
  </p:clrMapOvr>
  <p:transition spd="fast">
    <p:cut thruBlk="0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5300" y="702"/>
            <a:ext cx="1780539" cy="26543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500">
                <a:latin typeface="Arial"/>
                <a:cs typeface="Arial"/>
                <a:hlinkClick r:id="rId2" action="ppaction://hlinksldjump"/>
              </a:rPr>
              <a:t>Monetar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y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>
                <a:latin typeface="Arial"/>
                <a:cs typeface="Arial"/>
                <a:hlinkClick r:id="rId2" action="ppaction://hlinksldjump"/>
              </a:rPr>
              <a:t>policy,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fiscal policy and inflation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Parliamentary</a:t>
            </a:r>
            <a:r>
              <a:rPr dirty="0" sz="500" i="1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library</a:t>
            </a:r>
            <a:endParaRPr sz="500">
              <a:latin typeface="Arial"/>
              <a:cs typeface="Arial"/>
            </a:endParaRPr>
          </a:p>
          <a:p>
            <a:pPr marL="118745">
              <a:lnSpc>
                <a:spcPct val="100000"/>
              </a:lnSpc>
              <a:spcBef>
                <a:spcPts val="340"/>
              </a:spcBef>
            </a:pPr>
            <a:r>
              <a:rPr dirty="0" sz="50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Fiscal</a:t>
            </a:r>
            <a:r>
              <a:rPr dirty="0" sz="500" spc="-2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 </a:t>
            </a:r>
            <a:r>
              <a:rPr dirty="0" sz="500" spc="-1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policy</a:t>
            </a:r>
            <a:endParaRPr sz="500">
              <a:latin typeface="Arial"/>
              <a:cs typeface="Arial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0" y="397764"/>
            <a:ext cx="4608195" cy="38100"/>
          </a:xfrm>
          <a:custGeom>
            <a:avLst/>
            <a:gdLst/>
            <a:ahLst/>
            <a:cxnLst/>
            <a:rect l="l" t="t" r="r" b="b"/>
            <a:pathLst>
              <a:path w="4608195" h="38100">
                <a:moveTo>
                  <a:pt x="4608004" y="0"/>
                </a:moveTo>
                <a:lnTo>
                  <a:pt x="0" y="0"/>
                </a:lnTo>
                <a:lnTo>
                  <a:pt x="0" y="37960"/>
                </a:lnTo>
                <a:lnTo>
                  <a:pt x="4608004" y="37960"/>
                </a:lnTo>
                <a:lnTo>
                  <a:pt x="4608004" y="0"/>
                </a:lnTo>
                <a:close/>
              </a:path>
            </a:pathLst>
          </a:custGeom>
          <a:solidFill>
            <a:srgbClr val="7F7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57200" y="497153"/>
            <a:ext cx="4121150" cy="255143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50800">
              <a:lnSpc>
                <a:spcPct val="100000"/>
              </a:lnSpc>
              <a:spcBef>
                <a:spcPts val="90"/>
              </a:spcBef>
            </a:pP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Fiscal</a:t>
            </a:r>
            <a:r>
              <a:rPr dirty="0" sz="1100" spc="-3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0000FF"/>
                </a:solidFill>
                <a:latin typeface="Arial"/>
                <a:cs typeface="Arial"/>
              </a:rPr>
              <a:t>policy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250">
              <a:latin typeface="Arial"/>
              <a:cs typeface="Arial"/>
            </a:endParaRPr>
          </a:p>
          <a:p>
            <a:pPr marL="389255">
              <a:lnSpc>
                <a:spcPct val="100000"/>
              </a:lnSpc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225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Fiscal</a:t>
            </a:r>
            <a:r>
              <a:rPr dirty="0" sz="900" spc="-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(or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regulatory)</a:t>
            </a:r>
            <a:r>
              <a:rPr dirty="0" sz="900" spc="-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policy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better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to</a:t>
            </a:r>
            <a:r>
              <a:rPr dirty="0" sz="900" spc="-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address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distributional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issues</a:t>
            </a:r>
            <a:endParaRPr sz="900">
              <a:latin typeface="Arial"/>
              <a:cs typeface="Arial"/>
            </a:endParaRPr>
          </a:p>
          <a:p>
            <a:pPr marL="633095">
              <a:lnSpc>
                <a:spcPct val="100000"/>
              </a:lnSpc>
              <a:spcBef>
                <a:spcPts val="71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70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tax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and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transfers</a:t>
            </a:r>
            <a:endParaRPr sz="800">
              <a:latin typeface="Arial"/>
              <a:cs typeface="Arial"/>
            </a:endParaRPr>
          </a:p>
          <a:p>
            <a:pPr marL="63309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54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regulations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to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support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market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competition</a:t>
            </a:r>
            <a:endParaRPr sz="800">
              <a:latin typeface="Arial"/>
              <a:cs typeface="Arial"/>
            </a:endParaRPr>
          </a:p>
          <a:p>
            <a:pPr marL="633095">
              <a:lnSpc>
                <a:spcPct val="100000"/>
              </a:lnSpc>
              <a:spcBef>
                <a:spcPts val="530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54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financial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regulation</a:t>
            </a:r>
            <a:endParaRPr sz="800">
              <a:latin typeface="Arial"/>
              <a:cs typeface="Arial"/>
            </a:endParaRPr>
          </a:p>
          <a:p>
            <a:pPr marL="63309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54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supply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chain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resilience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900">
              <a:latin typeface="Arial"/>
              <a:cs typeface="Arial"/>
            </a:endParaRPr>
          </a:p>
          <a:p>
            <a:pPr marL="389255">
              <a:lnSpc>
                <a:spcPct val="100000"/>
              </a:lnSpc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195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Limitations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of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fiscal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policy</a:t>
            </a:r>
            <a:endParaRPr sz="900">
              <a:latin typeface="Arial"/>
              <a:cs typeface="Arial"/>
            </a:endParaRPr>
          </a:p>
          <a:p>
            <a:pPr marL="633095">
              <a:lnSpc>
                <a:spcPct val="100000"/>
              </a:lnSpc>
              <a:spcBef>
                <a:spcPts val="71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62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not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be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as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nimble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as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monetary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policy</a:t>
            </a:r>
            <a:endParaRPr sz="800">
              <a:latin typeface="Arial"/>
              <a:cs typeface="Arial"/>
            </a:endParaRPr>
          </a:p>
          <a:p>
            <a:pPr marL="633095">
              <a:lnSpc>
                <a:spcPct val="100000"/>
              </a:lnSpc>
              <a:spcBef>
                <a:spcPts val="530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32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may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affect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competition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or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the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efficient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operation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of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the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economy</a:t>
            </a:r>
            <a:endParaRPr sz="800">
              <a:latin typeface="Arial"/>
              <a:cs typeface="Arial"/>
            </a:endParaRPr>
          </a:p>
          <a:p>
            <a:pPr marL="63309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77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not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as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credible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750">
              <a:latin typeface="Arial"/>
              <a:cs typeface="Arial"/>
            </a:endParaRPr>
          </a:p>
          <a:p>
            <a:pPr marL="536575" marR="43180" indent="-147320">
              <a:lnSpc>
                <a:spcPct val="101000"/>
              </a:lnSpc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187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Important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to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understand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policy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interactions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to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ensure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the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best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for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price stability,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full</a:t>
            </a:r>
            <a:r>
              <a:rPr dirty="0" sz="900" spc="-10">
                <a:latin typeface="Arial"/>
                <a:cs typeface="Arial"/>
              </a:rPr>
              <a:t> employment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and</a:t>
            </a:r>
            <a:r>
              <a:rPr dirty="0" sz="900" spc="-10">
                <a:latin typeface="Arial"/>
                <a:cs typeface="Arial"/>
              </a:rPr>
              <a:t> fairness</a:t>
            </a:r>
            <a:endParaRPr sz="9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dirty="0" spc="-10"/>
              <a:t>15</a:t>
            </a:fld>
            <a:r>
              <a:rPr dirty="0" spc="-50"/>
              <a:t> </a:t>
            </a:r>
            <a:r>
              <a:rPr dirty="0" spc="-10"/>
              <a:t>/</a:t>
            </a:r>
            <a:r>
              <a:rPr dirty="0" spc="-50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5300" y="702"/>
            <a:ext cx="1780539" cy="26543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500">
                <a:latin typeface="Arial"/>
                <a:cs typeface="Arial"/>
                <a:hlinkClick r:id="rId2" action="ppaction://hlinksldjump"/>
              </a:rPr>
              <a:t>Monetar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y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>
                <a:latin typeface="Arial"/>
                <a:cs typeface="Arial"/>
                <a:hlinkClick r:id="rId2" action="ppaction://hlinksldjump"/>
              </a:rPr>
              <a:t>policy,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fiscal policy and inflation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Parliamentary</a:t>
            </a:r>
            <a:r>
              <a:rPr dirty="0" sz="500" i="1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library</a:t>
            </a:r>
            <a:endParaRPr sz="500">
              <a:latin typeface="Arial"/>
              <a:cs typeface="Arial"/>
            </a:endParaRPr>
          </a:p>
          <a:p>
            <a:pPr marL="118745">
              <a:lnSpc>
                <a:spcPct val="100000"/>
              </a:lnSpc>
              <a:spcBef>
                <a:spcPts val="340"/>
              </a:spcBef>
            </a:pPr>
            <a:r>
              <a:rPr dirty="0" sz="50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Fiscal</a:t>
            </a:r>
            <a:r>
              <a:rPr dirty="0" sz="500" spc="-2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 </a:t>
            </a:r>
            <a:r>
              <a:rPr dirty="0" sz="500" spc="-1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policy</a:t>
            </a:r>
            <a:endParaRPr sz="500">
              <a:latin typeface="Arial"/>
              <a:cs typeface="Arial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0" y="397764"/>
            <a:ext cx="4608195" cy="38100"/>
          </a:xfrm>
          <a:custGeom>
            <a:avLst/>
            <a:gdLst/>
            <a:ahLst/>
            <a:cxnLst/>
            <a:rect l="l" t="t" r="r" b="b"/>
            <a:pathLst>
              <a:path w="4608195" h="38100">
                <a:moveTo>
                  <a:pt x="4608004" y="0"/>
                </a:moveTo>
                <a:lnTo>
                  <a:pt x="0" y="0"/>
                </a:lnTo>
                <a:lnTo>
                  <a:pt x="0" y="37960"/>
                </a:lnTo>
                <a:lnTo>
                  <a:pt x="4608004" y="37960"/>
                </a:lnTo>
                <a:lnTo>
                  <a:pt x="4608004" y="0"/>
                </a:lnTo>
                <a:close/>
              </a:path>
            </a:pathLst>
          </a:custGeom>
          <a:solidFill>
            <a:srgbClr val="7F7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69900" y="497153"/>
            <a:ext cx="4100829" cy="24676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Other</a:t>
            </a:r>
            <a:r>
              <a:rPr dirty="0" sz="1100" spc="-3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0000FF"/>
                </a:solidFill>
                <a:latin typeface="Arial"/>
                <a:cs typeface="Arial"/>
              </a:rPr>
              <a:t>considerations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650">
              <a:latin typeface="Arial"/>
              <a:cs typeface="Arial"/>
            </a:endParaRPr>
          </a:p>
          <a:p>
            <a:pPr marL="376555">
              <a:lnSpc>
                <a:spcPct val="100000"/>
              </a:lnSpc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179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Cash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rate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changes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also</a:t>
            </a:r>
            <a:r>
              <a:rPr dirty="0" sz="900" spc="-3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affect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fiscal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policy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outcomes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through</a:t>
            </a:r>
            <a:endParaRPr sz="900">
              <a:latin typeface="Arial"/>
              <a:cs typeface="Arial"/>
            </a:endParaRPr>
          </a:p>
          <a:p>
            <a:pPr marL="620395">
              <a:lnSpc>
                <a:spcPct val="100000"/>
              </a:lnSpc>
              <a:spcBef>
                <a:spcPts val="71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307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interest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payments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on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government</a:t>
            </a:r>
            <a:r>
              <a:rPr dirty="0" sz="800" spc="-5">
                <a:latin typeface="Arial"/>
                <a:cs typeface="Arial"/>
              </a:rPr>
              <a:t> </a:t>
            </a:r>
            <a:r>
              <a:rPr dirty="0" sz="800" spc="-20">
                <a:latin typeface="Arial"/>
                <a:cs typeface="Arial"/>
              </a:rPr>
              <a:t>debt</a:t>
            </a:r>
            <a:endParaRPr sz="800">
              <a:latin typeface="Arial"/>
              <a:cs typeface="Arial"/>
            </a:endParaRPr>
          </a:p>
          <a:p>
            <a:pPr marL="62039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47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tax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revenue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linked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to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economic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growth</a:t>
            </a:r>
            <a:endParaRPr sz="800">
              <a:latin typeface="Arial"/>
              <a:cs typeface="Arial"/>
            </a:endParaRPr>
          </a:p>
          <a:p>
            <a:pPr marL="62039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70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debt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sustainability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300">
              <a:latin typeface="Arial"/>
              <a:cs typeface="Arial"/>
            </a:endParaRPr>
          </a:p>
          <a:p>
            <a:pPr marL="376555">
              <a:lnSpc>
                <a:spcPct val="100000"/>
              </a:lnSpc>
              <a:spcBef>
                <a:spcPts val="5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179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Fiscal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policy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also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affects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inflation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outcomes</a:t>
            </a:r>
            <a:endParaRPr sz="900">
              <a:latin typeface="Arial"/>
              <a:cs typeface="Arial"/>
            </a:endParaRPr>
          </a:p>
          <a:p>
            <a:pPr marL="758190" marR="43180" indent="-137795">
              <a:lnSpc>
                <a:spcPts val="900"/>
              </a:lnSpc>
              <a:spcBef>
                <a:spcPts val="19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62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Instability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of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government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finances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can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raise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concerns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of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inflation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and</a:t>
            </a:r>
            <a:r>
              <a:rPr dirty="0" sz="800" spc="-20">
                <a:latin typeface="Arial"/>
                <a:cs typeface="Arial"/>
              </a:rPr>
              <a:t> debt </a:t>
            </a:r>
            <a:r>
              <a:rPr dirty="0" sz="800" spc="-10">
                <a:latin typeface="Arial"/>
                <a:cs typeface="Arial"/>
              </a:rPr>
              <a:t>monetisation</a:t>
            </a:r>
            <a:endParaRPr sz="800">
              <a:latin typeface="Arial"/>
              <a:cs typeface="Arial"/>
            </a:endParaRPr>
          </a:p>
          <a:p>
            <a:pPr marL="620395">
              <a:lnSpc>
                <a:spcPct val="100000"/>
              </a:lnSpc>
              <a:spcBef>
                <a:spcPts val="509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54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Wealth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effects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from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government</a:t>
            </a:r>
            <a:r>
              <a:rPr dirty="0" sz="800" spc="-20">
                <a:latin typeface="Arial"/>
                <a:cs typeface="Arial"/>
              </a:rPr>
              <a:t> debt</a:t>
            </a:r>
            <a:endParaRPr sz="800">
              <a:latin typeface="Arial"/>
              <a:cs typeface="Arial"/>
            </a:endParaRPr>
          </a:p>
          <a:p>
            <a:pPr marL="62039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47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More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work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being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done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to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understand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interactions</a:t>
            </a:r>
            <a:endParaRPr sz="800">
              <a:latin typeface="Arial"/>
              <a:cs typeface="Arial"/>
            </a:endParaRPr>
          </a:p>
          <a:p>
            <a:pPr marL="523875">
              <a:lnSpc>
                <a:spcPct val="100000"/>
              </a:lnSpc>
              <a:spcBef>
                <a:spcPts val="229"/>
              </a:spcBef>
            </a:pPr>
            <a:r>
              <a:rPr dirty="0" sz="900" spc="-5">
                <a:latin typeface="Arial"/>
                <a:cs typeface="Arial"/>
              </a:rPr>
              <a:t>.</a:t>
            </a:r>
            <a:endParaRPr sz="900">
              <a:latin typeface="Arial"/>
              <a:cs typeface="Arial"/>
            </a:endParaRPr>
          </a:p>
          <a:p>
            <a:pPr marL="376555">
              <a:lnSpc>
                <a:spcPct val="100000"/>
              </a:lnSpc>
              <a:spcBef>
                <a:spcPts val="310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225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RBA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dividend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to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government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from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earnings</a:t>
            </a:r>
            <a:endParaRPr sz="9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dirty="0" spc="-10"/>
              <a:t>15</a:t>
            </a:fld>
            <a:r>
              <a:rPr dirty="0" spc="-50"/>
              <a:t> </a:t>
            </a:r>
            <a:r>
              <a:rPr dirty="0" spc="-10"/>
              <a:t>/</a:t>
            </a:r>
            <a:r>
              <a:rPr dirty="0" spc="-50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5300" y="702"/>
            <a:ext cx="1780539" cy="26543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500">
                <a:latin typeface="Arial"/>
                <a:cs typeface="Arial"/>
                <a:hlinkClick r:id="rId2" action="ppaction://hlinksldjump"/>
              </a:rPr>
              <a:t>Monetar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y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>
                <a:latin typeface="Arial"/>
                <a:cs typeface="Arial"/>
                <a:hlinkClick r:id="rId2" action="ppaction://hlinksldjump"/>
              </a:rPr>
              <a:t>policy,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fiscal policy and inflation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Parliamentary</a:t>
            </a:r>
            <a:r>
              <a:rPr dirty="0" sz="500" i="1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library</a:t>
            </a:r>
            <a:endParaRPr sz="500">
              <a:latin typeface="Arial"/>
              <a:cs typeface="Arial"/>
            </a:endParaRPr>
          </a:p>
          <a:p>
            <a:pPr marL="118745">
              <a:lnSpc>
                <a:spcPct val="100000"/>
              </a:lnSpc>
              <a:spcBef>
                <a:spcPts val="340"/>
              </a:spcBef>
            </a:pPr>
            <a:r>
              <a:rPr dirty="0" sz="500" spc="-1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Review</a:t>
            </a:r>
            <a:r>
              <a:rPr dirty="0" sz="500" spc="35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 </a:t>
            </a:r>
            <a:r>
              <a:rPr dirty="0" sz="500" spc="-1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recommendations</a:t>
            </a:r>
            <a:r>
              <a:rPr dirty="0" sz="500" spc="35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 </a:t>
            </a:r>
            <a:r>
              <a:rPr dirty="0" sz="50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on</a:t>
            </a:r>
            <a:r>
              <a:rPr dirty="0" sz="500" spc="35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 </a:t>
            </a:r>
            <a:r>
              <a:rPr dirty="0" sz="500" spc="-1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interactions</a:t>
            </a:r>
            <a:endParaRPr sz="500">
              <a:latin typeface="Arial"/>
              <a:cs typeface="Arial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0" y="397764"/>
            <a:ext cx="4608195" cy="38100"/>
          </a:xfrm>
          <a:custGeom>
            <a:avLst/>
            <a:gdLst/>
            <a:ahLst/>
            <a:cxnLst/>
            <a:rect l="l" t="t" r="r" b="b"/>
            <a:pathLst>
              <a:path w="4608195" h="38100">
                <a:moveTo>
                  <a:pt x="4608004" y="0"/>
                </a:moveTo>
                <a:lnTo>
                  <a:pt x="0" y="0"/>
                </a:lnTo>
                <a:lnTo>
                  <a:pt x="0" y="37960"/>
                </a:lnTo>
                <a:lnTo>
                  <a:pt x="4608004" y="37960"/>
                </a:lnTo>
                <a:lnTo>
                  <a:pt x="4608004" y="0"/>
                </a:lnTo>
                <a:close/>
              </a:path>
            </a:pathLst>
          </a:custGeom>
          <a:solidFill>
            <a:srgbClr val="7F7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69900" y="470718"/>
            <a:ext cx="4222750" cy="2853690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300"/>
              </a:spcBef>
            </a:pP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Interaction</a:t>
            </a:r>
            <a:r>
              <a:rPr dirty="0" sz="1100" spc="-3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of</a:t>
            </a:r>
            <a:r>
              <a:rPr dirty="0" sz="1100" spc="-3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monetary</a:t>
            </a:r>
            <a:r>
              <a:rPr dirty="0" sz="1100" spc="-3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and</a:t>
            </a:r>
            <a:r>
              <a:rPr dirty="0" sz="1100" spc="-3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fiscal</a:t>
            </a:r>
            <a:r>
              <a:rPr dirty="0" sz="1100" spc="-3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policy</a:t>
            </a:r>
            <a:r>
              <a:rPr dirty="0" sz="1100" spc="-3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-</a:t>
            </a:r>
            <a:r>
              <a:rPr dirty="0" sz="1100" spc="-3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0000FF"/>
                </a:solidFill>
                <a:latin typeface="Arial"/>
                <a:cs typeface="Arial"/>
              </a:rPr>
              <a:t>Review</a:t>
            </a:r>
            <a:r>
              <a:rPr dirty="0" sz="1100" spc="-3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0000FF"/>
                </a:solidFill>
                <a:latin typeface="Arial"/>
                <a:cs typeface="Arial"/>
              </a:rPr>
              <a:t>recommendations</a:t>
            </a:r>
            <a:endParaRPr sz="1100">
              <a:latin typeface="Arial"/>
              <a:cs typeface="Arial"/>
            </a:endParaRPr>
          </a:p>
          <a:p>
            <a:pPr marL="523875" marR="78105" indent="-147320">
              <a:lnSpc>
                <a:spcPct val="101000"/>
              </a:lnSpc>
              <a:spcBef>
                <a:spcPts val="155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217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statement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between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RBA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board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and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 spc="-20">
                <a:latin typeface="Arial"/>
                <a:cs typeface="Arial"/>
              </a:rPr>
              <a:t>Treasurer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-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acknowledge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 spc="-25">
                <a:latin typeface="Arial"/>
                <a:cs typeface="Arial"/>
              </a:rPr>
              <a:t>the </a:t>
            </a:r>
            <a:r>
              <a:rPr dirty="0" sz="900">
                <a:latin typeface="Arial"/>
                <a:cs typeface="Arial"/>
              </a:rPr>
              <a:t>importance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of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both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monetary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policy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and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fiscal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policy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for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macroeconomic outcomes</a:t>
            </a:r>
            <a:endParaRPr sz="900">
              <a:latin typeface="Arial"/>
              <a:cs typeface="Arial"/>
            </a:endParaRPr>
          </a:p>
          <a:p>
            <a:pPr marL="523875" marR="543560" indent="-147320">
              <a:lnSpc>
                <a:spcPct val="101000"/>
              </a:lnSpc>
              <a:spcBef>
                <a:spcPts val="600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187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share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information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about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the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economic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outlook,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risks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and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policy constraints</a:t>
            </a:r>
            <a:endParaRPr sz="900">
              <a:latin typeface="Arial"/>
              <a:cs typeface="Arial"/>
            </a:endParaRPr>
          </a:p>
          <a:p>
            <a:pPr marL="523875" marR="211454" indent="-147320">
              <a:lnSpc>
                <a:spcPct val="101000"/>
              </a:lnSpc>
              <a:spcBef>
                <a:spcPts val="605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195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work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together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to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analyse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the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impacts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of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monetary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policy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decisions</a:t>
            </a:r>
            <a:r>
              <a:rPr dirty="0" sz="900" spc="-25">
                <a:latin typeface="Arial"/>
                <a:cs typeface="Arial"/>
              </a:rPr>
              <a:t> on </a:t>
            </a:r>
            <a:r>
              <a:rPr dirty="0" sz="900">
                <a:latin typeface="Arial"/>
                <a:cs typeface="Arial"/>
              </a:rPr>
              <a:t>fiscal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policy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and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vice-versa</a:t>
            </a:r>
            <a:endParaRPr sz="900">
              <a:latin typeface="Arial"/>
              <a:cs typeface="Arial"/>
            </a:endParaRPr>
          </a:p>
          <a:p>
            <a:pPr marL="376555">
              <a:lnSpc>
                <a:spcPct val="100000"/>
              </a:lnSpc>
              <a:spcBef>
                <a:spcPts val="615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187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jointly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develop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scenario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analysis</a:t>
            </a:r>
            <a:endParaRPr sz="900">
              <a:latin typeface="Arial"/>
              <a:cs typeface="Arial"/>
            </a:endParaRPr>
          </a:p>
          <a:p>
            <a:pPr marL="523875" marR="183515" indent="-147320">
              <a:lnSpc>
                <a:spcPct val="101000"/>
              </a:lnSpc>
              <a:spcBef>
                <a:spcPts val="605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209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0">
                <a:latin typeface="Arial"/>
                <a:cs typeface="Arial"/>
              </a:rPr>
              <a:t>acknowledge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that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fiscal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policy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may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have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larger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role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in</a:t>
            </a:r>
            <a:r>
              <a:rPr dirty="0" sz="900" spc="-20">
                <a:latin typeface="Arial"/>
                <a:cs typeface="Arial"/>
              </a:rPr>
              <a:t> some </a:t>
            </a:r>
            <a:r>
              <a:rPr dirty="0" sz="900" spc="-10">
                <a:latin typeface="Arial"/>
                <a:cs typeface="Arial"/>
              </a:rPr>
              <a:t>circumstances,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for</a:t>
            </a:r>
            <a:r>
              <a:rPr dirty="0" sz="900" spc="-10">
                <a:latin typeface="Arial"/>
                <a:cs typeface="Arial"/>
              </a:rPr>
              <a:t> example </a:t>
            </a:r>
            <a:r>
              <a:rPr dirty="0" sz="900">
                <a:latin typeface="Arial"/>
                <a:cs typeface="Arial"/>
              </a:rPr>
              <a:t>when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the</a:t>
            </a:r>
            <a:r>
              <a:rPr dirty="0" sz="900" spc="-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cash</a:t>
            </a:r>
            <a:r>
              <a:rPr dirty="0" sz="900" spc="-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rate</a:t>
            </a:r>
            <a:r>
              <a:rPr dirty="0" sz="900" spc="-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is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at</a:t>
            </a:r>
            <a:r>
              <a:rPr dirty="0" sz="900" spc="-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its</a:t>
            </a:r>
            <a:r>
              <a:rPr dirty="0" sz="900" spc="-10">
                <a:latin typeface="Arial"/>
                <a:cs typeface="Arial"/>
              </a:rPr>
              <a:t> effective lower bound</a:t>
            </a:r>
            <a:endParaRPr sz="900">
              <a:latin typeface="Arial"/>
              <a:cs typeface="Arial"/>
            </a:endParaRPr>
          </a:p>
          <a:p>
            <a:pPr marL="376555">
              <a:lnSpc>
                <a:spcPct val="100000"/>
              </a:lnSpc>
              <a:spcBef>
                <a:spcPts val="615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247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0">
                <a:latin typeface="Arial"/>
                <a:cs typeface="Arial"/>
              </a:rPr>
              <a:t>develop</a:t>
            </a:r>
            <a:r>
              <a:rPr dirty="0" sz="900" spc="-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an</a:t>
            </a:r>
            <a:r>
              <a:rPr dirty="0" sz="900" spc="-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Australian Macroeconomic</a:t>
            </a:r>
            <a:r>
              <a:rPr dirty="0" sz="900" spc="-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Policy</a:t>
            </a:r>
            <a:r>
              <a:rPr dirty="0" sz="900" spc="-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Research</a:t>
            </a:r>
            <a:r>
              <a:rPr dirty="0" sz="900" spc="-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Program</a:t>
            </a:r>
            <a:endParaRPr sz="900">
              <a:latin typeface="Arial"/>
              <a:cs typeface="Arial"/>
            </a:endParaRPr>
          </a:p>
          <a:p>
            <a:pPr marL="523875" marR="149860" indent="-147320">
              <a:lnSpc>
                <a:spcPct val="101000"/>
              </a:lnSpc>
              <a:spcBef>
                <a:spcPts val="605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209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agree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on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framework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for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the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use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of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additional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monetary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policy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tools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 spc="-25">
                <a:latin typeface="Arial"/>
                <a:cs typeface="Arial"/>
              </a:rPr>
              <a:t>in </a:t>
            </a:r>
            <a:r>
              <a:rPr dirty="0" sz="900">
                <a:latin typeface="Arial"/>
                <a:cs typeface="Arial"/>
              </a:rPr>
              <a:t>the</a:t>
            </a:r>
            <a:r>
              <a:rPr dirty="0" sz="900" spc="-3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future</a:t>
            </a:r>
            <a:r>
              <a:rPr dirty="0" sz="900" spc="-3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especially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when</a:t>
            </a:r>
            <a:r>
              <a:rPr dirty="0" sz="900" spc="-3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have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implications</a:t>
            </a:r>
            <a:r>
              <a:rPr dirty="0" sz="900" spc="-3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for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the</a:t>
            </a:r>
            <a:r>
              <a:rPr dirty="0" sz="900" spc="-3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budget</a:t>
            </a:r>
            <a:endParaRPr sz="900">
              <a:latin typeface="Arial"/>
              <a:cs typeface="Arial"/>
            </a:endParaRPr>
          </a:p>
          <a:p>
            <a:pPr marL="376555">
              <a:lnSpc>
                <a:spcPct val="100000"/>
              </a:lnSpc>
              <a:spcBef>
                <a:spcPts val="615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232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retain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Secretary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to</a:t>
            </a:r>
            <a:r>
              <a:rPr dirty="0" sz="900" spc="-10">
                <a:latin typeface="Arial"/>
                <a:cs typeface="Arial"/>
              </a:rPr>
              <a:t> </a:t>
            </a:r>
            <a:r>
              <a:rPr dirty="0" sz="900" spc="-20">
                <a:latin typeface="Arial"/>
                <a:cs typeface="Arial"/>
              </a:rPr>
              <a:t>Treasurer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on</a:t>
            </a:r>
            <a:r>
              <a:rPr dirty="0" sz="900" spc="-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RBA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board</a:t>
            </a:r>
            <a:endParaRPr sz="9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dirty="0" spc="-10"/>
              <a:t>15</a:t>
            </a:fld>
            <a:r>
              <a:rPr dirty="0" spc="-50"/>
              <a:t> </a:t>
            </a:r>
            <a:r>
              <a:rPr dirty="0" spc="-10"/>
              <a:t>/</a:t>
            </a:r>
            <a:r>
              <a:rPr dirty="0" spc="-50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5300" y="702"/>
            <a:ext cx="1780539" cy="26543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500">
                <a:latin typeface="Arial"/>
                <a:cs typeface="Arial"/>
                <a:hlinkClick r:id="rId2" action="ppaction://hlinksldjump"/>
              </a:rPr>
              <a:t>Monetar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y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>
                <a:latin typeface="Arial"/>
                <a:cs typeface="Arial"/>
                <a:hlinkClick r:id="rId2" action="ppaction://hlinksldjump"/>
              </a:rPr>
              <a:t>policy,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fiscal policy and inflation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Parliamentary</a:t>
            </a:r>
            <a:r>
              <a:rPr dirty="0" sz="500" i="1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library</a:t>
            </a:r>
            <a:endParaRPr sz="500">
              <a:latin typeface="Arial"/>
              <a:cs typeface="Arial"/>
            </a:endParaRPr>
          </a:p>
          <a:p>
            <a:pPr marL="118745">
              <a:lnSpc>
                <a:spcPct val="100000"/>
              </a:lnSpc>
              <a:spcBef>
                <a:spcPts val="340"/>
              </a:spcBef>
            </a:pPr>
            <a:r>
              <a:rPr dirty="0" sz="500" spc="-1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Introduction</a:t>
            </a:r>
            <a:endParaRPr sz="500">
              <a:latin typeface="Arial"/>
              <a:cs typeface="Arial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0" y="397764"/>
            <a:ext cx="4608195" cy="38100"/>
          </a:xfrm>
          <a:custGeom>
            <a:avLst/>
            <a:gdLst/>
            <a:ahLst/>
            <a:cxnLst/>
            <a:rect l="l" t="t" r="r" b="b"/>
            <a:pathLst>
              <a:path w="4608195" h="38100">
                <a:moveTo>
                  <a:pt x="4608004" y="0"/>
                </a:moveTo>
                <a:lnTo>
                  <a:pt x="0" y="0"/>
                </a:lnTo>
                <a:lnTo>
                  <a:pt x="0" y="37960"/>
                </a:lnTo>
                <a:lnTo>
                  <a:pt x="4608004" y="37960"/>
                </a:lnTo>
                <a:lnTo>
                  <a:pt x="4608004" y="0"/>
                </a:lnTo>
                <a:close/>
              </a:path>
            </a:pathLst>
          </a:custGeom>
          <a:solidFill>
            <a:srgbClr val="7F7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95300" y="497153"/>
            <a:ext cx="600710" cy="1917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100" spc="-10">
                <a:solidFill>
                  <a:srgbClr val="0000FF"/>
                </a:solidFill>
                <a:latin typeface="Arial"/>
                <a:cs typeface="Arial"/>
              </a:rPr>
              <a:t>Ov</a:t>
            </a:r>
            <a:r>
              <a:rPr dirty="0" sz="1100" spc="-10">
                <a:solidFill>
                  <a:srgbClr val="0000FF"/>
                </a:solidFill>
                <a:latin typeface="Arial"/>
                <a:cs typeface="Arial"/>
              </a:rPr>
              <a:t>e</a:t>
            </a:r>
            <a:r>
              <a:rPr dirty="0" sz="1100" spc="-10">
                <a:solidFill>
                  <a:srgbClr val="0000FF"/>
                </a:solidFill>
                <a:latin typeface="Arial"/>
                <a:cs typeface="Arial"/>
              </a:rPr>
              <a:t>rview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dirty="0" spc="-10"/>
              <a:t>10</a:t>
            </a:fld>
            <a:r>
              <a:rPr dirty="0" spc="-50"/>
              <a:t> </a:t>
            </a:r>
            <a:r>
              <a:rPr dirty="0" spc="-10"/>
              <a:t>/</a:t>
            </a:r>
            <a:r>
              <a:rPr dirty="0" spc="-50"/>
              <a:t> </a:t>
            </a:r>
            <a:r>
              <a:rPr dirty="0" spc="-25"/>
              <a:t>15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408889" y="1174783"/>
            <a:ext cx="3073400" cy="142430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232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0">
                <a:latin typeface="Arial"/>
                <a:cs typeface="Arial"/>
              </a:rPr>
              <a:t>Objectives </a:t>
            </a:r>
            <a:r>
              <a:rPr dirty="0" sz="900">
                <a:latin typeface="Arial"/>
                <a:cs typeface="Arial"/>
              </a:rPr>
              <a:t>of</a:t>
            </a:r>
            <a:r>
              <a:rPr dirty="0" sz="900" spc="-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monetary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and</a:t>
            </a:r>
            <a:r>
              <a:rPr dirty="0" sz="900" spc="-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fiscal</a:t>
            </a:r>
            <a:r>
              <a:rPr dirty="0" sz="900" spc="-10">
                <a:latin typeface="Arial"/>
                <a:cs typeface="Arial"/>
              </a:rPr>
              <a:t> policy</a:t>
            </a:r>
            <a:endParaRPr sz="9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910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209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Determinants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of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the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price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level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(and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inflation)</a:t>
            </a:r>
            <a:endParaRPr sz="9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905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195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Current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policy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environment</a:t>
            </a:r>
            <a:endParaRPr sz="9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910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202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How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monetary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policy</a:t>
            </a:r>
            <a:r>
              <a:rPr dirty="0" sz="900" spc="-20">
                <a:latin typeface="Arial"/>
                <a:cs typeface="Arial"/>
              </a:rPr>
              <a:t> works</a:t>
            </a:r>
            <a:endParaRPr sz="9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905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202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Fiscal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policy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contributions</a:t>
            </a:r>
            <a:endParaRPr sz="900">
              <a:latin typeface="Arial"/>
              <a:cs typeface="Arial"/>
            </a:endParaRPr>
          </a:p>
          <a:p>
            <a:pPr marL="38100">
              <a:lnSpc>
                <a:spcPct val="100000"/>
              </a:lnSpc>
              <a:spcBef>
                <a:spcPts val="910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284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 spc="-10">
                <a:latin typeface="Arial"/>
                <a:cs typeface="Arial"/>
              </a:rPr>
              <a:t>Recommendations</a:t>
            </a:r>
            <a:r>
              <a:rPr dirty="0" sz="900" spc="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on</a:t>
            </a:r>
            <a:r>
              <a:rPr dirty="0" sz="900" spc="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monetary-</a:t>
            </a:r>
            <a:r>
              <a:rPr dirty="0" sz="900">
                <a:latin typeface="Arial"/>
                <a:cs typeface="Arial"/>
              </a:rPr>
              <a:t>fiscal</a:t>
            </a:r>
            <a:r>
              <a:rPr dirty="0" sz="900" spc="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policy</a:t>
            </a:r>
            <a:r>
              <a:rPr dirty="0" sz="900" spc="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interactions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  <p:transition spd="fast">
    <p:cut thruBlk="0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088361" y="3298252"/>
            <a:ext cx="43180" cy="30480"/>
          </a:xfrm>
          <a:custGeom>
            <a:avLst/>
            <a:gdLst/>
            <a:ahLst/>
            <a:cxnLst/>
            <a:rect l="l" t="t" r="r" b="b"/>
            <a:pathLst>
              <a:path w="43180" h="30479">
                <a:moveTo>
                  <a:pt x="0" y="30366"/>
                </a:moveTo>
                <a:lnTo>
                  <a:pt x="43019" y="30366"/>
                </a:lnTo>
                <a:lnTo>
                  <a:pt x="43019" y="0"/>
                </a:lnTo>
                <a:lnTo>
                  <a:pt x="0" y="0"/>
                </a:lnTo>
                <a:lnTo>
                  <a:pt x="0" y="30366"/>
                </a:lnTo>
                <a:close/>
              </a:path>
            </a:pathLst>
          </a:custGeom>
          <a:ln w="5060">
            <a:solidFill>
              <a:srgbClr val="9999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3008744" y="3294290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25400" y="0"/>
                </a:moveTo>
                <a:lnTo>
                  <a:pt x="0" y="19050"/>
                </a:lnTo>
                <a:lnTo>
                  <a:pt x="25400" y="38100"/>
                </a:lnTo>
                <a:lnTo>
                  <a:pt x="25400" y="0"/>
                </a:lnTo>
                <a:close/>
              </a:path>
            </a:pathLst>
          </a:custGeom>
          <a:solidFill>
            <a:srgbClr val="CCCC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186546" y="3294290"/>
            <a:ext cx="25400" cy="38100"/>
          </a:xfrm>
          <a:custGeom>
            <a:avLst/>
            <a:gdLst/>
            <a:ahLst/>
            <a:cxnLst/>
            <a:rect l="l" t="t" r="r" b="b"/>
            <a:pathLst>
              <a:path w="25400" h="38100">
                <a:moveTo>
                  <a:pt x="0" y="0"/>
                </a:moveTo>
                <a:lnTo>
                  <a:pt x="0" y="38100"/>
                </a:lnTo>
                <a:lnTo>
                  <a:pt x="25400" y="19050"/>
                </a:lnTo>
                <a:lnTo>
                  <a:pt x="0" y="0"/>
                </a:lnTo>
                <a:close/>
              </a:path>
            </a:pathLst>
          </a:custGeom>
          <a:solidFill>
            <a:srgbClr val="CCCCF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3275863" y="3285409"/>
            <a:ext cx="203200" cy="55880"/>
            <a:chOff x="3275863" y="3285409"/>
            <a:chExt cx="203200" cy="55880"/>
          </a:xfrm>
        </p:grpSpPr>
        <p:sp>
          <p:nvSpPr>
            <p:cNvPr id="6" name="object 6" descr=""/>
            <p:cNvSpPr/>
            <p:nvPr/>
          </p:nvSpPr>
          <p:spPr>
            <a:xfrm>
              <a:off x="3339032" y="3287940"/>
              <a:ext cx="64135" cy="50800"/>
            </a:xfrm>
            <a:custGeom>
              <a:avLst/>
              <a:gdLst/>
              <a:ahLst/>
              <a:cxnLst/>
              <a:rect l="l" t="t" r="r" b="b"/>
              <a:pathLst>
                <a:path w="64135" h="50800">
                  <a:moveTo>
                    <a:pt x="0" y="50800"/>
                  </a:moveTo>
                  <a:lnTo>
                    <a:pt x="43019" y="50800"/>
                  </a:lnTo>
                  <a:lnTo>
                    <a:pt x="43019" y="20434"/>
                  </a:lnTo>
                  <a:lnTo>
                    <a:pt x="0" y="20434"/>
                  </a:lnTo>
                  <a:lnTo>
                    <a:pt x="0" y="50800"/>
                  </a:lnTo>
                  <a:close/>
                </a:path>
                <a:path w="64135" h="50800">
                  <a:moveTo>
                    <a:pt x="10491" y="20320"/>
                  </a:moveTo>
                  <a:lnTo>
                    <a:pt x="10491" y="10160"/>
                  </a:lnTo>
                  <a:lnTo>
                    <a:pt x="53672" y="10160"/>
                  </a:lnTo>
                  <a:lnTo>
                    <a:pt x="53672" y="40640"/>
                  </a:lnTo>
                  <a:lnTo>
                    <a:pt x="43512" y="40640"/>
                  </a:lnTo>
                </a:path>
                <a:path w="64135" h="50800">
                  <a:moveTo>
                    <a:pt x="20652" y="10160"/>
                  </a:moveTo>
                  <a:lnTo>
                    <a:pt x="20652" y="0"/>
                  </a:lnTo>
                  <a:lnTo>
                    <a:pt x="63832" y="0"/>
                  </a:lnTo>
                  <a:lnTo>
                    <a:pt x="63832" y="30480"/>
                  </a:lnTo>
                  <a:lnTo>
                    <a:pt x="53672" y="30480"/>
                  </a:lnTo>
                </a:path>
              </a:pathLst>
            </a:custGeom>
            <a:ln w="5060">
              <a:solidFill>
                <a:srgbClr val="9999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3275863" y="3294290"/>
              <a:ext cx="203200" cy="38100"/>
            </a:xfrm>
            <a:custGeom>
              <a:avLst/>
              <a:gdLst/>
              <a:ahLst/>
              <a:cxnLst/>
              <a:rect l="l" t="t" r="r" b="b"/>
              <a:pathLst>
                <a:path w="203200" h="38100">
                  <a:moveTo>
                    <a:pt x="25400" y="0"/>
                  </a:moveTo>
                  <a:lnTo>
                    <a:pt x="0" y="19050"/>
                  </a:lnTo>
                  <a:lnTo>
                    <a:pt x="25400" y="38100"/>
                  </a:lnTo>
                  <a:lnTo>
                    <a:pt x="25400" y="0"/>
                  </a:lnTo>
                  <a:close/>
                </a:path>
                <a:path w="203200" h="38100">
                  <a:moveTo>
                    <a:pt x="177802" y="0"/>
                  </a:moveTo>
                  <a:lnTo>
                    <a:pt x="177802" y="38100"/>
                  </a:lnTo>
                  <a:lnTo>
                    <a:pt x="203202" y="19050"/>
                  </a:lnTo>
                  <a:lnTo>
                    <a:pt x="177802" y="0"/>
                  </a:lnTo>
                  <a:close/>
                </a:path>
              </a:pathLst>
            </a:custGeom>
            <a:solidFill>
              <a:srgbClr val="CCCCFF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8" name="object 8" descr=""/>
          <p:cNvGrpSpPr/>
          <p:nvPr/>
        </p:nvGrpSpPr>
        <p:grpSpPr>
          <a:xfrm>
            <a:off x="3542982" y="3284144"/>
            <a:ext cx="203200" cy="48260"/>
            <a:chOff x="3542982" y="3284144"/>
            <a:chExt cx="203200" cy="48260"/>
          </a:xfrm>
        </p:grpSpPr>
        <p:sp>
          <p:nvSpPr>
            <p:cNvPr id="9" name="object 9" descr=""/>
            <p:cNvSpPr/>
            <p:nvPr/>
          </p:nvSpPr>
          <p:spPr>
            <a:xfrm>
              <a:off x="3631883" y="330064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7591">
              <a:solidFill>
                <a:srgbClr val="9999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542982" y="3294290"/>
              <a:ext cx="203200" cy="38100"/>
            </a:xfrm>
            <a:custGeom>
              <a:avLst/>
              <a:gdLst/>
              <a:ahLst/>
              <a:cxnLst/>
              <a:rect l="l" t="t" r="r" b="b"/>
              <a:pathLst>
                <a:path w="203200" h="38100">
                  <a:moveTo>
                    <a:pt x="25400" y="0"/>
                  </a:moveTo>
                  <a:lnTo>
                    <a:pt x="0" y="19050"/>
                  </a:lnTo>
                  <a:lnTo>
                    <a:pt x="25400" y="38100"/>
                  </a:lnTo>
                  <a:lnTo>
                    <a:pt x="25400" y="0"/>
                  </a:lnTo>
                  <a:close/>
                </a:path>
                <a:path w="203200" h="38100">
                  <a:moveTo>
                    <a:pt x="177802" y="0"/>
                  </a:moveTo>
                  <a:lnTo>
                    <a:pt x="177802" y="38100"/>
                  </a:lnTo>
                  <a:lnTo>
                    <a:pt x="203202" y="19050"/>
                  </a:lnTo>
                  <a:lnTo>
                    <a:pt x="177802" y="0"/>
                  </a:lnTo>
                  <a:close/>
                </a:path>
              </a:pathLst>
            </a:custGeom>
            <a:solidFill>
              <a:srgbClr val="CCCC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619183" y="3287940"/>
              <a:ext cx="38100" cy="0"/>
            </a:xfrm>
            <a:custGeom>
              <a:avLst/>
              <a:gdLst/>
              <a:ahLst/>
              <a:cxnLst/>
              <a:rect l="l" t="t" r="r" b="b"/>
              <a:pathLst>
                <a:path w="38100" h="0">
                  <a:moveTo>
                    <a:pt x="0" y="0"/>
                  </a:moveTo>
                  <a:lnTo>
                    <a:pt x="38100" y="0"/>
                  </a:lnTo>
                </a:path>
              </a:pathLst>
            </a:custGeom>
            <a:ln w="7591">
              <a:solidFill>
                <a:srgbClr val="CCCC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2" name="object 12" descr=""/>
          <p:cNvGrpSpPr/>
          <p:nvPr/>
        </p:nvGrpSpPr>
        <p:grpSpPr>
          <a:xfrm>
            <a:off x="3810101" y="3294290"/>
            <a:ext cx="203200" cy="48260"/>
            <a:chOff x="3810101" y="3294290"/>
            <a:chExt cx="203200" cy="48260"/>
          </a:xfrm>
        </p:grpSpPr>
        <p:sp>
          <p:nvSpPr>
            <p:cNvPr id="13" name="object 13" descr=""/>
            <p:cNvSpPr/>
            <p:nvPr/>
          </p:nvSpPr>
          <p:spPr>
            <a:xfrm>
              <a:off x="3810101" y="3294290"/>
              <a:ext cx="203200" cy="38100"/>
            </a:xfrm>
            <a:custGeom>
              <a:avLst/>
              <a:gdLst/>
              <a:ahLst/>
              <a:cxnLst/>
              <a:rect l="l" t="t" r="r" b="b"/>
              <a:pathLst>
                <a:path w="203200" h="38100">
                  <a:moveTo>
                    <a:pt x="25400" y="0"/>
                  </a:moveTo>
                  <a:lnTo>
                    <a:pt x="0" y="19050"/>
                  </a:lnTo>
                  <a:lnTo>
                    <a:pt x="25400" y="38100"/>
                  </a:lnTo>
                  <a:lnTo>
                    <a:pt x="25400" y="0"/>
                  </a:lnTo>
                  <a:close/>
                </a:path>
                <a:path w="203200" h="38100">
                  <a:moveTo>
                    <a:pt x="177802" y="0"/>
                  </a:moveTo>
                  <a:lnTo>
                    <a:pt x="177802" y="38100"/>
                  </a:lnTo>
                  <a:lnTo>
                    <a:pt x="203202" y="19050"/>
                  </a:lnTo>
                  <a:lnTo>
                    <a:pt x="177802" y="0"/>
                  </a:lnTo>
                  <a:close/>
                </a:path>
              </a:pathLst>
            </a:custGeom>
            <a:solidFill>
              <a:srgbClr val="CCCC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3886302" y="3326041"/>
              <a:ext cx="50800" cy="12700"/>
            </a:xfrm>
            <a:custGeom>
              <a:avLst/>
              <a:gdLst/>
              <a:ahLst/>
              <a:cxnLst/>
              <a:rect l="l" t="t" r="r" b="b"/>
              <a:pathLst>
                <a:path w="50800" h="12700">
                  <a:moveTo>
                    <a:pt x="0" y="0"/>
                  </a:moveTo>
                  <a:lnTo>
                    <a:pt x="38100" y="0"/>
                  </a:lnTo>
                </a:path>
                <a:path w="50800" h="12700">
                  <a:moveTo>
                    <a:pt x="12700" y="12700"/>
                  </a:moveTo>
                  <a:lnTo>
                    <a:pt x="50800" y="12700"/>
                  </a:lnTo>
                </a:path>
              </a:pathLst>
            </a:custGeom>
            <a:ln w="7591">
              <a:solidFill>
                <a:srgbClr val="CCCC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/>
          <p:nvPr/>
        </p:nvSpPr>
        <p:spPr>
          <a:xfrm>
            <a:off x="4153434" y="3287940"/>
            <a:ext cx="50800" cy="50800"/>
          </a:xfrm>
          <a:custGeom>
            <a:avLst/>
            <a:gdLst/>
            <a:ahLst/>
            <a:cxnLst/>
            <a:rect l="l" t="t" r="r" b="b"/>
            <a:pathLst>
              <a:path w="50800" h="50800">
                <a:moveTo>
                  <a:pt x="0" y="0"/>
                </a:moveTo>
                <a:lnTo>
                  <a:pt x="38100" y="0"/>
                </a:lnTo>
              </a:path>
              <a:path w="50800" h="50800">
                <a:moveTo>
                  <a:pt x="12700" y="12700"/>
                </a:moveTo>
                <a:lnTo>
                  <a:pt x="50800" y="12700"/>
                </a:lnTo>
              </a:path>
              <a:path w="50800" h="50800">
                <a:moveTo>
                  <a:pt x="12700" y="25400"/>
                </a:moveTo>
                <a:lnTo>
                  <a:pt x="50800" y="25400"/>
                </a:lnTo>
              </a:path>
              <a:path w="50800" h="50800">
                <a:moveTo>
                  <a:pt x="0" y="38100"/>
                </a:moveTo>
                <a:lnTo>
                  <a:pt x="38100" y="38100"/>
                </a:lnTo>
              </a:path>
              <a:path w="50800" h="50800">
                <a:moveTo>
                  <a:pt x="12700" y="50800"/>
                </a:moveTo>
                <a:lnTo>
                  <a:pt x="50800" y="50800"/>
                </a:lnTo>
              </a:path>
            </a:pathLst>
          </a:custGeom>
          <a:ln w="7591">
            <a:solidFill>
              <a:srgbClr val="9999FF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16" name="object 16" descr=""/>
          <p:cNvGrpSpPr/>
          <p:nvPr/>
        </p:nvGrpSpPr>
        <p:grpSpPr>
          <a:xfrm>
            <a:off x="4326582" y="3285409"/>
            <a:ext cx="238760" cy="57150"/>
            <a:chOff x="4326582" y="3285409"/>
            <a:chExt cx="238760" cy="57150"/>
          </a:xfrm>
        </p:grpSpPr>
        <p:sp>
          <p:nvSpPr>
            <p:cNvPr id="17" name="object 17" descr=""/>
            <p:cNvSpPr/>
            <p:nvPr/>
          </p:nvSpPr>
          <p:spPr>
            <a:xfrm>
              <a:off x="4451033" y="3318420"/>
              <a:ext cx="20320" cy="20320"/>
            </a:xfrm>
            <a:custGeom>
              <a:avLst/>
              <a:gdLst/>
              <a:ahLst/>
              <a:cxnLst/>
              <a:rect l="l" t="t" r="r" b="b"/>
              <a:pathLst>
                <a:path w="20320" h="20320">
                  <a:moveTo>
                    <a:pt x="0" y="0"/>
                  </a:moveTo>
                  <a:lnTo>
                    <a:pt x="20320" y="20320"/>
                  </a:lnTo>
                </a:path>
              </a:pathLst>
            </a:custGeom>
            <a:ln w="7591">
              <a:solidFill>
                <a:srgbClr val="9999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4423969" y="3291926"/>
              <a:ext cx="30480" cy="30480"/>
            </a:xfrm>
            <a:custGeom>
              <a:avLst/>
              <a:gdLst/>
              <a:ahLst/>
              <a:cxnLst/>
              <a:rect l="l" t="t" r="r" b="b"/>
              <a:pathLst>
                <a:path w="30479" h="30479">
                  <a:moveTo>
                    <a:pt x="30366" y="15183"/>
                  </a:moveTo>
                  <a:lnTo>
                    <a:pt x="30366" y="6797"/>
                  </a:lnTo>
                  <a:lnTo>
                    <a:pt x="23568" y="0"/>
                  </a:lnTo>
                  <a:lnTo>
                    <a:pt x="15183" y="0"/>
                  </a:lnTo>
                  <a:lnTo>
                    <a:pt x="6797" y="0"/>
                  </a:lnTo>
                  <a:lnTo>
                    <a:pt x="0" y="6797"/>
                  </a:lnTo>
                  <a:lnTo>
                    <a:pt x="0" y="15183"/>
                  </a:lnTo>
                  <a:lnTo>
                    <a:pt x="0" y="23568"/>
                  </a:lnTo>
                  <a:lnTo>
                    <a:pt x="6797" y="30366"/>
                  </a:lnTo>
                  <a:lnTo>
                    <a:pt x="15183" y="30366"/>
                  </a:lnTo>
                  <a:lnTo>
                    <a:pt x="23568" y="30366"/>
                  </a:lnTo>
                  <a:lnTo>
                    <a:pt x="30366" y="23568"/>
                  </a:lnTo>
                  <a:lnTo>
                    <a:pt x="30366" y="15183"/>
                  </a:lnTo>
                  <a:close/>
                </a:path>
              </a:pathLst>
            </a:custGeom>
            <a:ln w="5060">
              <a:solidFill>
                <a:srgbClr val="9999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4329112" y="3287940"/>
              <a:ext cx="233679" cy="50800"/>
            </a:xfrm>
            <a:custGeom>
              <a:avLst/>
              <a:gdLst/>
              <a:ahLst/>
              <a:cxnLst/>
              <a:rect l="l" t="t" r="r" b="b"/>
              <a:pathLst>
                <a:path w="233679" h="50800">
                  <a:moveTo>
                    <a:pt x="40640" y="50800"/>
                  </a:moveTo>
                  <a:lnTo>
                    <a:pt x="50400" y="48796"/>
                  </a:lnTo>
                  <a:lnTo>
                    <a:pt x="58488" y="43339"/>
                  </a:lnTo>
                  <a:lnTo>
                    <a:pt x="64002" y="35262"/>
                  </a:lnTo>
                  <a:lnTo>
                    <a:pt x="66040" y="25400"/>
                  </a:lnTo>
                  <a:lnTo>
                    <a:pt x="64036" y="15537"/>
                  </a:lnTo>
                  <a:lnTo>
                    <a:pt x="58579" y="7461"/>
                  </a:lnTo>
                  <a:lnTo>
                    <a:pt x="50502" y="2004"/>
                  </a:lnTo>
                  <a:lnTo>
                    <a:pt x="40640" y="0"/>
                  </a:lnTo>
                  <a:lnTo>
                    <a:pt x="30778" y="2004"/>
                  </a:lnTo>
                  <a:lnTo>
                    <a:pt x="22701" y="7461"/>
                  </a:lnTo>
                  <a:lnTo>
                    <a:pt x="17244" y="15537"/>
                  </a:lnTo>
                  <a:lnTo>
                    <a:pt x="15240" y="25400"/>
                  </a:lnTo>
                </a:path>
                <a:path w="233679" h="50800">
                  <a:moveTo>
                    <a:pt x="30480" y="17780"/>
                  </a:moveTo>
                  <a:lnTo>
                    <a:pt x="15240" y="30480"/>
                  </a:lnTo>
                  <a:lnTo>
                    <a:pt x="0" y="17780"/>
                  </a:lnTo>
                </a:path>
                <a:path w="233679" h="50800">
                  <a:moveTo>
                    <a:pt x="193042" y="50800"/>
                  </a:moveTo>
                  <a:lnTo>
                    <a:pt x="183179" y="48796"/>
                  </a:lnTo>
                  <a:lnTo>
                    <a:pt x="175103" y="43339"/>
                  </a:lnTo>
                  <a:lnTo>
                    <a:pt x="169646" y="35262"/>
                  </a:lnTo>
                  <a:lnTo>
                    <a:pt x="167642" y="25400"/>
                  </a:lnTo>
                  <a:lnTo>
                    <a:pt x="169646" y="15537"/>
                  </a:lnTo>
                  <a:lnTo>
                    <a:pt x="175103" y="7461"/>
                  </a:lnTo>
                  <a:lnTo>
                    <a:pt x="183179" y="2004"/>
                  </a:lnTo>
                  <a:lnTo>
                    <a:pt x="193042" y="0"/>
                  </a:lnTo>
                  <a:lnTo>
                    <a:pt x="202904" y="2004"/>
                  </a:lnTo>
                  <a:lnTo>
                    <a:pt x="210981" y="7461"/>
                  </a:lnTo>
                  <a:lnTo>
                    <a:pt x="216438" y="15537"/>
                  </a:lnTo>
                  <a:lnTo>
                    <a:pt x="218442" y="25400"/>
                  </a:lnTo>
                </a:path>
                <a:path w="233679" h="50800">
                  <a:moveTo>
                    <a:pt x="233682" y="17780"/>
                  </a:moveTo>
                  <a:lnTo>
                    <a:pt x="218442" y="30480"/>
                  </a:lnTo>
                  <a:lnTo>
                    <a:pt x="203202" y="17780"/>
                  </a:lnTo>
                </a:path>
              </a:pathLst>
            </a:custGeom>
            <a:ln w="5060">
              <a:solidFill>
                <a:srgbClr val="9999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0" name="object 20" descr=""/>
          <p:cNvSpPr/>
          <p:nvPr/>
        </p:nvSpPr>
        <p:spPr>
          <a:xfrm>
            <a:off x="0" y="0"/>
            <a:ext cx="4608195" cy="38100"/>
          </a:xfrm>
          <a:custGeom>
            <a:avLst/>
            <a:gdLst/>
            <a:ahLst/>
            <a:cxnLst/>
            <a:rect l="l" t="t" r="r" b="b"/>
            <a:pathLst>
              <a:path w="4608195" h="38100">
                <a:moveTo>
                  <a:pt x="4608004" y="0"/>
                </a:moveTo>
                <a:lnTo>
                  <a:pt x="0" y="0"/>
                </a:lnTo>
                <a:lnTo>
                  <a:pt x="0" y="37960"/>
                </a:lnTo>
                <a:lnTo>
                  <a:pt x="4608004" y="37960"/>
                </a:lnTo>
                <a:lnTo>
                  <a:pt x="4608004" y="0"/>
                </a:lnTo>
                <a:close/>
              </a:path>
            </a:pathLst>
          </a:custGeom>
          <a:solidFill>
            <a:srgbClr val="7F7FFF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21" name="object 21" descr=""/>
          <p:cNvGrpSpPr/>
          <p:nvPr/>
        </p:nvGrpSpPr>
        <p:grpSpPr>
          <a:xfrm>
            <a:off x="133311" y="154533"/>
            <a:ext cx="68580" cy="62230"/>
            <a:chOff x="133311" y="154533"/>
            <a:chExt cx="68580" cy="62230"/>
          </a:xfrm>
        </p:grpSpPr>
        <p:sp>
          <p:nvSpPr>
            <p:cNvPr id="22" name="object 22" descr=""/>
            <p:cNvSpPr/>
            <p:nvPr/>
          </p:nvSpPr>
          <p:spPr>
            <a:xfrm>
              <a:off x="135839" y="154533"/>
              <a:ext cx="0" cy="62230"/>
            </a:xfrm>
            <a:custGeom>
              <a:avLst/>
              <a:gdLst/>
              <a:ahLst/>
              <a:cxnLst/>
              <a:rect l="l" t="t" r="r" b="b"/>
              <a:pathLst>
                <a:path w="0" h="62229">
                  <a:moveTo>
                    <a:pt x="0" y="62039"/>
                  </a:moveTo>
                  <a:lnTo>
                    <a:pt x="0" y="0"/>
                  </a:lnTo>
                </a:path>
              </a:pathLst>
            </a:custGeom>
            <a:ln w="5054">
              <a:solidFill>
                <a:srgbClr val="00007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3" name="object 23" descr=""/>
            <p:cNvSpPr/>
            <p:nvPr/>
          </p:nvSpPr>
          <p:spPr>
            <a:xfrm>
              <a:off x="138366" y="214033"/>
              <a:ext cx="63500" cy="0"/>
            </a:xfrm>
            <a:custGeom>
              <a:avLst/>
              <a:gdLst/>
              <a:ahLst/>
              <a:cxnLst/>
              <a:rect l="l" t="t" r="r" b="b"/>
              <a:pathLst>
                <a:path w="63500" h="0">
                  <a:moveTo>
                    <a:pt x="0" y="0"/>
                  </a:moveTo>
                  <a:lnTo>
                    <a:pt x="63258" y="0"/>
                  </a:lnTo>
                </a:path>
              </a:pathLst>
            </a:custGeom>
            <a:ln w="5054">
              <a:solidFill>
                <a:srgbClr val="00007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4" name="object 24" descr=""/>
          <p:cNvSpPr txBox="1"/>
          <p:nvPr/>
        </p:nvSpPr>
        <p:spPr>
          <a:xfrm>
            <a:off x="95300" y="702"/>
            <a:ext cx="1780539" cy="26543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500">
                <a:latin typeface="Arial"/>
                <a:cs typeface="Arial"/>
                <a:hlinkClick r:id="rId2" action="ppaction://hlinksldjump"/>
              </a:rPr>
              <a:t>Monetar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y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>
                <a:latin typeface="Arial"/>
                <a:cs typeface="Arial"/>
                <a:hlinkClick r:id="rId2" action="ppaction://hlinksldjump"/>
              </a:rPr>
              <a:t>policy,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fiscal policy and inflation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Parliamentary</a:t>
            </a:r>
            <a:r>
              <a:rPr dirty="0" sz="500" i="1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library</a:t>
            </a:r>
            <a:endParaRPr sz="500">
              <a:latin typeface="Arial"/>
              <a:cs typeface="Arial"/>
            </a:endParaRPr>
          </a:p>
          <a:p>
            <a:pPr marL="118745">
              <a:lnSpc>
                <a:spcPct val="100000"/>
              </a:lnSpc>
              <a:spcBef>
                <a:spcPts val="340"/>
              </a:spcBef>
            </a:pPr>
            <a:r>
              <a:rPr dirty="0" sz="500" spc="-1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Objectives</a:t>
            </a:r>
            <a:endParaRPr sz="500">
              <a:latin typeface="Arial"/>
              <a:cs typeface="Arial"/>
            </a:endParaRPr>
          </a:p>
        </p:txBody>
      </p:sp>
      <p:sp>
        <p:nvSpPr>
          <p:cNvPr id="25" name="object 25" descr=""/>
          <p:cNvSpPr/>
          <p:nvPr/>
        </p:nvSpPr>
        <p:spPr>
          <a:xfrm>
            <a:off x="0" y="397764"/>
            <a:ext cx="4608195" cy="38100"/>
          </a:xfrm>
          <a:custGeom>
            <a:avLst/>
            <a:gdLst/>
            <a:ahLst/>
            <a:cxnLst/>
            <a:rect l="l" t="t" r="r" b="b"/>
            <a:pathLst>
              <a:path w="4608195" h="38100">
                <a:moveTo>
                  <a:pt x="4608004" y="0"/>
                </a:moveTo>
                <a:lnTo>
                  <a:pt x="0" y="0"/>
                </a:lnTo>
                <a:lnTo>
                  <a:pt x="0" y="37960"/>
                </a:lnTo>
                <a:lnTo>
                  <a:pt x="4608004" y="37960"/>
                </a:lnTo>
                <a:lnTo>
                  <a:pt x="4608004" y="0"/>
                </a:lnTo>
                <a:close/>
              </a:path>
            </a:pathLst>
          </a:custGeom>
          <a:solidFill>
            <a:srgbClr val="7F7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6" name="object 26" descr=""/>
          <p:cNvSpPr txBox="1"/>
          <p:nvPr/>
        </p:nvSpPr>
        <p:spPr>
          <a:xfrm>
            <a:off x="69900" y="497153"/>
            <a:ext cx="4062095" cy="2826385"/>
          </a:xfrm>
          <a:prstGeom prst="rect">
            <a:avLst/>
          </a:prstGeom>
        </p:spPr>
        <p:txBody>
          <a:bodyPr wrap="square" lIns="0" tIns="19050" rIns="0" bIns="0" rtlCol="0" vert="horz">
            <a:spAutoFit/>
          </a:bodyPr>
          <a:lstStyle/>
          <a:p>
            <a:pPr marL="38100" marR="30480">
              <a:lnSpc>
                <a:spcPts val="1300"/>
              </a:lnSpc>
              <a:spcBef>
                <a:spcPts val="150"/>
              </a:spcBef>
            </a:pPr>
            <a:r>
              <a:rPr dirty="0" sz="1100" spc="-10">
                <a:solidFill>
                  <a:srgbClr val="0000FF"/>
                </a:solidFill>
                <a:latin typeface="Arial"/>
                <a:cs typeface="Arial"/>
              </a:rPr>
              <a:t>Objectives</a:t>
            </a:r>
            <a:r>
              <a:rPr dirty="0" sz="1100" spc="-3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of</a:t>
            </a:r>
            <a:r>
              <a:rPr dirty="0" sz="1100" spc="-2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monetary</a:t>
            </a:r>
            <a:r>
              <a:rPr dirty="0" sz="1100" spc="-2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and</a:t>
            </a:r>
            <a:r>
              <a:rPr dirty="0" sz="1100" spc="-2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fiscal</a:t>
            </a:r>
            <a:r>
              <a:rPr dirty="0" sz="1100" spc="-2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policy</a:t>
            </a:r>
            <a:r>
              <a:rPr dirty="0" sz="1100" spc="-2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-</a:t>
            </a:r>
            <a:r>
              <a:rPr dirty="0" sz="1100" spc="-2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both</a:t>
            </a:r>
            <a:r>
              <a:rPr dirty="0" sz="1100" spc="-2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affect</a:t>
            </a:r>
            <a:r>
              <a:rPr dirty="0" sz="1100" spc="-2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inflation</a:t>
            </a:r>
            <a:r>
              <a:rPr dirty="0" sz="1100" spc="-25">
                <a:solidFill>
                  <a:srgbClr val="0000FF"/>
                </a:solidFill>
                <a:latin typeface="Arial"/>
                <a:cs typeface="Arial"/>
              </a:rPr>
              <a:t> and </a:t>
            </a:r>
            <a:r>
              <a:rPr dirty="0" sz="1100" spc="-10">
                <a:solidFill>
                  <a:srgbClr val="0000FF"/>
                </a:solidFill>
                <a:latin typeface="Arial"/>
                <a:cs typeface="Arial"/>
              </a:rPr>
              <a:t>growth</a:t>
            </a:r>
            <a:endParaRPr sz="1100">
              <a:latin typeface="Arial"/>
              <a:cs typeface="Arial"/>
            </a:endParaRPr>
          </a:p>
          <a:p>
            <a:pPr algn="ctr" marR="1696720">
              <a:lnSpc>
                <a:spcPts val="1005"/>
              </a:lnSpc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187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 b="1">
                <a:latin typeface="Arial"/>
                <a:cs typeface="Arial"/>
              </a:rPr>
              <a:t>Monetary</a:t>
            </a:r>
            <a:r>
              <a:rPr dirty="0" sz="900" spc="-30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policy</a:t>
            </a:r>
            <a:r>
              <a:rPr dirty="0" sz="900" spc="-30" b="1">
                <a:latin typeface="Arial"/>
                <a:cs typeface="Arial"/>
              </a:rPr>
              <a:t> </a:t>
            </a:r>
            <a:r>
              <a:rPr dirty="0" sz="900" spc="-10" b="1">
                <a:latin typeface="Arial"/>
                <a:cs typeface="Arial"/>
              </a:rPr>
              <a:t>objectives</a:t>
            </a:r>
            <a:endParaRPr sz="900">
              <a:latin typeface="Arial"/>
              <a:cs typeface="Arial"/>
            </a:endParaRPr>
          </a:p>
          <a:p>
            <a:pPr algn="ctr" marR="1639570">
              <a:lnSpc>
                <a:spcPct val="100000"/>
              </a:lnSpc>
              <a:spcBef>
                <a:spcPts val="380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62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stability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of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the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currency</a:t>
            </a:r>
            <a:endParaRPr sz="800">
              <a:latin typeface="Arial"/>
              <a:cs typeface="Arial"/>
            </a:endParaRPr>
          </a:p>
          <a:p>
            <a:pPr marL="854710">
              <a:lnSpc>
                <a:spcPct val="100000"/>
              </a:lnSpc>
              <a:spcBef>
                <a:spcPts val="500"/>
              </a:spcBef>
            </a:pPr>
            <a:r>
              <a:rPr dirty="0" baseline="11904" sz="1050" spc="89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1904" sz="1050" spc="330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700">
                <a:latin typeface="Arial"/>
                <a:cs typeface="Arial"/>
              </a:rPr>
              <a:t>Modern</a:t>
            </a:r>
            <a:r>
              <a:rPr dirty="0" sz="700" spc="-15">
                <a:latin typeface="Arial"/>
                <a:cs typeface="Arial"/>
              </a:rPr>
              <a:t> </a:t>
            </a:r>
            <a:r>
              <a:rPr dirty="0" sz="700">
                <a:latin typeface="Arial"/>
                <a:cs typeface="Arial"/>
              </a:rPr>
              <a:t>interpretation</a:t>
            </a:r>
            <a:r>
              <a:rPr dirty="0" sz="700" spc="-10">
                <a:latin typeface="Arial"/>
                <a:cs typeface="Arial"/>
              </a:rPr>
              <a:t> </a:t>
            </a:r>
            <a:r>
              <a:rPr dirty="0" sz="700">
                <a:latin typeface="Arial"/>
                <a:cs typeface="Arial"/>
              </a:rPr>
              <a:t>is</a:t>
            </a:r>
            <a:r>
              <a:rPr dirty="0" sz="700" spc="-10">
                <a:latin typeface="Arial"/>
                <a:cs typeface="Arial"/>
              </a:rPr>
              <a:t> </a:t>
            </a:r>
            <a:r>
              <a:rPr dirty="0" sz="700">
                <a:latin typeface="Arial"/>
                <a:cs typeface="Arial"/>
              </a:rPr>
              <a:t>price</a:t>
            </a:r>
            <a:r>
              <a:rPr dirty="0" sz="700" spc="-10">
                <a:latin typeface="Arial"/>
                <a:cs typeface="Arial"/>
              </a:rPr>
              <a:t> stability</a:t>
            </a:r>
            <a:endParaRPr sz="700">
              <a:latin typeface="Arial"/>
              <a:cs typeface="Arial"/>
            </a:endParaRPr>
          </a:p>
          <a:p>
            <a:pPr marL="854710">
              <a:lnSpc>
                <a:spcPct val="100000"/>
              </a:lnSpc>
              <a:spcBef>
                <a:spcPts val="434"/>
              </a:spcBef>
            </a:pPr>
            <a:r>
              <a:rPr dirty="0" baseline="11904" sz="1050" spc="89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1904" sz="1050" spc="292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700">
                <a:latin typeface="Arial"/>
                <a:cs typeface="Arial"/>
              </a:rPr>
              <a:t>Measured</a:t>
            </a:r>
            <a:r>
              <a:rPr dirty="0" sz="700" spc="-15">
                <a:latin typeface="Arial"/>
                <a:cs typeface="Arial"/>
              </a:rPr>
              <a:t> </a:t>
            </a:r>
            <a:r>
              <a:rPr dirty="0" sz="700">
                <a:latin typeface="Arial"/>
                <a:cs typeface="Arial"/>
              </a:rPr>
              <a:t>through</a:t>
            </a:r>
            <a:r>
              <a:rPr dirty="0" sz="700" spc="-20">
                <a:latin typeface="Arial"/>
                <a:cs typeface="Arial"/>
              </a:rPr>
              <a:t> </a:t>
            </a:r>
            <a:r>
              <a:rPr dirty="0" sz="700">
                <a:latin typeface="Arial"/>
                <a:cs typeface="Arial"/>
              </a:rPr>
              <a:t>inflation</a:t>
            </a:r>
            <a:r>
              <a:rPr dirty="0" sz="700" spc="-20">
                <a:latin typeface="Arial"/>
                <a:cs typeface="Arial"/>
              </a:rPr>
              <a:t> </a:t>
            </a:r>
            <a:r>
              <a:rPr dirty="0" sz="700">
                <a:latin typeface="Arial"/>
                <a:cs typeface="Arial"/>
              </a:rPr>
              <a:t>(change</a:t>
            </a:r>
            <a:r>
              <a:rPr dirty="0" sz="700" spc="-20">
                <a:latin typeface="Arial"/>
                <a:cs typeface="Arial"/>
              </a:rPr>
              <a:t> </a:t>
            </a:r>
            <a:r>
              <a:rPr dirty="0" sz="700">
                <a:latin typeface="Arial"/>
                <a:cs typeface="Arial"/>
              </a:rPr>
              <a:t>in</a:t>
            </a:r>
            <a:r>
              <a:rPr dirty="0" sz="700" spc="-20">
                <a:latin typeface="Arial"/>
                <a:cs typeface="Arial"/>
              </a:rPr>
              <a:t> </a:t>
            </a:r>
            <a:r>
              <a:rPr dirty="0" sz="700" spc="-10">
                <a:latin typeface="Arial"/>
                <a:cs typeface="Arial"/>
              </a:rPr>
              <a:t>prices)</a:t>
            </a:r>
            <a:endParaRPr sz="700">
              <a:latin typeface="Arial"/>
              <a:cs typeface="Arial"/>
            </a:endParaRPr>
          </a:p>
          <a:p>
            <a:pPr marL="620395">
              <a:lnSpc>
                <a:spcPct val="100000"/>
              </a:lnSpc>
              <a:spcBef>
                <a:spcPts val="40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77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full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employment</a:t>
            </a:r>
            <a:endParaRPr sz="800">
              <a:latin typeface="Arial"/>
              <a:cs typeface="Arial"/>
            </a:endParaRPr>
          </a:p>
          <a:p>
            <a:pPr marL="620395">
              <a:lnSpc>
                <a:spcPct val="100000"/>
              </a:lnSpc>
              <a:spcBef>
                <a:spcPts val="420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77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economic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prosperity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and</a:t>
            </a:r>
            <a:r>
              <a:rPr dirty="0" sz="800" spc="-10">
                <a:latin typeface="Arial"/>
                <a:cs typeface="Arial"/>
              </a:rPr>
              <a:t> welfare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of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the</a:t>
            </a:r>
            <a:r>
              <a:rPr dirty="0" sz="800" spc="-10">
                <a:latin typeface="Arial"/>
                <a:cs typeface="Arial"/>
              </a:rPr>
              <a:t> Australian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people</a:t>
            </a:r>
            <a:endParaRPr sz="800">
              <a:latin typeface="Arial"/>
              <a:cs typeface="Arial"/>
            </a:endParaRPr>
          </a:p>
          <a:p>
            <a:pPr marL="376555">
              <a:lnSpc>
                <a:spcPct val="100000"/>
              </a:lnSpc>
              <a:spcBef>
                <a:spcPts val="635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179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MP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influences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economic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activity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by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adjusting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the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interest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 spc="-20">
                <a:latin typeface="Arial"/>
                <a:cs typeface="Arial"/>
              </a:rPr>
              <a:t>rate</a:t>
            </a:r>
            <a:endParaRPr sz="900">
              <a:latin typeface="Arial"/>
              <a:cs typeface="Arial"/>
            </a:endParaRPr>
          </a:p>
          <a:p>
            <a:pPr marL="376555">
              <a:lnSpc>
                <a:spcPct val="100000"/>
              </a:lnSpc>
              <a:spcBef>
                <a:spcPts val="600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195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 b="1">
                <a:latin typeface="Arial"/>
                <a:cs typeface="Arial"/>
              </a:rPr>
              <a:t>Fiscal</a:t>
            </a:r>
            <a:r>
              <a:rPr dirty="0" sz="900" spc="-30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policy</a:t>
            </a:r>
            <a:r>
              <a:rPr dirty="0" sz="900" spc="-25" b="1">
                <a:latin typeface="Arial"/>
                <a:cs typeface="Arial"/>
              </a:rPr>
              <a:t> </a:t>
            </a:r>
            <a:r>
              <a:rPr dirty="0" sz="900" spc="-10" b="1">
                <a:latin typeface="Arial"/>
                <a:cs typeface="Arial"/>
              </a:rPr>
              <a:t>objectives</a:t>
            </a:r>
            <a:endParaRPr sz="900">
              <a:latin typeface="Arial"/>
              <a:cs typeface="Arial"/>
            </a:endParaRPr>
          </a:p>
          <a:p>
            <a:pPr marL="620395">
              <a:lnSpc>
                <a:spcPct val="100000"/>
              </a:lnSpc>
              <a:spcBef>
                <a:spcPts val="480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70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maintaining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and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improving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the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performance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of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the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economy</a:t>
            </a:r>
            <a:endParaRPr sz="800">
              <a:latin typeface="Arial"/>
              <a:cs typeface="Arial"/>
            </a:endParaRPr>
          </a:p>
          <a:p>
            <a:pPr marL="620395">
              <a:lnSpc>
                <a:spcPct val="100000"/>
              </a:lnSpc>
              <a:spcBef>
                <a:spcPts val="420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70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security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of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the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community</a:t>
            </a:r>
            <a:endParaRPr sz="800">
              <a:latin typeface="Arial"/>
              <a:cs typeface="Arial"/>
            </a:endParaRPr>
          </a:p>
          <a:p>
            <a:pPr marL="620395">
              <a:lnSpc>
                <a:spcPct val="100000"/>
              </a:lnSpc>
              <a:spcBef>
                <a:spcPts val="41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32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provision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of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public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services</a:t>
            </a:r>
            <a:endParaRPr sz="800">
              <a:latin typeface="Arial"/>
              <a:cs typeface="Arial"/>
            </a:endParaRPr>
          </a:p>
          <a:p>
            <a:pPr marL="620395">
              <a:lnSpc>
                <a:spcPct val="100000"/>
              </a:lnSpc>
              <a:spcBef>
                <a:spcPts val="41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47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distribution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of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income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and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opportunity</a:t>
            </a:r>
            <a:endParaRPr sz="800">
              <a:latin typeface="Arial"/>
              <a:cs typeface="Arial"/>
            </a:endParaRPr>
          </a:p>
          <a:p>
            <a:pPr marL="620395">
              <a:lnSpc>
                <a:spcPct val="100000"/>
              </a:lnSpc>
              <a:spcBef>
                <a:spcPts val="420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62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preserving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fiscal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sustainability</a:t>
            </a:r>
            <a:endParaRPr sz="800">
              <a:latin typeface="Arial"/>
              <a:cs typeface="Arial"/>
            </a:endParaRPr>
          </a:p>
          <a:p>
            <a:pPr marL="376555">
              <a:lnSpc>
                <a:spcPct val="100000"/>
              </a:lnSpc>
              <a:spcBef>
                <a:spcPts val="635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195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FP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influences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economic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activity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through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tax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and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transfer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pay</a:t>
            </a:r>
            <a:r>
              <a:rPr dirty="0" u="heavy" sz="900" spc="-10">
                <a:uFill>
                  <a:solidFill>
                    <a:srgbClr val="CCCCFF"/>
                  </a:solidFill>
                </a:uFill>
                <a:latin typeface="Arial"/>
                <a:cs typeface="Arial"/>
              </a:rPr>
              <a:t>m</a:t>
            </a:r>
            <a:r>
              <a:rPr dirty="0" sz="900" spc="-10">
                <a:latin typeface="Arial"/>
                <a:cs typeface="Arial"/>
              </a:rPr>
              <a:t>ent</a:t>
            </a:r>
            <a:r>
              <a:rPr dirty="0" u="heavy" sz="900" spc="-10">
                <a:uFill>
                  <a:solidFill>
                    <a:srgbClr val="9999FF"/>
                  </a:solidFill>
                </a:uFill>
                <a:latin typeface="Arial"/>
                <a:cs typeface="Arial"/>
              </a:rPr>
              <a:t>s</a:t>
            </a:r>
            <a:endParaRPr sz="900">
              <a:latin typeface="Arial"/>
              <a:cs typeface="Arial"/>
            </a:endParaRPr>
          </a:p>
        </p:txBody>
      </p:sp>
      <p:sp>
        <p:nvSpPr>
          <p:cNvPr id="27" name="object 2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dirty="0" spc="-10"/>
              <a:t>10</a:t>
            </a:fld>
            <a:r>
              <a:rPr dirty="0" spc="-50"/>
              <a:t> </a:t>
            </a:r>
            <a:r>
              <a:rPr dirty="0" spc="-10"/>
              <a:t>/</a:t>
            </a:r>
            <a:r>
              <a:rPr dirty="0" spc="-50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5300" y="702"/>
            <a:ext cx="1780539" cy="26543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500">
                <a:latin typeface="Arial"/>
                <a:cs typeface="Arial"/>
                <a:hlinkClick r:id="rId2" action="ppaction://hlinksldjump"/>
              </a:rPr>
              <a:t>Monetar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y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>
                <a:latin typeface="Arial"/>
                <a:cs typeface="Arial"/>
                <a:hlinkClick r:id="rId2" action="ppaction://hlinksldjump"/>
              </a:rPr>
              <a:t>policy,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fiscal policy and inflation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Parliamentary</a:t>
            </a:r>
            <a:r>
              <a:rPr dirty="0" sz="500" i="1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library</a:t>
            </a:r>
            <a:endParaRPr sz="500">
              <a:latin typeface="Arial"/>
              <a:cs typeface="Arial"/>
            </a:endParaRPr>
          </a:p>
          <a:p>
            <a:pPr marL="118745">
              <a:lnSpc>
                <a:spcPct val="100000"/>
              </a:lnSpc>
              <a:spcBef>
                <a:spcPts val="340"/>
              </a:spcBef>
            </a:pPr>
            <a:r>
              <a:rPr dirty="0" sz="500" spc="-1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Objectives</a:t>
            </a:r>
            <a:endParaRPr sz="500">
              <a:latin typeface="Arial"/>
              <a:cs typeface="Arial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0" y="397764"/>
            <a:ext cx="4608195" cy="38100"/>
          </a:xfrm>
          <a:custGeom>
            <a:avLst/>
            <a:gdLst/>
            <a:ahLst/>
            <a:cxnLst/>
            <a:rect l="l" t="t" r="r" b="b"/>
            <a:pathLst>
              <a:path w="4608195" h="38100">
                <a:moveTo>
                  <a:pt x="4608004" y="0"/>
                </a:moveTo>
                <a:lnTo>
                  <a:pt x="0" y="0"/>
                </a:lnTo>
                <a:lnTo>
                  <a:pt x="0" y="37960"/>
                </a:lnTo>
                <a:lnTo>
                  <a:pt x="4608004" y="37960"/>
                </a:lnTo>
                <a:lnTo>
                  <a:pt x="4608004" y="0"/>
                </a:lnTo>
                <a:close/>
              </a:path>
            </a:pathLst>
          </a:custGeom>
          <a:solidFill>
            <a:srgbClr val="7F7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95300" y="497153"/>
            <a:ext cx="2580005" cy="1917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Consumer</a:t>
            </a:r>
            <a:r>
              <a:rPr dirty="0" sz="1100" spc="-3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price</a:t>
            </a:r>
            <a:r>
              <a:rPr dirty="0" sz="1100" spc="-3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inflation</a:t>
            </a:r>
            <a:r>
              <a:rPr dirty="0" sz="1100" spc="-3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and</a:t>
            </a:r>
            <a:r>
              <a:rPr dirty="0" sz="1100" spc="-3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0000FF"/>
                </a:solidFill>
                <a:latin typeface="Arial"/>
                <a:cs typeface="Arial"/>
              </a:rPr>
              <a:t>employment</a:t>
            </a:r>
            <a:endParaRPr sz="1100">
              <a:latin typeface="Arial"/>
              <a:cs typeface="Arial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41236" y="908904"/>
            <a:ext cx="3725465" cy="2123598"/>
          </a:xfrm>
          <a:prstGeom prst="rect">
            <a:avLst/>
          </a:prstGeom>
        </p:spPr>
      </p:pic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dirty="0" spc="-10"/>
              <a:t>10</a:t>
            </a:fld>
            <a:r>
              <a:rPr dirty="0" spc="-50"/>
              <a:t> </a:t>
            </a:r>
            <a:r>
              <a:rPr dirty="0" spc="-10"/>
              <a:t>/</a:t>
            </a:r>
            <a:r>
              <a:rPr dirty="0" spc="-50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5300" y="702"/>
            <a:ext cx="1780539" cy="26543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500">
                <a:latin typeface="Arial"/>
                <a:cs typeface="Arial"/>
                <a:hlinkClick r:id="rId2" action="ppaction://hlinksldjump"/>
              </a:rPr>
              <a:t>Monetar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y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>
                <a:latin typeface="Arial"/>
                <a:cs typeface="Arial"/>
                <a:hlinkClick r:id="rId2" action="ppaction://hlinksldjump"/>
              </a:rPr>
              <a:t>policy,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fiscal policy and inflation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Parliamentary</a:t>
            </a:r>
            <a:r>
              <a:rPr dirty="0" sz="500" i="1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library</a:t>
            </a:r>
            <a:endParaRPr sz="500">
              <a:latin typeface="Arial"/>
              <a:cs typeface="Arial"/>
            </a:endParaRPr>
          </a:p>
          <a:p>
            <a:pPr marL="118745">
              <a:lnSpc>
                <a:spcPct val="100000"/>
              </a:lnSpc>
              <a:spcBef>
                <a:spcPts val="340"/>
              </a:spcBef>
            </a:pPr>
            <a:r>
              <a:rPr dirty="0" sz="500" spc="-1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Objectives</a:t>
            </a:r>
            <a:endParaRPr sz="500">
              <a:latin typeface="Arial"/>
              <a:cs typeface="Arial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0" y="397764"/>
            <a:ext cx="4608195" cy="38100"/>
          </a:xfrm>
          <a:custGeom>
            <a:avLst/>
            <a:gdLst/>
            <a:ahLst/>
            <a:cxnLst/>
            <a:rect l="l" t="t" r="r" b="b"/>
            <a:pathLst>
              <a:path w="4608195" h="38100">
                <a:moveTo>
                  <a:pt x="4608004" y="0"/>
                </a:moveTo>
                <a:lnTo>
                  <a:pt x="0" y="0"/>
                </a:lnTo>
                <a:lnTo>
                  <a:pt x="0" y="37960"/>
                </a:lnTo>
                <a:lnTo>
                  <a:pt x="4608004" y="37960"/>
                </a:lnTo>
                <a:lnTo>
                  <a:pt x="4608004" y="0"/>
                </a:lnTo>
                <a:close/>
              </a:path>
            </a:pathLst>
          </a:custGeom>
          <a:solidFill>
            <a:srgbClr val="7F7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95300" y="497153"/>
            <a:ext cx="1464310" cy="1917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MP</a:t>
            </a:r>
            <a:r>
              <a:rPr dirty="0" sz="1100" spc="-2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and</a:t>
            </a:r>
            <a:r>
              <a:rPr dirty="0" sz="1100" spc="-2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FP</a:t>
            </a:r>
            <a:r>
              <a:rPr dirty="0" sz="1100" spc="-2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0000FF"/>
                </a:solidFill>
                <a:latin typeface="Arial"/>
                <a:cs typeface="Arial"/>
              </a:rPr>
              <a:t>interactions</a:t>
            </a:r>
            <a:endParaRPr sz="11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dirty="0" spc="-10"/>
              <a:t>10</a:t>
            </a:fld>
            <a:r>
              <a:rPr dirty="0" spc="-50"/>
              <a:t> </a:t>
            </a:r>
            <a:r>
              <a:rPr dirty="0" spc="-10"/>
              <a:t>/</a:t>
            </a:r>
            <a:r>
              <a:rPr dirty="0" spc="-50"/>
              <a:t> </a:t>
            </a:r>
            <a:r>
              <a:rPr dirty="0" spc="-25"/>
              <a:t>15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321894" y="1227399"/>
            <a:ext cx="3622675" cy="123507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dirty="0" sz="900">
                <a:latin typeface="Arial"/>
                <a:cs typeface="Arial"/>
              </a:rPr>
              <a:t>MP</a:t>
            </a:r>
            <a:r>
              <a:rPr dirty="0" sz="900" spc="-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and</a:t>
            </a:r>
            <a:r>
              <a:rPr dirty="0" sz="900" spc="-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FP</a:t>
            </a:r>
            <a:r>
              <a:rPr dirty="0" sz="900" spc="-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can</a:t>
            </a:r>
            <a:r>
              <a:rPr dirty="0" sz="900" spc="-1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be</a:t>
            </a:r>
            <a:r>
              <a:rPr dirty="0" sz="900" spc="-10">
                <a:latin typeface="Arial"/>
                <a:cs typeface="Arial"/>
              </a:rPr>
              <a:t> reinforcing </a:t>
            </a:r>
            <a:r>
              <a:rPr dirty="0" sz="900">
                <a:latin typeface="Arial"/>
                <a:cs typeface="Arial"/>
              </a:rPr>
              <a:t>or</a:t>
            </a:r>
            <a:r>
              <a:rPr dirty="0" sz="900" spc="-10">
                <a:latin typeface="Arial"/>
                <a:cs typeface="Arial"/>
              </a:rPr>
              <a:t> opposing</a:t>
            </a:r>
            <a:endParaRPr sz="900">
              <a:latin typeface="Arial"/>
              <a:cs typeface="Arial"/>
            </a:endParaRPr>
          </a:p>
          <a:p>
            <a:pPr marL="125095">
              <a:lnSpc>
                <a:spcPct val="100000"/>
              </a:lnSpc>
              <a:spcBef>
                <a:spcPts val="715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202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Example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1:</a:t>
            </a:r>
            <a:r>
              <a:rPr dirty="0" sz="900" spc="4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Global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financial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crisis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and</a:t>
            </a:r>
            <a:r>
              <a:rPr dirty="0" sz="900" spc="-20">
                <a:latin typeface="Arial"/>
                <a:cs typeface="Arial"/>
              </a:rPr>
              <a:t> COVID-</a:t>
            </a:r>
            <a:r>
              <a:rPr dirty="0" sz="900">
                <a:latin typeface="Arial"/>
                <a:cs typeface="Arial"/>
              </a:rPr>
              <a:t>19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pandemic</a:t>
            </a:r>
            <a:endParaRPr sz="900">
              <a:latin typeface="Arial"/>
              <a:cs typeface="Arial"/>
            </a:endParaRPr>
          </a:p>
          <a:p>
            <a:pPr marL="368935">
              <a:lnSpc>
                <a:spcPct val="100000"/>
              </a:lnSpc>
              <a:spcBef>
                <a:spcPts val="710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62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MP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and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FP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both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added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stimuli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to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the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economy</a:t>
            </a:r>
            <a:endParaRPr sz="800">
              <a:latin typeface="Arial"/>
              <a:cs typeface="Arial"/>
            </a:endParaRPr>
          </a:p>
          <a:p>
            <a:pPr marL="125095">
              <a:lnSpc>
                <a:spcPct val="100000"/>
              </a:lnSpc>
              <a:spcBef>
                <a:spcPts val="735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195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Example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2:</a:t>
            </a:r>
            <a:r>
              <a:rPr dirty="0" sz="900" spc="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After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the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unwinding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of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the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commodities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 spc="-20">
                <a:latin typeface="Arial"/>
                <a:cs typeface="Arial"/>
              </a:rPr>
              <a:t>boom</a:t>
            </a:r>
            <a:endParaRPr sz="900">
              <a:latin typeface="Arial"/>
              <a:cs typeface="Arial"/>
            </a:endParaRPr>
          </a:p>
          <a:p>
            <a:pPr marL="368935">
              <a:lnSpc>
                <a:spcPct val="100000"/>
              </a:lnSpc>
              <a:spcBef>
                <a:spcPts val="71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70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MP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stimulatory</a:t>
            </a:r>
            <a:endParaRPr sz="800">
              <a:latin typeface="Arial"/>
              <a:cs typeface="Arial"/>
            </a:endParaRPr>
          </a:p>
          <a:p>
            <a:pPr marL="36893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62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FP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contractionary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as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the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government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was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restoring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its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balance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sheet</a:t>
            </a:r>
            <a:endParaRPr sz="800">
              <a:latin typeface="Arial"/>
              <a:cs typeface="Arial"/>
            </a:endParaRPr>
          </a:p>
        </p:txBody>
      </p:sp>
    </p:spTree>
  </p:cSld>
  <p:clrMapOvr>
    <a:masterClrMapping/>
  </p:clrMapOvr>
  <p:transition spd="fast">
    <p:cut thruBlk="0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5300" y="702"/>
            <a:ext cx="1780539" cy="26543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500">
                <a:latin typeface="Arial"/>
                <a:cs typeface="Arial"/>
                <a:hlinkClick r:id="rId2" action="ppaction://hlinksldjump"/>
              </a:rPr>
              <a:t>Monetar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y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>
                <a:latin typeface="Arial"/>
                <a:cs typeface="Arial"/>
                <a:hlinkClick r:id="rId2" action="ppaction://hlinksldjump"/>
              </a:rPr>
              <a:t>policy,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fiscal policy and inflation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Parliamentary</a:t>
            </a:r>
            <a:r>
              <a:rPr dirty="0" sz="500" i="1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library</a:t>
            </a:r>
            <a:endParaRPr sz="500">
              <a:latin typeface="Arial"/>
              <a:cs typeface="Arial"/>
            </a:endParaRPr>
          </a:p>
          <a:p>
            <a:pPr marL="118745">
              <a:lnSpc>
                <a:spcPct val="100000"/>
              </a:lnSpc>
              <a:spcBef>
                <a:spcPts val="340"/>
              </a:spcBef>
            </a:pPr>
            <a:r>
              <a:rPr dirty="0" sz="500" spc="-1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Objectives</a:t>
            </a:r>
            <a:endParaRPr sz="500">
              <a:latin typeface="Arial"/>
              <a:cs typeface="Arial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0" y="397764"/>
            <a:ext cx="4608195" cy="38100"/>
          </a:xfrm>
          <a:custGeom>
            <a:avLst/>
            <a:gdLst/>
            <a:ahLst/>
            <a:cxnLst/>
            <a:rect l="l" t="t" r="r" b="b"/>
            <a:pathLst>
              <a:path w="4608195" h="38100">
                <a:moveTo>
                  <a:pt x="4608004" y="0"/>
                </a:moveTo>
                <a:lnTo>
                  <a:pt x="0" y="0"/>
                </a:lnTo>
                <a:lnTo>
                  <a:pt x="0" y="37960"/>
                </a:lnTo>
                <a:lnTo>
                  <a:pt x="4608004" y="37960"/>
                </a:lnTo>
                <a:lnTo>
                  <a:pt x="4608004" y="0"/>
                </a:lnTo>
                <a:close/>
              </a:path>
            </a:pathLst>
          </a:custGeom>
          <a:solidFill>
            <a:srgbClr val="7F7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95300" y="497153"/>
            <a:ext cx="3138170" cy="1917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Cash</a:t>
            </a:r>
            <a:r>
              <a:rPr dirty="0" sz="1100" spc="-3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interest</a:t>
            </a:r>
            <a:r>
              <a:rPr dirty="0" sz="1100" spc="-3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rate</a:t>
            </a:r>
            <a:r>
              <a:rPr dirty="0" sz="1100" spc="-3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and</a:t>
            </a:r>
            <a:r>
              <a:rPr dirty="0" sz="1100" spc="-3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0000FF"/>
                </a:solidFill>
                <a:latin typeface="Arial"/>
                <a:cs typeface="Arial"/>
              </a:rPr>
              <a:t>government</a:t>
            </a:r>
            <a:r>
              <a:rPr dirty="0" sz="1100" spc="-3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budget</a:t>
            </a:r>
            <a:r>
              <a:rPr dirty="0" sz="1100" spc="-3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0000FF"/>
                </a:solidFill>
                <a:latin typeface="Arial"/>
                <a:cs typeface="Arial"/>
              </a:rPr>
              <a:t>balance</a:t>
            </a:r>
            <a:endParaRPr sz="1100">
              <a:latin typeface="Arial"/>
              <a:cs typeface="Arial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05421" y="1226947"/>
            <a:ext cx="3548776" cy="1380172"/>
          </a:xfrm>
          <a:prstGeom prst="rect">
            <a:avLst/>
          </a:prstGeom>
        </p:spPr>
      </p:pic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dirty="0" spc="-10"/>
              <a:t>10</a:t>
            </a:fld>
            <a:r>
              <a:rPr dirty="0" spc="-50"/>
              <a:t> </a:t>
            </a:r>
            <a:r>
              <a:rPr dirty="0" spc="-10"/>
              <a:t>/</a:t>
            </a:r>
            <a:r>
              <a:rPr dirty="0" spc="-50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5300" y="702"/>
            <a:ext cx="1780539" cy="26543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500">
                <a:latin typeface="Arial"/>
                <a:cs typeface="Arial"/>
                <a:hlinkClick r:id="rId2" action="ppaction://hlinksldjump"/>
              </a:rPr>
              <a:t>Monetar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y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>
                <a:latin typeface="Arial"/>
                <a:cs typeface="Arial"/>
                <a:hlinkClick r:id="rId2" action="ppaction://hlinksldjump"/>
              </a:rPr>
              <a:t>policy,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fiscal policy and inflation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Parliamentary</a:t>
            </a:r>
            <a:r>
              <a:rPr dirty="0" sz="500" i="1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library</a:t>
            </a:r>
            <a:endParaRPr sz="500">
              <a:latin typeface="Arial"/>
              <a:cs typeface="Arial"/>
            </a:endParaRPr>
          </a:p>
          <a:p>
            <a:pPr marL="118745">
              <a:lnSpc>
                <a:spcPct val="100000"/>
              </a:lnSpc>
              <a:spcBef>
                <a:spcPts val="340"/>
              </a:spcBef>
            </a:pPr>
            <a:r>
              <a:rPr dirty="0" sz="500" spc="-1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Objectives</a:t>
            </a:r>
            <a:endParaRPr sz="500">
              <a:latin typeface="Arial"/>
              <a:cs typeface="Arial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0" y="397764"/>
            <a:ext cx="4608195" cy="38100"/>
          </a:xfrm>
          <a:custGeom>
            <a:avLst/>
            <a:gdLst/>
            <a:ahLst/>
            <a:cxnLst/>
            <a:rect l="l" t="t" r="r" b="b"/>
            <a:pathLst>
              <a:path w="4608195" h="38100">
                <a:moveTo>
                  <a:pt x="4608004" y="0"/>
                </a:moveTo>
                <a:lnTo>
                  <a:pt x="0" y="0"/>
                </a:lnTo>
                <a:lnTo>
                  <a:pt x="0" y="37960"/>
                </a:lnTo>
                <a:lnTo>
                  <a:pt x="4608004" y="37960"/>
                </a:lnTo>
                <a:lnTo>
                  <a:pt x="4608004" y="0"/>
                </a:lnTo>
                <a:close/>
              </a:path>
            </a:pathLst>
          </a:custGeom>
          <a:solidFill>
            <a:srgbClr val="7F7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95300" y="497153"/>
            <a:ext cx="2029460" cy="1917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100" spc="-10">
                <a:solidFill>
                  <a:srgbClr val="0000FF"/>
                </a:solidFill>
                <a:latin typeface="Arial"/>
                <a:cs typeface="Arial"/>
              </a:rPr>
              <a:t>Australian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0000FF"/>
                </a:solidFill>
                <a:latin typeface="Arial"/>
                <a:cs typeface="Arial"/>
              </a:rPr>
              <a:t>government</a:t>
            </a:r>
            <a:r>
              <a:rPr dirty="0" sz="1100" spc="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0000FF"/>
                </a:solidFill>
                <a:latin typeface="Arial"/>
                <a:cs typeface="Arial"/>
              </a:rPr>
              <a:t>securities</a:t>
            </a:r>
            <a:endParaRPr sz="1100">
              <a:latin typeface="Arial"/>
              <a:cs typeface="Arial"/>
            </a:endParaRPr>
          </a:p>
        </p:txBody>
      </p:sp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83824" y="1122934"/>
            <a:ext cx="2423636" cy="1578530"/>
          </a:xfrm>
          <a:prstGeom prst="rect">
            <a:avLst/>
          </a:prstGeom>
        </p:spPr>
      </p:pic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dirty="0" spc="-10"/>
              <a:t>10</a:t>
            </a:fld>
            <a:r>
              <a:rPr dirty="0" spc="-50"/>
              <a:t> </a:t>
            </a:r>
            <a:r>
              <a:rPr dirty="0" spc="-10"/>
              <a:t>/</a:t>
            </a:r>
            <a:r>
              <a:rPr dirty="0" spc="-50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5300" y="702"/>
            <a:ext cx="1780539" cy="26543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500">
                <a:latin typeface="Arial"/>
                <a:cs typeface="Arial"/>
                <a:hlinkClick r:id="rId2" action="ppaction://hlinksldjump"/>
              </a:rPr>
              <a:t>Monetar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y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>
                <a:latin typeface="Arial"/>
                <a:cs typeface="Arial"/>
                <a:hlinkClick r:id="rId2" action="ppaction://hlinksldjump"/>
              </a:rPr>
              <a:t>policy,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fiscal policy and inflation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Parliamentary</a:t>
            </a:r>
            <a:r>
              <a:rPr dirty="0" sz="500" i="1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library</a:t>
            </a:r>
            <a:endParaRPr sz="500">
              <a:latin typeface="Arial"/>
              <a:cs typeface="Arial"/>
            </a:endParaRPr>
          </a:p>
          <a:p>
            <a:pPr marL="118745">
              <a:lnSpc>
                <a:spcPct val="100000"/>
              </a:lnSpc>
              <a:spcBef>
                <a:spcPts val="340"/>
              </a:spcBef>
            </a:pPr>
            <a:r>
              <a:rPr dirty="0" sz="50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Determinants</a:t>
            </a:r>
            <a:r>
              <a:rPr dirty="0" sz="500" spc="-2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 </a:t>
            </a:r>
            <a:r>
              <a:rPr dirty="0" sz="50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of</a:t>
            </a:r>
            <a:r>
              <a:rPr dirty="0" sz="500" spc="-15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 </a:t>
            </a:r>
            <a:r>
              <a:rPr dirty="0" sz="500" spc="-1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inflation</a:t>
            </a:r>
            <a:endParaRPr sz="500">
              <a:latin typeface="Arial"/>
              <a:cs typeface="Arial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0" y="397764"/>
            <a:ext cx="4608195" cy="38100"/>
          </a:xfrm>
          <a:custGeom>
            <a:avLst/>
            <a:gdLst/>
            <a:ahLst/>
            <a:cxnLst/>
            <a:rect l="l" t="t" r="r" b="b"/>
            <a:pathLst>
              <a:path w="4608195" h="38100">
                <a:moveTo>
                  <a:pt x="4608004" y="0"/>
                </a:moveTo>
                <a:lnTo>
                  <a:pt x="0" y="0"/>
                </a:lnTo>
                <a:lnTo>
                  <a:pt x="0" y="37960"/>
                </a:lnTo>
                <a:lnTo>
                  <a:pt x="4608004" y="37960"/>
                </a:lnTo>
                <a:lnTo>
                  <a:pt x="4608004" y="0"/>
                </a:lnTo>
                <a:close/>
              </a:path>
            </a:pathLst>
          </a:custGeom>
          <a:solidFill>
            <a:srgbClr val="7F7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69900" y="497153"/>
            <a:ext cx="4191000" cy="245173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90"/>
              </a:spcBef>
            </a:pP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Demand</a:t>
            </a:r>
            <a:r>
              <a:rPr dirty="0" sz="1100" spc="-4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and</a:t>
            </a:r>
            <a:r>
              <a:rPr dirty="0" sz="1100" spc="-4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supply</a:t>
            </a:r>
            <a:r>
              <a:rPr dirty="0" sz="1100" spc="-4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contributors</a:t>
            </a:r>
            <a:r>
              <a:rPr dirty="0" sz="1100" spc="-3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to</a:t>
            </a:r>
            <a:r>
              <a:rPr dirty="0" sz="1100" spc="-4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0000FF"/>
                </a:solidFill>
                <a:latin typeface="Arial"/>
                <a:cs typeface="Arial"/>
              </a:rPr>
              <a:t>inflation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700">
              <a:latin typeface="Arial"/>
              <a:cs typeface="Arial"/>
            </a:endParaRPr>
          </a:p>
          <a:p>
            <a:pPr marL="376555">
              <a:lnSpc>
                <a:spcPct val="100000"/>
              </a:lnSpc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195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Demand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 spc="-20">
                <a:latin typeface="Arial"/>
                <a:cs typeface="Arial"/>
              </a:rPr>
              <a:t>side</a:t>
            </a:r>
            <a:endParaRPr sz="900">
              <a:latin typeface="Arial"/>
              <a:cs typeface="Arial"/>
            </a:endParaRPr>
          </a:p>
          <a:p>
            <a:pPr marL="620395">
              <a:lnSpc>
                <a:spcPct val="100000"/>
              </a:lnSpc>
              <a:spcBef>
                <a:spcPts val="71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47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large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increase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in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quantity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demanded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of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goods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and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services</a:t>
            </a:r>
            <a:endParaRPr sz="800">
              <a:latin typeface="Arial"/>
              <a:cs typeface="Arial"/>
            </a:endParaRPr>
          </a:p>
          <a:p>
            <a:pPr marL="62039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54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 b="1">
                <a:latin typeface="Arial"/>
                <a:cs typeface="Arial"/>
              </a:rPr>
              <a:t>increase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in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prices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of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goods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and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services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(inflation)</a:t>
            </a:r>
            <a:endParaRPr sz="800">
              <a:latin typeface="Arial"/>
              <a:cs typeface="Arial"/>
            </a:endParaRPr>
          </a:p>
          <a:p>
            <a:pPr marL="62039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62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reflects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strong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economy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850">
              <a:latin typeface="Arial"/>
              <a:cs typeface="Arial"/>
            </a:endParaRPr>
          </a:p>
          <a:p>
            <a:pPr marL="376555">
              <a:lnSpc>
                <a:spcPct val="100000"/>
              </a:lnSpc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202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Supply</a:t>
            </a:r>
            <a:r>
              <a:rPr dirty="0" sz="900" spc="-20">
                <a:latin typeface="Arial"/>
                <a:cs typeface="Arial"/>
              </a:rPr>
              <a:t> side</a:t>
            </a:r>
            <a:endParaRPr sz="900">
              <a:latin typeface="Arial"/>
              <a:cs typeface="Arial"/>
            </a:endParaRPr>
          </a:p>
          <a:p>
            <a:pPr marL="620395">
              <a:lnSpc>
                <a:spcPct val="100000"/>
              </a:lnSpc>
              <a:spcBef>
                <a:spcPts val="71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54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large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fall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in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quantity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supplied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of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goods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and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services</a:t>
            </a:r>
            <a:endParaRPr sz="800">
              <a:latin typeface="Arial"/>
              <a:cs typeface="Arial"/>
            </a:endParaRPr>
          </a:p>
          <a:p>
            <a:pPr marL="62039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54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 b="1">
                <a:latin typeface="Arial"/>
                <a:cs typeface="Arial"/>
              </a:rPr>
              <a:t>increase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in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prices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of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goods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and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services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(inflation)</a:t>
            </a:r>
            <a:endParaRPr sz="800">
              <a:latin typeface="Arial"/>
              <a:cs typeface="Arial"/>
            </a:endParaRPr>
          </a:p>
          <a:p>
            <a:pPr marL="758190" marR="43180" indent="-137795">
              <a:lnSpc>
                <a:spcPts val="900"/>
              </a:lnSpc>
              <a:spcBef>
                <a:spcPts val="610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77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Arial"/>
                <a:cs typeface="Arial"/>
              </a:rPr>
              <a:t>examples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include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natural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disasters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that</a:t>
            </a:r>
            <a:r>
              <a:rPr dirty="0" sz="800" spc="-1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damage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agriculture,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large</a:t>
            </a:r>
            <a:r>
              <a:rPr dirty="0" sz="800" spc="-10">
                <a:latin typeface="Arial"/>
                <a:cs typeface="Arial"/>
              </a:rPr>
              <a:t> increases </a:t>
            </a:r>
            <a:r>
              <a:rPr dirty="0" sz="800">
                <a:latin typeface="Arial"/>
                <a:cs typeface="Arial"/>
              </a:rPr>
              <a:t>in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the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price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of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energy,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disruptions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to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supply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chains</a:t>
            </a:r>
            <a:endParaRPr sz="800">
              <a:latin typeface="Arial"/>
              <a:cs typeface="Arial"/>
            </a:endParaRPr>
          </a:p>
          <a:p>
            <a:pPr marL="758190" marR="144780" indent="-137795">
              <a:lnSpc>
                <a:spcPts val="900"/>
              </a:lnSpc>
              <a:spcBef>
                <a:spcPts val="59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47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other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factors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might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include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the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cost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of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production,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such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as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labour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and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25">
                <a:latin typeface="Arial"/>
                <a:cs typeface="Arial"/>
              </a:rPr>
              <a:t>raw</a:t>
            </a:r>
            <a:r>
              <a:rPr dirty="0" sz="800">
                <a:latin typeface="Arial"/>
                <a:cs typeface="Arial"/>
              </a:rPr>
              <a:t> materials</a:t>
            </a:r>
            <a:r>
              <a:rPr dirty="0" sz="800" spc="-3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and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changes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in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technology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that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affect</a:t>
            </a:r>
            <a:r>
              <a:rPr dirty="0" sz="800" spc="-3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production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efficiency.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dirty="0" spc="-10"/>
              <a:t>10</a:t>
            </a:fld>
            <a:r>
              <a:rPr dirty="0" spc="-50"/>
              <a:t> </a:t>
            </a:r>
            <a:r>
              <a:rPr dirty="0" spc="-10"/>
              <a:t>/</a:t>
            </a:r>
            <a:r>
              <a:rPr dirty="0" spc="-50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  <p:transition spd="fast">
    <p:cut thruBlk="0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95300" y="702"/>
            <a:ext cx="1780539" cy="265430"/>
          </a:xfrm>
          <a:prstGeom prst="rect">
            <a:avLst/>
          </a:prstGeom>
        </p:spPr>
        <p:txBody>
          <a:bodyPr wrap="square" lIns="0" tIns="565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500">
                <a:latin typeface="Arial"/>
                <a:cs typeface="Arial"/>
                <a:hlinkClick r:id="rId2" action="ppaction://hlinksldjump"/>
              </a:rPr>
              <a:t>Monetar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y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>
                <a:latin typeface="Arial"/>
                <a:cs typeface="Arial"/>
                <a:hlinkClick r:id="rId2" action="ppaction://hlinksldjump"/>
              </a:rPr>
              <a:t>policy,</a:t>
            </a:r>
            <a:r>
              <a:rPr dirty="0" sz="500">
                <a:latin typeface="Arial"/>
                <a:cs typeface="Arial"/>
                <a:hlinkClick r:id="rId2" action="ppaction://hlinksldjump"/>
              </a:rPr>
              <a:t> fiscal policy and inflation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Parliamentary</a:t>
            </a:r>
            <a:r>
              <a:rPr dirty="0" sz="500" i="1">
                <a:latin typeface="Arial"/>
                <a:cs typeface="Arial"/>
                <a:hlinkClick r:id="rId2" action="ppaction://hlinksldjump"/>
              </a:rPr>
              <a:t> </a:t>
            </a:r>
            <a:r>
              <a:rPr dirty="0" sz="500" spc="-10" i="1">
                <a:latin typeface="Arial"/>
                <a:cs typeface="Arial"/>
                <a:hlinkClick r:id="rId2" action="ppaction://hlinksldjump"/>
              </a:rPr>
              <a:t>library</a:t>
            </a:r>
            <a:endParaRPr sz="500">
              <a:latin typeface="Arial"/>
              <a:cs typeface="Arial"/>
            </a:endParaRPr>
          </a:p>
          <a:p>
            <a:pPr marL="118745">
              <a:lnSpc>
                <a:spcPct val="100000"/>
              </a:lnSpc>
              <a:spcBef>
                <a:spcPts val="340"/>
              </a:spcBef>
            </a:pPr>
            <a:r>
              <a:rPr dirty="0" sz="50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Current</a:t>
            </a:r>
            <a:r>
              <a:rPr dirty="0" sz="500" spc="-2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 </a:t>
            </a:r>
            <a:r>
              <a:rPr dirty="0" sz="50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policy</a:t>
            </a:r>
            <a:r>
              <a:rPr dirty="0" sz="500" spc="-2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 </a:t>
            </a:r>
            <a:r>
              <a:rPr dirty="0" sz="500" spc="-10">
                <a:solidFill>
                  <a:srgbClr val="00007F"/>
                </a:solidFill>
                <a:latin typeface="Arial"/>
                <a:cs typeface="Arial"/>
                <a:hlinkClick r:id="rId3" action="ppaction://hlinksldjump"/>
              </a:rPr>
              <a:t>environment</a:t>
            </a:r>
            <a:endParaRPr sz="500">
              <a:latin typeface="Arial"/>
              <a:cs typeface="Arial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0" y="397764"/>
            <a:ext cx="4608195" cy="38100"/>
          </a:xfrm>
          <a:custGeom>
            <a:avLst/>
            <a:gdLst/>
            <a:ahLst/>
            <a:cxnLst/>
            <a:rect l="l" t="t" r="r" b="b"/>
            <a:pathLst>
              <a:path w="4608195" h="38100">
                <a:moveTo>
                  <a:pt x="4608004" y="0"/>
                </a:moveTo>
                <a:lnTo>
                  <a:pt x="0" y="0"/>
                </a:lnTo>
                <a:lnTo>
                  <a:pt x="0" y="37960"/>
                </a:lnTo>
                <a:lnTo>
                  <a:pt x="4608004" y="37960"/>
                </a:lnTo>
                <a:lnTo>
                  <a:pt x="4608004" y="0"/>
                </a:lnTo>
                <a:close/>
              </a:path>
            </a:pathLst>
          </a:custGeom>
          <a:solidFill>
            <a:srgbClr val="7F7FFF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82600" y="497153"/>
            <a:ext cx="4210685" cy="255016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25400">
              <a:lnSpc>
                <a:spcPct val="100000"/>
              </a:lnSpc>
              <a:spcBef>
                <a:spcPts val="90"/>
              </a:spcBef>
            </a:pP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Current</a:t>
            </a:r>
            <a:r>
              <a:rPr dirty="0" sz="1100" spc="-40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>
                <a:solidFill>
                  <a:srgbClr val="0000FF"/>
                </a:solidFill>
                <a:latin typeface="Arial"/>
                <a:cs typeface="Arial"/>
              </a:rPr>
              <a:t>policy</a:t>
            </a:r>
            <a:r>
              <a:rPr dirty="0" sz="1100" spc="-35">
                <a:solidFill>
                  <a:srgbClr val="0000FF"/>
                </a:solidFill>
                <a:latin typeface="Arial"/>
                <a:cs typeface="Arial"/>
              </a:rPr>
              <a:t> </a:t>
            </a:r>
            <a:r>
              <a:rPr dirty="0" sz="1100" spc="-10">
                <a:solidFill>
                  <a:srgbClr val="0000FF"/>
                </a:solidFill>
                <a:latin typeface="Arial"/>
                <a:cs typeface="Arial"/>
              </a:rPr>
              <a:t>environment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50">
              <a:latin typeface="Arial"/>
              <a:cs typeface="Arial"/>
            </a:endParaRPr>
          </a:p>
          <a:p>
            <a:pPr marL="363855">
              <a:lnSpc>
                <a:spcPct val="100000"/>
              </a:lnSpc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209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MP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has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had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responsibility</a:t>
            </a:r>
            <a:r>
              <a:rPr dirty="0" sz="900" spc="-1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for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managing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the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macroeconomic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cycle</a:t>
            </a:r>
            <a:endParaRPr sz="900">
              <a:latin typeface="Arial"/>
              <a:cs typeface="Arial"/>
            </a:endParaRPr>
          </a:p>
          <a:p>
            <a:pPr marL="363855">
              <a:lnSpc>
                <a:spcPct val="100000"/>
              </a:lnSpc>
              <a:spcBef>
                <a:spcPts val="715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209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Fiscal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and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regulatory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policies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have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focused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on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other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priorities</a:t>
            </a:r>
            <a:endParaRPr sz="900">
              <a:latin typeface="Arial"/>
              <a:cs typeface="Arial"/>
            </a:endParaRPr>
          </a:p>
          <a:p>
            <a:pPr marL="607695">
              <a:lnSpc>
                <a:spcPct val="100000"/>
              </a:lnSpc>
              <a:spcBef>
                <a:spcPts val="71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25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except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automatic</a:t>
            </a:r>
            <a:r>
              <a:rPr dirty="0" sz="800" spc="-3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stabilisers</a:t>
            </a:r>
            <a:endParaRPr sz="800">
              <a:latin typeface="Arial"/>
              <a:cs typeface="Arial"/>
            </a:endParaRPr>
          </a:p>
          <a:p>
            <a:pPr marL="607695">
              <a:lnSpc>
                <a:spcPct val="100000"/>
              </a:lnSpc>
              <a:spcBef>
                <a:spcPts val="530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47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and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stimulus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packages</a:t>
            </a:r>
            <a:endParaRPr sz="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750">
              <a:latin typeface="Arial"/>
              <a:cs typeface="Arial"/>
            </a:endParaRPr>
          </a:p>
          <a:p>
            <a:pPr marL="511175" marR="43180" indent="-147320">
              <a:lnSpc>
                <a:spcPts val="900"/>
              </a:lnSpc>
              <a:spcBef>
                <a:spcPts val="5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187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Recent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increases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in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interest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rates,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inflation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and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strong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labour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market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 spc="-25">
                <a:latin typeface="Arial"/>
                <a:cs typeface="Arial"/>
              </a:rPr>
              <a:t>is </a:t>
            </a:r>
            <a:r>
              <a:rPr dirty="0" sz="900">
                <a:latin typeface="Arial"/>
                <a:cs typeface="Arial"/>
              </a:rPr>
              <a:t>raising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questions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on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the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best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approach</a:t>
            </a:r>
            <a:r>
              <a:rPr dirty="0" sz="900" spc="-3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to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inflation</a:t>
            </a:r>
            <a:endParaRPr sz="900">
              <a:latin typeface="Arial"/>
              <a:cs typeface="Arial"/>
            </a:endParaRPr>
          </a:p>
          <a:p>
            <a:pPr marL="607695">
              <a:lnSpc>
                <a:spcPct val="100000"/>
              </a:lnSpc>
              <a:spcBef>
                <a:spcPts val="710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62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is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the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interest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rate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the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only</a:t>
            </a:r>
            <a:r>
              <a:rPr dirty="0" sz="800" spc="-20">
                <a:latin typeface="Arial"/>
                <a:cs typeface="Arial"/>
              </a:rPr>
              <a:t> way?</a:t>
            </a:r>
            <a:endParaRPr sz="800">
              <a:latin typeface="Arial"/>
              <a:cs typeface="Arial"/>
            </a:endParaRPr>
          </a:p>
          <a:p>
            <a:pPr marL="60769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54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what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can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fiscal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policy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25">
                <a:latin typeface="Arial"/>
                <a:cs typeface="Arial"/>
              </a:rPr>
              <a:t>do?</a:t>
            </a:r>
            <a:endParaRPr sz="800">
              <a:latin typeface="Arial"/>
              <a:cs typeface="Arial"/>
            </a:endParaRPr>
          </a:p>
          <a:p>
            <a:pPr marL="363855">
              <a:lnSpc>
                <a:spcPct val="100000"/>
              </a:lnSpc>
              <a:spcBef>
                <a:spcPts val="730"/>
              </a:spcBef>
            </a:pPr>
            <a:r>
              <a:rPr dirty="0" baseline="6172" sz="135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6172" sz="1350" spc="202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900">
                <a:latin typeface="Arial"/>
                <a:cs typeface="Arial"/>
              </a:rPr>
              <a:t>Elements</a:t>
            </a:r>
            <a:r>
              <a:rPr dirty="0" sz="900" spc="-20">
                <a:latin typeface="Arial"/>
                <a:cs typeface="Arial"/>
              </a:rPr>
              <a:t> </a:t>
            </a:r>
            <a:r>
              <a:rPr dirty="0" sz="900">
                <a:latin typeface="Arial"/>
                <a:cs typeface="Arial"/>
              </a:rPr>
              <a:t>to</a:t>
            </a:r>
            <a:r>
              <a:rPr dirty="0" sz="900" spc="-25">
                <a:latin typeface="Arial"/>
                <a:cs typeface="Arial"/>
              </a:rPr>
              <a:t> </a:t>
            </a:r>
            <a:r>
              <a:rPr dirty="0" sz="900" spc="-10">
                <a:latin typeface="Arial"/>
                <a:cs typeface="Arial"/>
              </a:rPr>
              <a:t>consider:</a:t>
            </a:r>
            <a:endParaRPr sz="900">
              <a:latin typeface="Arial"/>
              <a:cs typeface="Arial"/>
            </a:endParaRPr>
          </a:p>
          <a:p>
            <a:pPr marL="607695">
              <a:lnSpc>
                <a:spcPct val="100000"/>
              </a:lnSpc>
              <a:spcBef>
                <a:spcPts val="71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54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nature</a:t>
            </a:r>
            <a:r>
              <a:rPr dirty="0" sz="800" spc="-1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of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current</a:t>
            </a:r>
            <a:r>
              <a:rPr dirty="0" sz="800" spc="-20">
                <a:latin typeface="Arial"/>
                <a:cs typeface="Arial"/>
              </a:rPr>
              <a:t> </a:t>
            </a:r>
            <a:r>
              <a:rPr dirty="0" sz="800" spc="-10">
                <a:latin typeface="Arial"/>
                <a:cs typeface="Arial"/>
              </a:rPr>
              <a:t>inflation</a:t>
            </a:r>
            <a:endParaRPr sz="800">
              <a:latin typeface="Arial"/>
              <a:cs typeface="Arial"/>
            </a:endParaRPr>
          </a:p>
          <a:p>
            <a:pPr marL="607695">
              <a:lnSpc>
                <a:spcPct val="100000"/>
              </a:lnSpc>
              <a:spcBef>
                <a:spcPts val="535"/>
              </a:spcBef>
            </a:pPr>
            <a:r>
              <a:rPr dirty="0" baseline="10416" sz="1200">
                <a:solidFill>
                  <a:srgbClr val="0000FF"/>
                </a:solidFill>
                <a:latin typeface="Lucida Sans Unicode"/>
                <a:cs typeface="Lucida Sans Unicode"/>
              </a:rPr>
              <a:t>▶</a:t>
            </a:r>
            <a:r>
              <a:rPr dirty="0" baseline="10416" sz="1200" spc="240">
                <a:solidFill>
                  <a:srgbClr val="0000FF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latin typeface="Arial"/>
                <a:cs typeface="Arial"/>
              </a:rPr>
              <a:t>understand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how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monetary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and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fiscal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>
                <a:latin typeface="Arial"/>
                <a:cs typeface="Arial"/>
              </a:rPr>
              <a:t>policies</a:t>
            </a:r>
            <a:r>
              <a:rPr dirty="0" sz="800" spc="-25">
                <a:latin typeface="Arial"/>
                <a:cs typeface="Arial"/>
              </a:rPr>
              <a:t> </a:t>
            </a:r>
            <a:r>
              <a:rPr dirty="0" sz="800" spc="-20">
                <a:latin typeface="Arial"/>
                <a:cs typeface="Arial"/>
              </a:rPr>
              <a:t>work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952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75"/>
              </a:spcBef>
            </a:pPr>
            <a:fld id="{81D60167-4931-47E6-BA6A-407CBD079E47}" type="slidenum">
              <a:rPr dirty="0" spc="-10"/>
              <a:t>10</a:t>
            </a:fld>
            <a:r>
              <a:rPr dirty="0" spc="-50"/>
              <a:t> </a:t>
            </a:r>
            <a:r>
              <a:rPr dirty="0" spc="-10"/>
              <a:t>/</a:t>
            </a:r>
            <a:r>
              <a:rPr dirty="0" spc="-50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  <p:transition spd="fast">
    <p:cut thruBlk="0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2023-05-02T22:01:12Z</dcterms:created>
  <dcterms:modified xsi:type="dcterms:W3CDTF">2023-05-02T22:01:12Z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2023-05-02T00:00:00Z</vt:filetime>
  </property>
  <property fmtid="{D5CDD505-2E9C-101B-9397-08002B2CF9AE}" pid="3" name="Creator">
    <vt:lpwstr>LaTeX with Beamer class</vt:lpwstr>
  </property>
  <property fmtid="{D5CDD505-2E9C-101B-9397-08002B2CF9AE}" pid="4" name="LastSaved">
    <vt:filetime>2023-05-02T00:00:00Z</vt:filetime>
  </property>
  <property fmtid="{D5CDD505-2E9C-101B-9397-08002B2CF9AE}" pid="5" name="PTEX.Fullbanner">
    <vt:lpwstr>This is pdfTeX, Version 3.141592653-2.6-1.40.24 (TeX Live 2022) kpathsea version 6.3.4</vt:lpwstr>
  </property>
  <property fmtid="{D5CDD505-2E9C-101B-9397-08002B2CF9AE}" pid="6" name="Producer">
    <vt:lpwstr>pdfTeX-1.40.24</vt:lpwstr>
  </property>
</Properties>
</file>